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3.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theme/themeOverride3.xml" ContentType="application/vnd.openxmlformats-officedocument.themeOverride+xml"/>
  <Override PartName="/ppt/charts/chart9.xml" ContentType="application/vnd.openxmlformats-officedocument.drawingml.chart+xml"/>
  <Override PartName="/ppt/notesSlides/notesSlide4.xml" ContentType="application/vnd.openxmlformats-officedocument.presentationml.notesSlide+xml"/>
  <Override PartName="/ppt/charts/chart10.xml" ContentType="application/vnd.openxmlformats-officedocument.drawingml.chart+xml"/>
  <Override PartName="/ppt/drawings/drawing2.xml" ContentType="application/vnd.openxmlformats-officedocument.drawingml.chartshapes+xml"/>
  <Override PartName="/ppt/charts/chart11.xml" ContentType="application/vnd.openxmlformats-officedocument.drawingml.chart+xml"/>
  <Override PartName="/ppt/notesSlides/notesSlide5.xml" ContentType="application/vnd.openxmlformats-officedocument.presentationml.notesSlide+xml"/>
  <Override PartName="/ppt/charts/chart12.xml" ContentType="application/vnd.openxmlformats-officedocument.drawingml.chart+xml"/>
  <Override PartName="/ppt/drawings/drawing3.xml" ContentType="application/vnd.openxmlformats-officedocument.drawingml.chartshap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3.xml" ContentType="application/vnd.openxmlformats-officedocument.drawingml.chart+xml"/>
  <Override PartName="/ppt/charts/chart1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5.xml" ContentType="application/vnd.openxmlformats-officedocument.drawingml.chart+xml"/>
  <Override PartName="/ppt/theme/themeOverride4.xml" ContentType="application/vnd.openxmlformats-officedocument.themeOverride+xml"/>
  <Override PartName="/ppt/charts/chart16.xml" ContentType="application/vnd.openxmlformats-officedocument.drawingml.chart+xml"/>
  <Override PartName="/ppt/theme/themeOverride5.xml" ContentType="application/vnd.openxmlformats-officedocument.themeOverride+xml"/>
  <Override PartName="/ppt/charts/chart17.xml" ContentType="application/vnd.openxmlformats-officedocument.drawingml.chart+xml"/>
  <Override PartName="/ppt/theme/themeOverride6.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8.xml" ContentType="application/vnd.openxmlformats-officedocument.drawingml.chart+xml"/>
  <Override PartName="/ppt/theme/themeOverride7.xml" ContentType="application/vnd.openxmlformats-officedocument.themeOverride+xml"/>
  <Override PartName="/ppt/charts/chart19.xml" ContentType="application/vnd.openxmlformats-officedocument.drawingml.chart+xml"/>
  <Override PartName="/ppt/charts/chart20.xml" ContentType="application/vnd.openxmlformats-officedocument.drawingml.chart+xml"/>
  <Override PartName="/ppt/notesSlides/notesSlide19.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4.xml" ContentType="application/vnd.openxmlformats-officedocument.drawingml.chart+xml"/>
  <Override PartName="/ppt/theme/themeOverride8.xml" ContentType="application/vnd.openxmlformats-officedocument.themeOverr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charts/chart25.xml" ContentType="application/vnd.openxmlformats-officedocument.drawingml.chart+xml"/>
  <Override PartName="/ppt/theme/themeOverride9.xml" ContentType="application/vnd.openxmlformats-officedocument.themeOverride+xml"/>
  <Override PartName="/ppt/charts/chart26.xml" ContentType="application/vnd.openxmlformats-officedocument.drawingml.chart+xml"/>
  <Override PartName="/ppt/theme/themeOverride10.xml" ContentType="application/vnd.openxmlformats-officedocument.themeOverride+xml"/>
  <Override PartName="/ppt/notesSlides/notesSlide32.xml" ContentType="application/vnd.openxmlformats-officedocument.presentationml.notesSlide+xml"/>
  <Override PartName="/ppt/charts/chart27.xml" ContentType="application/vnd.openxmlformats-officedocument.drawingml.chart+xml"/>
  <Override PartName="/ppt/theme/themeOverride11.xml" ContentType="application/vnd.openxmlformats-officedocument.themeOverride+xml"/>
  <Override PartName="/ppt/drawings/drawing4.xml" ContentType="application/vnd.openxmlformats-officedocument.drawingml.chartshape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00" r:id="rId3"/>
    <p:sldMasterId id="2147483746" r:id="rId4"/>
  </p:sldMasterIdLst>
  <p:notesMasterIdLst>
    <p:notesMasterId r:id="rId71"/>
  </p:notesMasterIdLst>
  <p:sldIdLst>
    <p:sldId id="258" r:id="rId5"/>
    <p:sldId id="293" r:id="rId6"/>
    <p:sldId id="494" r:id="rId7"/>
    <p:sldId id="488" r:id="rId8"/>
    <p:sldId id="489" r:id="rId9"/>
    <p:sldId id="490" r:id="rId10"/>
    <p:sldId id="491" r:id="rId11"/>
    <p:sldId id="492" r:id="rId12"/>
    <p:sldId id="493" r:id="rId13"/>
    <p:sldId id="495" r:id="rId14"/>
    <p:sldId id="496" r:id="rId15"/>
    <p:sldId id="497" r:id="rId16"/>
    <p:sldId id="498" r:id="rId17"/>
    <p:sldId id="499" r:id="rId18"/>
    <p:sldId id="500" r:id="rId19"/>
    <p:sldId id="501" r:id="rId20"/>
    <p:sldId id="502" r:id="rId21"/>
    <p:sldId id="503" r:id="rId22"/>
    <p:sldId id="504" r:id="rId23"/>
    <p:sldId id="505" r:id="rId24"/>
    <p:sldId id="506" r:id="rId25"/>
    <p:sldId id="507" r:id="rId26"/>
    <p:sldId id="508" r:id="rId27"/>
    <p:sldId id="367" r:id="rId28"/>
    <p:sldId id="469" r:id="rId29"/>
    <p:sldId id="538" r:id="rId30"/>
    <p:sldId id="537" r:id="rId31"/>
    <p:sldId id="509" r:id="rId32"/>
    <p:sldId id="511" r:id="rId33"/>
    <p:sldId id="539" r:id="rId34"/>
    <p:sldId id="540" r:id="rId35"/>
    <p:sldId id="515" r:id="rId36"/>
    <p:sldId id="516" r:id="rId37"/>
    <p:sldId id="517" r:id="rId38"/>
    <p:sldId id="541" r:id="rId39"/>
    <p:sldId id="522" r:id="rId40"/>
    <p:sldId id="523" r:id="rId41"/>
    <p:sldId id="524" r:id="rId42"/>
    <p:sldId id="525" r:id="rId43"/>
    <p:sldId id="542" r:id="rId44"/>
    <p:sldId id="518" r:id="rId45"/>
    <p:sldId id="519" r:id="rId46"/>
    <p:sldId id="520" r:id="rId47"/>
    <p:sldId id="521" r:id="rId48"/>
    <p:sldId id="543" r:id="rId49"/>
    <p:sldId id="526" r:id="rId50"/>
    <p:sldId id="527" r:id="rId51"/>
    <p:sldId id="528" r:id="rId52"/>
    <p:sldId id="529" r:id="rId53"/>
    <p:sldId id="536" r:id="rId54"/>
    <p:sldId id="532" r:id="rId55"/>
    <p:sldId id="534" r:id="rId56"/>
    <p:sldId id="535" r:id="rId57"/>
    <p:sldId id="384" r:id="rId58"/>
    <p:sldId id="438" r:id="rId59"/>
    <p:sldId id="385" r:id="rId60"/>
    <p:sldId id="387" r:id="rId61"/>
    <p:sldId id="388" r:id="rId62"/>
    <p:sldId id="390" r:id="rId63"/>
    <p:sldId id="391" r:id="rId64"/>
    <p:sldId id="392" r:id="rId65"/>
    <p:sldId id="467" r:id="rId66"/>
    <p:sldId id="394" r:id="rId67"/>
    <p:sldId id="395" r:id="rId68"/>
    <p:sldId id="397" r:id="rId69"/>
    <p:sldId id="407" r:id="rId7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266" autoAdjust="0"/>
    <p:restoredTop sz="89189" autoAdjust="0"/>
  </p:normalViewPr>
  <p:slideViewPr>
    <p:cSldViewPr>
      <p:cViewPr>
        <p:scale>
          <a:sx n="69" d="100"/>
          <a:sy n="69" d="100"/>
        </p:scale>
        <p:origin x="-1212" y="-26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87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lenovo\Desktop\20151203-2016&#28145;&#24230;&#35266;&#23519;-&#23485;&#24102;\FTTH&#21508;&#22269;.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lenovo\Desktop\&#24037;&#20316;&#31807;1.xlsx" TargetMode="External"/></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Users\Randy\Desktop\&#28145;&#24230;&#35266;&#23519;&#20570;&#22270;%20(&#33258;&#21160;&#20445;&#23384;&#30340;)%20(&#33258;&#21160;&#20445;&#23384;&#30340;).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F:\E&#30424;\&#39033;&#30446;\2015&#24180;\&#28145;&#24230;&#35266;&#23519;\&#36164;&#36153;&#25968;&#25454;\Book1.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F:\E&#30424;\&#39033;&#30446;\2015&#24180;\&#28145;&#24230;&#35266;&#23519;\&#36164;&#36153;&#25968;&#25454;\2015Q2&#23485;&#24102;2.xls" TargetMode="External"/></Relationships>
</file>

<file path=ppt/charts/_rels/chart15.xml.rels><?xml version="1.0" encoding="UTF-8" standalone="yes"?>
<Relationships xmlns="http://schemas.openxmlformats.org/package/2006/relationships"><Relationship Id="rId2" Type="http://schemas.openxmlformats.org/officeDocument/2006/relationships/package" Target="../embeddings/Microsoft_Excel____7.xlsx"/><Relationship Id="rId1" Type="http://schemas.openxmlformats.org/officeDocument/2006/relationships/themeOverride" Target="../theme/themeOverride4.xml"/></Relationships>
</file>

<file path=ppt/charts/_rels/chart16.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5.xml"/></Relationships>
</file>

<file path=ppt/charts/_rels/chart17.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6.xml"/></Relationships>
</file>

<file path=ppt/charts/_rels/chart18.xml.rels><?xml version="1.0" encoding="UTF-8" standalone="yes"?>
<Relationships xmlns="http://schemas.openxmlformats.org/package/2006/relationships"><Relationship Id="rId2" Type="http://schemas.openxmlformats.org/officeDocument/2006/relationships/oleObject" Target="file:///C:\Users\Administrator\Desktop\&#36719;&#20214;\IOT\forecast_internet_of_things__290510.xlsx" TargetMode="External"/><Relationship Id="rId1" Type="http://schemas.openxmlformats.org/officeDocument/2006/relationships/themeOverride" Target="../theme/themeOverride7.xml"/></Relationships>
</file>

<file path=ppt/charts/_rels/chart19.xml.rels><?xml version="1.0" encoding="UTF-8" standalone="yes"?>
<Relationships xmlns="http://schemas.openxmlformats.org/package/2006/relationships"><Relationship Id="rId1" Type="http://schemas.openxmlformats.org/officeDocument/2006/relationships/oleObject" Target="file:///C:\Users\Administrator\Desktop\&#26361;&#38498;&#26448;&#26009;\&#21487;&#31359;&#25140;&#35774;&#22791;.xlsx" TargetMode="Externa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1" Type="http://schemas.openxmlformats.org/officeDocument/2006/relationships/oleObject" Target="file:///C:\Users\Administrator\Desktop\&#26361;&#38498;&#26448;&#26009;\&#21487;&#31359;&#25140;&#35774;&#22791;.xlsx" TargetMode="External"/></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___12.xlsx"/></Relationships>
</file>

<file path=ppt/charts/_rels/chart24.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8.xml"/></Relationships>
</file>

<file path=ppt/charts/_rels/chart25.xml.rels><?xml version="1.0" encoding="UTF-8" standalone="yes"?>
<Relationships xmlns="http://schemas.openxmlformats.org/package/2006/relationships"><Relationship Id="rId2" Type="http://schemas.openxmlformats.org/officeDocument/2006/relationships/oleObject" Target="file:///C:\Users\user\Desktop\&#25968;&#25454;\2020&#32593;&#32476;&#38646;&#21806;&#21450;&#21344;&#31038;&#20250;&#28040;&#36153;&#21697;&#38646;&#21806;&#24635;&#39069;&#30340;&#39044;&#27979;-20141121.xlsx" TargetMode="External"/><Relationship Id="rId1" Type="http://schemas.openxmlformats.org/officeDocument/2006/relationships/themeOverride" Target="../theme/themeOverride9.xml"/></Relationships>
</file>

<file path=ppt/charts/_rels/chart26.xml.rels><?xml version="1.0" encoding="UTF-8" standalone="yes"?>
<Relationships xmlns="http://schemas.openxmlformats.org/package/2006/relationships"><Relationship Id="rId2" Type="http://schemas.openxmlformats.org/officeDocument/2006/relationships/oleObject" Target="file:///C:\Users\user\Desktop\&#25968;&#25454;\2020&#32593;&#32476;&#38646;&#21806;&#21450;&#21344;&#31038;&#20250;&#28040;&#36153;&#21697;&#38646;&#21806;&#24635;&#39069;&#30340;&#39044;&#27979;-20141121.xlsx" TargetMode="External"/><Relationship Id="rId1" Type="http://schemas.openxmlformats.org/officeDocument/2006/relationships/themeOverride" Target="../theme/themeOverride10.xml"/></Relationships>
</file>

<file path=ppt/charts/_rels/chart27.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oleObject" Target="file:///C:\Users\user\Desktop\&#25968;&#25454;\&#22269;&#20869;&#22806;&#30005;&#23376;&#21830;&#21153;&#25968;&#25454;-20141121.xlsx" TargetMode="External"/><Relationship Id="rId1" Type="http://schemas.openxmlformats.org/officeDocument/2006/relationships/themeOverride" Target="../theme/themeOverride11.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24037;&#20316;\ICT&#28145;&#24230;&#35266;&#23519;\ICT&#28145;&#24230;&#35266;&#23519;&#25968;&#25454;\&#25152;&#38656;&#25968;&#25454;.xlsx" TargetMode="Externa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5.xml.rels><?xml version="1.0" encoding="UTF-8" standalone="yes"?>
<Relationships xmlns="http://schemas.openxmlformats.org/package/2006/relationships"><Relationship Id="rId1" Type="http://schemas.openxmlformats.org/officeDocument/2006/relationships/oleObject" Target="file:///C:\Users\user\Desktop\&#28145;&#24230;&#35266;&#23519;&#20013;&#26399;\&#28145;&#24230;&#35266;&#23519;&#32456;&#26399;.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user\Desktop\&#28145;&#24230;&#35266;&#23519;&#20013;&#26399;\&#28145;&#24230;&#35266;&#23519;&#32456;&#26399;.xlsx" TargetMode="Externa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3.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ysClr val="windowText" lastClr="000000"/>
                </a:solidFill>
                <a:latin typeface="微软雅黑" panose="020B0503020204020204" pitchFamily="34" charset="-122"/>
                <a:ea typeface="微软雅黑" panose="020B0503020204020204" pitchFamily="34" charset="-122"/>
                <a:cs typeface="+mn-cs"/>
              </a:defRPr>
            </a:pPr>
            <a:r>
              <a:rPr lang="zh-CN" altLang="en-US" sz="1800" b="1" dirty="0" smtClean="0">
                <a:solidFill>
                  <a:srgbClr val="FF0000"/>
                </a:solidFill>
              </a:rPr>
              <a:t>全球</a:t>
            </a:r>
            <a:r>
              <a:rPr lang="zh-CN" altLang="en-US" sz="1800" b="1" dirty="0" smtClean="0"/>
              <a:t>电信业收入增长情况</a:t>
            </a:r>
            <a:endParaRPr lang="zh-CN" altLang="en-US" sz="1800" b="1" dirty="0"/>
          </a:p>
        </c:rich>
      </c:tx>
      <c:layout>
        <c:manualLayout>
          <c:xMode val="edge"/>
          <c:yMode val="edge"/>
          <c:x val="0.20847242722547629"/>
          <c:y val="6.4288411832960123E-3"/>
        </c:manualLayout>
      </c:layout>
      <c:overlay val="0"/>
      <c:spPr>
        <a:noFill/>
        <a:ln>
          <a:noFill/>
        </a:ln>
        <a:effectLst/>
      </c:spPr>
    </c:title>
    <c:autoTitleDeleted val="0"/>
    <c:plotArea>
      <c:layout>
        <c:manualLayout>
          <c:layoutTarget val="inner"/>
          <c:xMode val="edge"/>
          <c:yMode val="edge"/>
          <c:x val="7.7807578740157479E-2"/>
          <c:y val="0.18206988188976425"/>
          <c:w val="0.86535203412073491"/>
          <c:h val="0.59536562059047293"/>
        </c:manualLayout>
      </c:layout>
      <c:barChart>
        <c:barDir val="col"/>
        <c:grouping val="clustered"/>
        <c:varyColors val="0"/>
        <c:ser>
          <c:idx val="4"/>
          <c:order val="2"/>
          <c:tx>
            <c:strRef>
              <c:f>Sheet1!$A$6</c:f>
              <c:strCache>
                <c:ptCount val="1"/>
                <c:pt idx="0">
                  <c:v>全球移动电话普及率</c:v>
                </c:pt>
              </c:strCache>
            </c:strRef>
          </c:tx>
          <c:spPr>
            <a:solidFill>
              <a:srgbClr val="4F81BD">
                <a:lumMod val="60000"/>
                <a:lumOff val="40000"/>
              </a:srgbClr>
            </a:solidFill>
            <a:ln>
              <a:solidFill>
                <a:srgbClr val="44546A"/>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2011</c:v>
                </c:pt>
                <c:pt idx="1">
                  <c:v>2012</c:v>
                </c:pt>
                <c:pt idx="2">
                  <c:v>2013</c:v>
                </c:pt>
                <c:pt idx="3">
                  <c:v>2014</c:v>
                </c:pt>
                <c:pt idx="4">
                  <c:v>2015E</c:v>
                </c:pt>
              </c:strCache>
            </c:strRef>
          </c:cat>
          <c:val>
            <c:numRef>
              <c:f>Sheet1!$B$6:$F$6</c:f>
              <c:numCache>
                <c:formatCode>0.0%</c:formatCode>
                <c:ptCount val="5"/>
                <c:pt idx="0">
                  <c:v>0.83834815317414735</c:v>
                </c:pt>
                <c:pt idx="1">
                  <c:v>0.88077183139242265</c:v>
                </c:pt>
                <c:pt idx="2">
                  <c:v>0.93138412637117163</c:v>
                </c:pt>
                <c:pt idx="3">
                  <c:v>0.96099879326113435</c:v>
                </c:pt>
                <c:pt idx="4">
                  <c:v>0.97000000000000064</c:v>
                </c:pt>
              </c:numCache>
            </c:numRef>
          </c:val>
        </c:ser>
        <c:dLbls>
          <c:showLegendKey val="0"/>
          <c:showVal val="1"/>
          <c:showCatName val="0"/>
          <c:showSerName val="0"/>
          <c:showPercent val="0"/>
          <c:showBubbleSize val="0"/>
        </c:dLbls>
        <c:gapWidth val="150"/>
        <c:axId val="178778112"/>
        <c:axId val="178772224"/>
        <c:extLst>
          <c:ext xmlns:c15="http://schemas.microsoft.com/office/drawing/2012/chart" uri="{02D57815-91ED-43cb-92C2-25804820EDAC}">
            <c15:filteredBarSeries>
              <c15:ser>
                <c:idx val="5"/>
                <c:order val="5"/>
                <c:tx>
                  <c:strRef>
                    <c:extLst>
                      <c:ext uri="{02D57815-91ED-43cb-92C2-25804820EDAC}">
                        <c15:formulaRef>
                          <c15:sqref>Sheet1!$A$7</c15:sqref>
                        </c15:formulaRef>
                      </c:ext>
                    </c:extLst>
                    <c:strCache>
                      <c:ptCount val="1"/>
                      <c:pt idx="0">
                        <c:v>我国移动电话普及率</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Sheet1!$B$1:$F$1</c15:sqref>
                        </c15:formulaRef>
                      </c:ext>
                    </c:extLst>
                    <c:strCache>
                      <c:ptCount val="5"/>
                      <c:pt idx="0">
                        <c:v>2011</c:v>
                      </c:pt>
                      <c:pt idx="1">
                        <c:v>2012</c:v>
                      </c:pt>
                      <c:pt idx="2">
                        <c:v>2013</c:v>
                      </c:pt>
                      <c:pt idx="3">
                        <c:v>2014</c:v>
                      </c:pt>
                      <c:pt idx="4">
                        <c:v>2015E</c:v>
                      </c:pt>
                    </c:strCache>
                  </c:strRef>
                </c:cat>
                <c:val>
                  <c:numRef>
                    <c:extLst>
                      <c:ext uri="{02D57815-91ED-43cb-92C2-25804820EDAC}">
                        <c15:formulaRef>
                          <c15:sqref>Sheet1!$B$7:$F$7</c15:sqref>
                        </c15:formulaRef>
                      </c:ext>
                    </c:extLst>
                    <c:numCache>
                      <c:formatCode>0.0%</c:formatCode>
                      <c:ptCount val="5"/>
                      <c:pt idx="0">
                        <c:v>0.73599999999999999</c:v>
                      </c:pt>
                      <c:pt idx="1">
                        <c:v>0.82599999999999996</c:v>
                      </c:pt>
                      <c:pt idx="2">
                        <c:v>0.90800000000000003</c:v>
                      </c:pt>
                      <c:pt idx="3">
                        <c:v>0.94499999999999995</c:v>
                      </c:pt>
                      <c:pt idx="4">
                        <c:v>0.96499999999999997</c:v>
                      </c:pt>
                    </c:numCache>
                  </c:numRef>
                </c:val>
              </c15:ser>
            </c15:filteredBarSeries>
          </c:ext>
        </c:extLst>
      </c:barChart>
      <c:lineChart>
        <c:grouping val="standard"/>
        <c:varyColors val="0"/>
        <c:ser>
          <c:idx val="0"/>
          <c:order val="0"/>
          <c:tx>
            <c:strRef>
              <c:f>Sheet1!$A$2</c:f>
              <c:strCache>
                <c:ptCount val="1"/>
                <c:pt idx="0">
                  <c:v>全球电信业收入增速</c:v>
                </c:pt>
              </c:strCache>
            </c:strRef>
          </c:tx>
          <c:spPr>
            <a:ln w="28575" cap="rnd">
              <a:solidFill>
                <a:srgbClr val="C00000"/>
              </a:solidFill>
              <a:round/>
            </a:ln>
            <a:effectLst/>
          </c:spPr>
          <c:marker>
            <c:symbol val="circle"/>
            <c:size val="6"/>
            <c:spPr>
              <a:solidFill>
                <a:sysClr val="window" lastClr="FFFFFF"/>
              </a:solidFill>
              <a:ln w="9525">
                <a:solidFill>
                  <a:srgbClr val="C00000"/>
                </a:solidFill>
              </a:ln>
              <a:effectLst/>
            </c:spPr>
          </c:marker>
          <c:dLbls>
            <c:dLbl>
              <c:idx val="0"/>
              <c:layout>
                <c:manualLayout>
                  <c:x val="6.0891660072067907E-2"/>
                  <c:y val="3.6380277020054343E-2"/>
                </c:manualLayout>
              </c:layout>
              <c:dLblPos val="t"/>
              <c:showLegendKey val="0"/>
              <c:showVal val="1"/>
              <c:showCatName val="0"/>
              <c:showSerName val="0"/>
              <c:showPercent val="0"/>
              <c:showBubbleSize val="0"/>
              <c:extLst>
                <c:ext xmlns:c15="http://schemas.microsoft.com/office/drawing/2012/chart" uri="{CE6537A1-D6FC-4f65-9D91-7224C49458BB}"/>
              </c:extLst>
            </c:dLbl>
            <c:dLbl>
              <c:idx val="2"/>
              <c:layout>
                <c:manualLayout>
                  <c:x val="-9.0964468757424546E-2"/>
                  <c:y val="3.6144449806384815E-2"/>
                </c:manualLayout>
              </c:layout>
              <c:dLblPos val="r"/>
              <c:showLegendKey val="0"/>
              <c:showVal val="1"/>
              <c:showCatName val="0"/>
              <c:showSerName val="0"/>
              <c:showPercent val="0"/>
              <c:showBubbleSize val="0"/>
              <c:extLst>
                <c:ext xmlns:c15="http://schemas.microsoft.com/office/drawing/2012/chart" uri="{CE6537A1-D6FC-4f65-9D91-7224C49458BB}"/>
              </c:extLst>
            </c:dLbl>
            <c:dLbl>
              <c:idx val="4"/>
              <c:layout>
                <c:manualLayout>
                  <c:x val="-4.4077890501932004E-2"/>
                  <c:y val="3.2840569568141242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2011</c:v>
                </c:pt>
                <c:pt idx="1">
                  <c:v>2012</c:v>
                </c:pt>
                <c:pt idx="2">
                  <c:v>2013</c:v>
                </c:pt>
                <c:pt idx="3">
                  <c:v>2014</c:v>
                </c:pt>
                <c:pt idx="4">
                  <c:v>2015E</c:v>
                </c:pt>
              </c:strCache>
            </c:strRef>
          </c:cat>
          <c:val>
            <c:numRef>
              <c:f>Sheet1!$B$2:$F$2</c:f>
              <c:numCache>
                <c:formatCode>0.0%</c:formatCode>
                <c:ptCount val="5"/>
                <c:pt idx="0">
                  <c:v>6.0000000000000032E-2</c:v>
                </c:pt>
                <c:pt idx="1">
                  <c:v>-8.0000000000000158E-3</c:v>
                </c:pt>
                <c:pt idx="2">
                  <c:v>-1.4999999999999998E-2</c:v>
                </c:pt>
                <c:pt idx="3">
                  <c:v>1.0000000000000018E-3</c:v>
                </c:pt>
                <c:pt idx="4">
                  <c:v>1.2E-2</c:v>
                </c:pt>
              </c:numCache>
            </c:numRef>
          </c:val>
          <c:smooth val="0"/>
        </c:ser>
        <c:ser>
          <c:idx val="1"/>
          <c:order val="1"/>
          <c:tx>
            <c:strRef>
              <c:f>Sheet1!$A$3</c:f>
              <c:strCache>
                <c:ptCount val="1"/>
                <c:pt idx="0">
                  <c:v>全球GDP增速</c:v>
                </c:pt>
              </c:strCache>
            </c:strRef>
          </c:tx>
          <c:spPr>
            <a:ln w="28575" cap="rnd">
              <a:solidFill>
                <a:srgbClr val="5B9BD5"/>
              </a:solidFill>
              <a:round/>
            </a:ln>
            <a:effectLst/>
          </c:spPr>
          <c:marker>
            <c:symbol val="circle"/>
            <c:size val="6"/>
            <c:spPr>
              <a:solidFill>
                <a:sysClr val="window" lastClr="FFFFFF"/>
              </a:solidFill>
              <a:ln w="9525">
                <a:solidFill>
                  <a:srgbClr val="5B9BD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2011</c:v>
                </c:pt>
                <c:pt idx="1">
                  <c:v>2012</c:v>
                </c:pt>
                <c:pt idx="2">
                  <c:v>2013</c:v>
                </c:pt>
                <c:pt idx="3">
                  <c:v>2014</c:v>
                </c:pt>
                <c:pt idx="4">
                  <c:v>2015E</c:v>
                </c:pt>
              </c:strCache>
            </c:strRef>
          </c:cat>
          <c:val>
            <c:numRef>
              <c:f>Sheet1!$B$3:$F$3</c:f>
              <c:numCache>
                <c:formatCode>0.0%</c:formatCode>
                <c:ptCount val="5"/>
                <c:pt idx="0">
                  <c:v>4.2000000000000023E-2</c:v>
                </c:pt>
                <c:pt idx="1">
                  <c:v>3.4000000000000002E-2</c:v>
                </c:pt>
                <c:pt idx="2">
                  <c:v>3.3000000000000002E-2</c:v>
                </c:pt>
                <c:pt idx="3">
                  <c:v>3.4000000000000002E-2</c:v>
                </c:pt>
                <c:pt idx="4">
                  <c:v>3.1000000000000041E-2</c:v>
                </c:pt>
              </c:numCache>
            </c:numRef>
          </c:val>
          <c:smooth val="0"/>
        </c:ser>
        <c:dLbls>
          <c:showLegendKey val="0"/>
          <c:showVal val="1"/>
          <c:showCatName val="0"/>
          <c:showSerName val="0"/>
          <c:showPercent val="0"/>
          <c:showBubbleSize val="0"/>
        </c:dLbls>
        <c:marker val="1"/>
        <c:smooth val="0"/>
        <c:axId val="178748416"/>
        <c:axId val="178770688"/>
        <c:extLst>
          <c:ext xmlns:c15="http://schemas.microsoft.com/office/drawing/2012/chart" uri="{02D57815-91ED-43cb-92C2-25804820EDAC}">
            <c15:filteredLineSeries>
              <c15:ser>
                <c:idx val="2"/>
                <c:order val="2"/>
                <c:tx>
                  <c:strRef>
                    <c:extLst>
                      <c:ext uri="{02D57815-91ED-43cb-92C2-25804820EDAC}">
                        <c15:formulaRef>
                          <c15:sqref>Sheet1!$A$4</c15:sqref>
                        </c15:formulaRef>
                      </c:ext>
                    </c:extLst>
                    <c:strCache>
                      <c:ptCount val="1"/>
                      <c:pt idx="0">
                        <c:v>我国电信业收入增速（可比口径）</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Sheet1!$B$1:$F$1</c15:sqref>
                        </c15:formulaRef>
                      </c:ext>
                    </c:extLst>
                    <c:strCache>
                      <c:ptCount val="5"/>
                      <c:pt idx="0">
                        <c:v>2011</c:v>
                      </c:pt>
                      <c:pt idx="1">
                        <c:v>2012</c:v>
                      </c:pt>
                      <c:pt idx="2">
                        <c:v>2013</c:v>
                      </c:pt>
                      <c:pt idx="3">
                        <c:v>2014</c:v>
                      </c:pt>
                      <c:pt idx="4">
                        <c:v>2015E</c:v>
                      </c:pt>
                    </c:strCache>
                  </c:strRef>
                </c:cat>
                <c:val>
                  <c:numRef>
                    <c:extLst>
                      <c:ext uri="{02D57815-91ED-43cb-92C2-25804820EDAC}">
                        <c15:formulaRef>
                          <c15:sqref>Sheet1!$B$4:$F$4</c15:sqref>
                        </c15:formulaRef>
                      </c:ext>
                    </c:extLst>
                    <c:numCache>
                      <c:formatCode>0.0%</c:formatCode>
                      <c:ptCount val="5"/>
                      <c:pt idx="0">
                        <c:v>0.10100000000000001</c:v>
                      </c:pt>
                      <c:pt idx="1">
                        <c:v>8.8999999999999996E-2</c:v>
                      </c:pt>
                      <c:pt idx="2">
                        <c:v>8.5000000000000006E-2</c:v>
                      </c:pt>
                      <c:pt idx="3">
                        <c:v>3.5999999999999997E-2</c:v>
                      </c:pt>
                      <c:pt idx="4">
                        <c:v>2.5000000000000001E-2</c:v>
                      </c:pt>
                    </c:numCache>
                  </c:numRef>
                </c:val>
                <c:smooth val="0"/>
              </c15:ser>
            </c15:filteredLineSeries>
            <c15:filteredLine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我国GDP增速</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Sheet1!$B$1:$F$1</c15:sqref>
                        </c15:formulaRef>
                      </c:ext>
                    </c:extLst>
                    <c:strCache>
                      <c:ptCount val="5"/>
                      <c:pt idx="0">
                        <c:v>2011</c:v>
                      </c:pt>
                      <c:pt idx="1">
                        <c:v>2012</c:v>
                      </c:pt>
                      <c:pt idx="2">
                        <c:v>2013</c:v>
                      </c:pt>
                      <c:pt idx="3">
                        <c:v>2014</c:v>
                      </c:pt>
                      <c:pt idx="4">
                        <c:v>2015E</c:v>
                      </c:pt>
                    </c:strCache>
                  </c:strRef>
                </c:cat>
                <c:val>
                  <c:numRef>
                    <c:extLst xmlns:c15="http://schemas.microsoft.com/office/drawing/2012/chart">
                      <c:ext xmlns:c15="http://schemas.microsoft.com/office/drawing/2012/chart" uri="{02D57815-91ED-43cb-92C2-25804820EDAC}">
                        <c15:formulaRef>
                          <c15:sqref>Sheet1!$B$5:$F$5</c15:sqref>
                        </c15:formulaRef>
                      </c:ext>
                    </c:extLst>
                    <c:numCache>
                      <c:formatCode>0.0%</c:formatCode>
                      <c:ptCount val="5"/>
                      <c:pt idx="0">
                        <c:v>9.1999999999999998E-2</c:v>
                      </c:pt>
                      <c:pt idx="1">
                        <c:v>7.6999999999999999E-2</c:v>
                      </c:pt>
                      <c:pt idx="2">
                        <c:v>7.6999999999999999E-2</c:v>
                      </c:pt>
                      <c:pt idx="3">
                        <c:v>7.3999999999999996E-2</c:v>
                      </c:pt>
                      <c:pt idx="4">
                        <c:v>7.0000000000000007E-2</c:v>
                      </c:pt>
                    </c:numCache>
                  </c:numRef>
                </c:val>
                <c:smooth val="0"/>
              </c15:ser>
            </c15:filteredLineSeries>
          </c:ext>
        </c:extLst>
      </c:lineChart>
      <c:catAx>
        <c:axId val="178748416"/>
        <c:scaling>
          <c:orientation val="minMax"/>
        </c:scaling>
        <c:delete val="0"/>
        <c:axPos val="b"/>
        <c:numFmt formatCode="General" sourceLinked="1"/>
        <c:majorTickMark val="none"/>
        <c:minorTickMark val="none"/>
        <c:tickLblPos val="low"/>
        <c:spPr>
          <a:noFill/>
          <a:ln w="12700" cap="flat" cmpd="sng" algn="ctr">
            <a:solidFill>
              <a:sysClr val="windowText" lastClr="000000"/>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crossAx val="178770688"/>
        <c:crosses val="autoZero"/>
        <c:auto val="1"/>
        <c:lblAlgn val="ctr"/>
        <c:lblOffset val="100"/>
        <c:noMultiLvlLbl val="0"/>
      </c:catAx>
      <c:valAx>
        <c:axId val="178770688"/>
        <c:scaling>
          <c:orientation val="minMax"/>
          <c:max val="8.0000000000000043E-2"/>
        </c:scaling>
        <c:delete val="0"/>
        <c:axPos val="l"/>
        <c:numFmt formatCode="0%" sourceLinked="0"/>
        <c:majorTickMark val="none"/>
        <c:minorTickMark val="none"/>
        <c:tickLblPos val="nextTo"/>
        <c:spPr>
          <a:noFill/>
          <a:ln>
            <a:solidFill>
              <a:sysClr val="windowText" lastClr="000000"/>
            </a:solid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crossAx val="178748416"/>
        <c:crosses val="autoZero"/>
        <c:crossBetween val="between"/>
      </c:valAx>
      <c:valAx>
        <c:axId val="178772224"/>
        <c:scaling>
          <c:orientation val="minMax"/>
          <c:max val="1"/>
          <c:min val="-0.25"/>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crossAx val="178778112"/>
        <c:crosses val="max"/>
        <c:crossBetween val="between"/>
      </c:valAx>
      <c:catAx>
        <c:axId val="178778112"/>
        <c:scaling>
          <c:orientation val="minMax"/>
        </c:scaling>
        <c:delete val="1"/>
        <c:axPos val="b"/>
        <c:numFmt formatCode="General" sourceLinked="1"/>
        <c:majorTickMark val="out"/>
        <c:minorTickMark val="none"/>
        <c:tickLblPos val="none"/>
        <c:crossAx val="178772224"/>
        <c:crosses val="autoZero"/>
        <c:auto val="1"/>
        <c:lblAlgn val="ctr"/>
        <c:lblOffset val="100"/>
        <c:noMultiLvlLbl val="0"/>
      </c:catAx>
      <c:spPr>
        <a:noFill/>
        <a:ln>
          <a:noFill/>
        </a:ln>
        <a:effectLst/>
      </c:spPr>
    </c:plotArea>
    <c:legend>
      <c:legendPos val="b"/>
      <c:layout>
        <c:manualLayout>
          <c:xMode val="edge"/>
          <c:yMode val="edge"/>
          <c:x val="0"/>
          <c:y val="0.86088245411577369"/>
          <c:w val="1"/>
          <c:h val="0.13127459633346975"/>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ysClr val="window" lastClr="FFFFFF">
          <a:lumMod val="65000"/>
        </a:sysClr>
      </a:solidFill>
      <a:round/>
    </a:ln>
    <a:effectLst/>
  </c:spPr>
  <c:txPr>
    <a:bodyPr/>
    <a:lstStyle/>
    <a:p>
      <a:pPr>
        <a:defRPr>
          <a:solidFill>
            <a:sysClr val="windowText" lastClr="000000"/>
          </a:solidFill>
          <a:latin typeface="微软雅黑" panose="020B0503020204020204" pitchFamily="34" charset="-122"/>
          <a:ea typeface="微软雅黑" panose="020B0503020204020204" pitchFamily="34" charset="-122"/>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1655166815488"/>
          <c:y val="0.14631962671332699"/>
          <c:w val="0.75947169539815929"/>
          <c:h val="0.78423592884222559"/>
        </c:manualLayout>
      </c:layout>
      <c:barChart>
        <c:barDir val="bar"/>
        <c:grouping val="clustered"/>
        <c:varyColors val="0"/>
        <c:ser>
          <c:idx val="0"/>
          <c:order val="0"/>
          <c:spPr>
            <a:solidFill>
              <a:schemeClr val="accent1"/>
            </a:solidFill>
            <a:ln>
              <a:noFill/>
            </a:ln>
            <a:effectLst/>
          </c:spPr>
          <c:invertIfNegative val="0"/>
          <c:dPt>
            <c:idx val="2"/>
            <c:invertIfNegative val="0"/>
            <c:bubble3D val="0"/>
            <c:spPr>
              <a:solidFill>
                <a:srgbClr val="FF0000"/>
              </a:solidFill>
              <a:ln>
                <a:noFill/>
              </a:ln>
              <a:effectLst/>
            </c:spPr>
          </c:dPt>
          <c:dPt>
            <c:idx val="3"/>
            <c:invertIfNegative val="0"/>
            <c:bubble3D val="0"/>
            <c:spPr>
              <a:solidFill>
                <a:srgbClr val="FFC000"/>
              </a:solidFill>
              <a:ln>
                <a:noFill/>
              </a:ln>
              <a:effectLst/>
            </c:spPr>
          </c:dPt>
          <c:dLbls>
            <c:spPr>
              <a:noFill/>
              <a:ln>
                <a:noFill/>
              </a:ln>
              <a:effectLst/>
            </c:spPr>
            <c:txPr>
              <a:bodyPr rot="0" spcFirstLastPara="1" vertOverflow="ellipsis" horzOverflow="overflow"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Sheet1!$A$1:$A$7</c:f>
              <c:strCache>
                <c:ptCount val="7"/>
                <c:pt idx="0">
                  <c:v>日本</c:v>
                </c:pt>
                <c:pt idx="1">
                  <c:v>韩国</c:v>
                </c:pt>
                <c:pt idx="2">
                  <c:v>中国</c:v>
                </c:pt>
                <c:pt idx="3">
                  <c:v>OECD平均</c:v>
                </c:pt>
                <c:pt idx="4">
                  <c:v>美国</c:v>
                </c:pt>
                <c:pt idx="5">
                  <c:v>法国</c:v>
                </c:pt>
                <c:pt idx="6">
                  <c:v>德国</c:v>
                </c:pt>
              </c:strCache>
            </c:strRef>
          </c:cat>
          <c:val>
            <c:numRef>
              <c:f>Sheet1!$B$1:$B$7</c:f>
              <c:numCache>
                <c:formatCode>0.0%</c:formatCode>
                <c:ptCount val="7"/>
                <c:pt idx="0">
                  <c:v>0.7270000000000012</c:v>
                </c:pt>
                <c:pt idx="1">
                  <c:v>0.68</c:v>
                </c:pt>
                <c:pt idx="2">
                  <c:v>0.34100000000000008</c:v>
                </c:pt>
                <c:pt idx="3">
                  <c:v>0.17100000000000001</c:v>
                </c:pt>
                <c:pt idx="4">
                  <c:v>8.9000000000000135E-2</c:v>
                </c:pt>
                <c:pt idx="5">
                  <c:v>3.5999999999999997E-2</c:v>
                </c:pt>
                <c:pt idx="6">
                  <c:v>1.2E-2</c:v>
                </c:pt>
              </c:numCache>
            </c:numRef>
          </c:val>
        </c:ser>
        <c:dLbls>
          <c:showLegendKey val="0"/>
          <c:showVal val="1"/>
          <c:showCatName val="0"/>
          <c:showSerName val="0"/>
          <c:showPercent val="0"/>
          <c:showBubbleSize val="0"/>
        </c:dLbls>
        <c:gapWidth val="98"/>
        <c:axId val="144764288"/>
        <c:axId val="144800768"/>
      </c:barChart>
      <c:catAx>
        <c:axId val="14476428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144800768"/>
        <c:crosses val="autoZero"/>
        <c:auto val="1"/>
        <c:lblAlgn val="ctr"/>
        <c:lblOffset val="100"/>
        <c:tickMarkSkip val="1"/>
        <c:noMultiLvlLbl val="0"/>
      </c:catAx>
      <c:valAx>
        <c:axId val="144800768"/>
        <c:scaling>
          <c:orientation val="minMax"/>
        </c:scaling>
        <c:delete val="1"/>
        <c:axPos val="t"/>
        <c:numFmt formatCode="0.0%" sourceLinked="1"/>
        <c:majorTickMark val="none"/>
        <c:minorTickMark val="none"/>
        <c:tickLblPos val="none"/>
        <c:crossAx val="144764288"/>
        <c:crosses val="autoZero"/>
        <c:crossBetween val="between"/>
      </c:valAx>
      <c:spPr>
        <a:noFill/>
        <a:ln>
          <a:noFill/>
        </a:ln>
        <a:effectLst/>
      </c:spPr>
    </c:plotArea>
    <c:plotVisOnly val="1"/>
    <c:dispBlanksAs val="gap"/>
    <c:showDLblsOverMax val="0"/>
  </c:chart>
  <c:spPr>
    <a:noFill/>
    <a:ln>
      <a:solidFill>
        <a:srgbClr val="0070C0"/>
      </a:solidFill>
    </a:ln>
    <a:effectLst/>
  </c:spPr>
  <c:txPr>
    <a:bodyPr rot="0" spcFirstLastPara="0" vertOverflow="ellipsis" horzOverflow="overflow" vert="horz" wrap="square" anchor="ctr" anchorCtr="1"/>
    <a:lstStyle/>
    <a:p>
      <a:pPr>
        <a:defRPr lang="zh-CN"/>
      </a:pPr>
      <a:endParaRPr lang="zh-CN"/>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6712164872812888"/>
          <c:y val="0.78289355202717525"/>
        </c:manualLayout>
      </c:layout>
      <c:overlay val="0"/>
      <c:spPr>
        <a:noFill/>
        <a:ln>
          <a:noFill/>
        </a:ln>
        <a:effectLst/>
      </c:spPr>
      <c:txPr>
        <a:bodyPr rot="0" spcFirstLastPara="1" vertOverflow="ellipsis" horzOverflow="overflow" vert="horz" wrap="square" anchor="ctr" anchorCtr="1"/>
        <a:lstStyle/>
        <a:p>
          <a:pPr>
            <a:defRPr sz="1200" b="1" i="0" u="none" strike="noStrike" kern="1200" spc="0" baseline="0">
              <a:solidFill>
                <a:schemeClr val="tx1"/>
              </a:solidFill>
              <a:latin typeface="微软雅黑" pitchFamily="34" charset="-122"/>
              <a:ea typeface="微软雅黑" pitchFamily="34" charset="-122"/>
              <a:cs typeface="+mn-cs"/>
            </a:defRPr>
          </a:pPr>
          <a:endParaRPr lang="zh-CN"/>
        </a:p>
      </c:txPr>
    </c:title>
    <c:autoTitleDeleted val="0"/>
    <c:plotArea>
      <c:layout>
        <c:manualLayout>
          <c:layoutTarget val="inner"/>
          <c:xMode val="edge"/>
          <c:yMode val="edge"/>
          <c:x val="9.0125974095134634E-2"/>
          <c:y val="0.15114666089156906"/>
          <c:w val="0.88282125169375825"/>
          <c:h val="0.49133927590222115"/>
        </c:manualLayout>
      </c:layout>
      <c:barChart>
        <c:barDir val="col"/>
        <c:grouping val="clustered"/>
        <c:varyColors val="0"/>
        <c:ser>
          <c:idx val="0"/>
          <c:order val="0"/>
          <c:tx>
            <c:strRef>
              <c:f>Sheet1!$A$2</c:f>
              <c:strCache>
                <c:ptCount val="1"/>
                <c:pt idx="0">
                  <c:v>全国平均可用下载速度（Mbit/s）</c:v>
                </c:pt>
              </c:strCache>
            </c:strRef>
          </c:tx>
          <c:spPr>
            <a:solidFill>
              <a:schemeClr val="accent1"/>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Sheet1!$B$1:$H$1</c:f>
              <c:strCache>
                <c:ptCount val="7"/>
                <c:pt idx="0">
                  <c:v>2013Q2</c:v>
                </c:pt>
                <c:pt idx="1">
                  <c:v>2013Q4</c:v>
                </c:pt>
                <c:pt idx="2">
                  <c:v>2014Q2</c:v>
                </c:pt>
                <c:pt idx="3">
                  <c:v>2014Q4</c:v>
                </c:pt>
                <c:pt idx="4">
                  <c:v>2015Q1</c:v>
                </c:pt>
                <c:pt idx="5">
                  <c:v>2015Q2</c:v>
                </c:pt>
                <c:pt idx="6">
                  <c:v>2015Q3</c:v>
                </c:pt>
              </c:strCache>
            </c:strRef>
          </c:cat>
          <c:val>
            <c:numRef>
              <c:f>Sheet1!$B$2:$H$2</c:f>
              <c:numCache>
                <c:formatCode>0.0_ </c:formatCode>
                <c:ptCount val="7"/>
                <c:pt idx="0">
                  <c:v>2.9299999999999997</c:v>
                </c:pt>
                <c:pt idx="1">
                  <c:v>3.53</c:v>
                </c:pt>
                <c:pt idx="2">
                  <c:v>4.03</c:v>
                </c:pt>
                <c:pt idx="3">
                  <c:v>4.25</c:v>
                </c:pt>
                <c:pt idx="4">
                  <c:v>5.1199999999999983</c:v>
                </c:pt>
                <c:pt idx="5">
                  <c:v>6.1099999999999985</c:v>
                </c:pt>
                <c:pt idx="6">
                  <c:v>7.9</c:v>
                </c:pt>
              </c:numCache>
            </c:numRef>
          </c:val>
        </c:ser>
        <c:dLbls>
          <c:showLegendKey val="0"/>
          <c:showVal val="1"/>
          <c:showCatName val="0"/>
          <c:showSerName val="0"/>
          <c:showPercent val="0"/>
          <c:showBubbleSize val="0"/>
        </c:dLbls>
        <c:gapWidth val="219"/>
        <c:overlap val="-27"/>
        <c:axId val="144829824"/>
        <c:axId val="144577280"/>
      </c:barChart>
      <c:catAx>
        <c:axId val="144829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144577280"/>
        <c:crosses val="autoZero"/>
        <c:auto val="1"/>
        <c:lblAlgn val="ctr"/>
        <c:lblOffset val="100"/>
        <c:tickMarkSkip val="1"/>
        <c:noMultiLvlLbl val="0"/>
      </c:catAx>
      <c:valAx>
        <c:axId val="144577280"/>
        <c:scaling>
          <c:orientation val="minMax"/>
        </c:scaling>
        <c:delete val="0"/>
        <c:axPos val="l"/>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44829824"/>
        <c:crosses val="autoZero"/>
        <c:crossBetween val="between"/>
        <c:majorUnit val="3"/>
      </c:valAx>
      <c:spPr>
        <a:noFill/>
        <a:ln>
          <a:noFill/>
        </a:ln>
        <a:effectLst/>
      </c:spPr>
    </c:plotArea>
    <c:plotVisOnly val="1"/>
    <c:dispBlanksAs val="gap"/>
    <c:showDLblsOverMax val="0"/>
  </c:chart>
  <c:spPr>
    <a:noFill/>
    <a:ln>
      <a:solidFill>
        <a:schemeClr val="accent1">
          <a:lumMod val="75000"/>
        </a:schemeClr>
      </a:solid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354872861955097E-2"/>
          <c:y val="0.27134433473021102"/>
          <c:w val="0.83891641200087541"/>
          <c:h val="0.51086697272606063"/>
        </c:manualLayout>
      </c:layout>
      <c:barChart>
        <c:barDir val="col"/>
        <c:grouping val="clustered"/>
        <c:varyColors val="0"/>
        <c:ser>
          <c:idx val="0"/>
          <c:order val="0"/>
          <c:tx>
            <c:strRef>
              <c:f>Sheet9!$B$1</c:f>
              <c:strCache>
                <c:ptCount val="1"/>
                <c:pt idx="0">
                  <c:v>移动电话基站数</c:v>
                </c:pt>
              </c:strCache>
            </c:strRef>
          </c:tx>
          <c:spPr>
            <a:solidFill>
              <a:srgbClr val="4F81BD">
                <a:lumMod val="60000"/>
                <a:lumOff val="40000"/>
              </a:srgbClr>
            </a:solidFill>
            <a:ln>
              <a:solidFill>
                <a:srgbClr val="0070C0"/>
              </a:solidFill>
            </a:ln>
            <a:effectLst/>
          </c:spPr>
          <c:invertIfNegative val="0"/>
          <c:dLbls>
            <c:dLbl>
              <c:idx val="0"/>
              <c:layout>
                <c:manualLayout>
                  <c:x val="0"/>
                  <c:y val="9.2592592592594822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1"/>
              <c:layout>
                <c:manualLayout>
                  <c:x val="-5.5555555555556095E-3"/>
                  <c:y val="8.3333333333333329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2"/>
              <c:layout>
                <c:manualLayout>
                  <c:x val="0"/>
                  <c:y val="8.3333333333333329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3"/>
              <c:layout>
                <c:manualLayout>
                  <c:x val="5.5997052833470515E-3"/>
                  <c:y val="9.7222222222222224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4"/>
              <c:layout>
                <c:manualLayout>
                  <c:x val="0"/>
                  <c:y val="0.18518518518518706"/>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5"/>
              <c:layout>
                <c:manualLayout>
                  <c:x val="0"/>
                  <c:y val="0.15277741324001201"/>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numFmt formatCode="#,##0_);[Red]\(#,##0\)" sourceLinked="0"/>
            <c:spPr>
              <a:noFill/>
              <a:ln>
                <a:noFill/>
              </a:ln>
              <a:effectLst/>
            </c:spPr>
            <c:txPr>
              <a:bodyPr rot="0" spcFirstLastPara="1" vertOverflow="ellipsis" horzOverflow="overflow"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numRef>
              <c:f>Sheet9!$A$2:$A$7</c:f>
              <c:numCache>
                <c:formatCode>General</c:formatCode>
                <c:ptCount val="6"/>
                <c:pt idx="0">
                  <c:v>2010</c:v>
                </c:pt>
                <c:pt idx="1">
                  <c:v>2011</c:v>
                </c:pt>
                <c:pt idx="2">
                  <c:v>2012</c:v>
                </c:pt>
                <c:pt idx="3">
                  <c:v>2013</c:v>
                </c:pt>
                <c:pt idx="4">
                  <c:v>2014</c:v>
                </c:pt>
                <c:pt idx="5">
                  <c:v>2015.9</c:v>
                </c:pt>
              </c:numCache>
            </c:numRef>
          </c:cat>
          <c:val>
            <c:numRef>
              <c:f>Sheet9!$B$2:$B$7</c:f>
              <c:numCache>
                <c:formatCode>0.0</c:formatCode>
                <c:ptCount val="6"/>
                <c:pt idx="0">
                  <c:v>139.9</c:v>
                </c:pt>
                <c:pt idx="1">
                  <c:v>175</c:v>
                </c:pt>
                <c:pt idx="2">
                  <c:v>206.52720000000105</c:v>
                </c:pt>
                <c:pt idx="3" formatCode="0.0_ ">
                  <c:v>240.9</c:v>
                </c:pt>
                <c:pt idx="4" formatCode="0.0_ ">
                  <c:v>339.74450000000002</c:v>
                </c:pt>
                <c:pt idx="5" formatCode="0.0_ ">
                  <c:v>407.71999999999991</c:v>
                </c:pt>
              </c:numCache>
            </c:numRef>
          </c:val>
        </c:ser>
        <c:ser>
          <c:idx val="1"/>
          <c:order val="1"/>
          <c:tx>
            <c:strRef>
              <c:f>Sheet9!$C$1</c:f>
              <c:strCache>
                <c:ptCount val="1"/>
                <c:pt idx="0">
                  <c:v>3G基站数</c:v>
                </c:pt>
              </c:strCache>
            </c:strRef>
          </c:tx>
          <c:spPr>
            <a:solidFill>
              <a:srgbClr val="F79646"/>
            </a:solidFill>
            <a:ln>
              <a:solidFill>
                <a:srgbClr val="0070C0"/>
              </a:solidFill>
            </a:ln>
            <a:effectLst/>
          </c:spPr>
          <c:invertIfNegative val="0"/>
          <c:dLbls>
            <c:dLbl>
              <c:idx val="0"/>
              <c:layout>
                <c:manualLayout>
                  <c:x val="5.5555555555555601E-3"/>
                  <c:y val="1.8518518518518608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1"/>
              <c:layout>
                <c:manualLayout>
                  <c:x val="1.3888888888889207E-2"/>
                  <c:y val="9.2592592592594964E-3"/>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2"/>
              <c:layout>
                <c:manualLayout>
                  <c:x val="2.222222222222231E-2"/>
                  <c:y val="1.3888888888889207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3"/>
              <c:layout>
                <c:manualLayout>
                  <c:x val="1.9444444444444403E-2"/>
                  <c:y val="1.3888888888889207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4"/>
              <c:layout>
                <c:manualLayout>
                  <c:x val="1.6666666666666701E-2"/>
                  <c:y val="4.6296296296295504E-3"/>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5"/>
              <c:layout>
                <c:manualLayout>
                  <c:x val="-1.1111111111111203E-2"/>
                  <c:y val="9.2592592592595641E-3"/>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numFmt formatCode="0_);[Red]\(0\)" sourceLinked="0"/>
            <c:spPr>
              <a:noFill/>
              <a:ln>
                <a:noFill/>
              </a:ln>
              <a:effectLst/>
            </c:spPr>
            <c:txPr>
              <a:bodyPr rot="0" spcFirstLastPara="1" vertOverflow="ellipsis" horzOverflow="overflow"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numRef>
              <c:f>Sheet9!$A$2:$A$7</c:f>
              <c:numCache>
                <c:formatCode>General</c:formatCode>
                <c:ptCount val="6"/>
                <c:pt idx="0">
                  <c:v>2010</c:v>
                </c:pt>
                <c:pt idx="1">
                  <c:v>2011</c:v>
                </c:pt>
                <c:pt idx="2">
                  <c:v>2012</c:v>
                </c:pt>
                <c:pt idx="3">
                  <c:v>2013</c:v>
                </c:pt>
                <c:pt idx="4">
                  <c:v>2014</c:v>
                </c:pt>
                <c:pt idx="5">
                  <c:v>2015.9</c:v>
                </c:pt>
              </c:numCache>
            </c:numRef>
          </c:cat>
          <c:val>
            <c:numRef>
              <c:f>Sheet9!$C$2:$C$7</c:f>
              <c:numCache>
                <c:formatCode>0.0</c:formatCode>
                <c:ptCount val="6"/>
                <c:pt idx="0">
                  <c:v>46</c:v>
                </c:pt>
                <c:pt idx="1">
                  <c:v>63</c:v>
                </c:pt>
                <c:pt idx="2">
                  <c:v>81.720799999999983</c:v>
                </c:pt>
                <c:pt idx="3" formatCode="0.0_ ">
                  <c:v>109.2</c:v>
                </c:pt>
                <c:pt idx="4" formatCode="0.0_ ">
                  <c:v>128.39730000000205</c:v>
                </c:pt>
                <c:pt idx="5" formatCode="0.0_ ">
                  <c:v>138.86000000000001</c:v>
                </c:pt>
              </c:numCache>
            </c:numRef>
          </c:val>
        </c:ser>
        <c:ser>
          <c:idx val="2"/>
          <c:order val="2"/>
          <c:tx>
            <c:strRef>
              <c:f>Sheet9!$D$1</c:f>
              <c:strCache>
                <c:ptCount val="1"/>
                <c:pt idx="0">
                  <c:v>4G基站数</c:v>
                </c:pt>
              </c:strCache>
            </c:strRef>
          </c:tx>
          <c:spPr>
            <a:solidFill>
              <a:srgbClr val="C00000"/>
            </a:solidFill>
            <a:ln>
              <a:solidFill>
                <a:srgbClr val="C0504D"/>
              </a:solidFill>
            </a:ln>
            <a:effectLst/>
          </c:spPr>
          <c:invertIfNegative val="0"/>
          <c:dLbls>
            <c:dLbl>
              <c:idx val="1"/>
              <c:layout>
                <c:manualLayout>
                  <c:x val="0"/>
                  <c:y val="1.3888888888889207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2"/>
              <c:layout>
                <c:manualLayout>
                  <c:x val="8.3333333333333228E-3"/>
                  <c:y val="9.2592592592594964E-3"/>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3"/>
              <c:layout>
                <c:manualLayout>
                  <c:x val="0"/>
                  <c:y val="2.7777777777778921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4"/>
              <c:layout>
                <c:manualLayout>
                  <c:x val="1.1111111111111101E-2"/>
                  <c:y val="1.8518518518518608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5"/>
              <c:layout>
                <c:manualLayout>
                  <c:x val="1.1111046996908999E-2"/>
                  <c:y val="-1.4566001356352503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extLst>
            </c:dLbl>
            <c:dLbl>
              <c:idx val="6"/>
              <c:layout>
                <c:manualLayout>
                  <c:x val="5.5555555555556581E-3"/>
                  <c:y val="2.7777777777778921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line">
                      <a:avLst/>
                    </a:prstGeom>
                  </c15:spPr>
                </c:ext>
              </c:extLst>
            </c:dLbl>
            <c:dLbl>
              <c:idx val="7"/>
              <c:layout>
                <c:manualLayout>
                  <c:x val="-2.0370135052833635E-16"/>
                  <c:y val="-4.1666666666666796E-2"/>
                </c:manualLayout>
              </c:layout>
              <c:spPr/>
              <c:txPr>
                <a:bodyPr/>
                <a:lstStyle/>
                <a:p>
                  <a:pPr>
                    <a:defRPr/>
                  </a:pPr>
                  <a:endParaRPr lang="zh-CN"/>
                </a:p>
              </c:txPr>
              <c:dLblPos val="out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line">
                      <a:avLst/>
                    </a:prstGeom>
                  </c15:spPr>
                </c:ext>
              </c:extLst>
            </c:dLbl>
            <c:numFmt formatCode="0_);[Red]\(0\)" sourceLinked="0"/>
            <c:spPr>
              <a:noFill/>
              <a:ln>
                <a:noFill/>
              </a:ln>
              <a:effectLst/>
            </c:spPr>
            <c:txPr>
              <a:bodyPr rot="0" spcFirstLastPara="1" vertOverflow="ellipsis" horzOverflow="overflow" vert="horz"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numRef>
              <c:f>Sheet9!$A$2:$A$7</c:f>
              <c:numCache>
                <c:formatCode>General</c:formatCode>
                <c:ptCount val="6"/>
                <c:pt idx="0">
                  <c:v>2010</c:v>
                </c:pt>
                <c:pt idx="1">
                  <c:v>2011</c:v>
                </c:pt>
                <c:pt idx="2">
                  <c:v>2012</c:v>
                </c:pt>
                <c:pt idx="3">
                  <c:v>2013</c:v>
                </c:pt>
                <c:pt idx="4">
                  <c:v>2014</c:v>
                </c:pt>
                <c:pt idx="5">
                  <c:v>2015.9</c:v>
                </c:pt>
              </c:numCache>
            </c:numRef>
          </c:cat>
          <c:val>
            <c:numRef>
              <c:f>Sheet9!$D$2:$D$7</c:f>
              <c:numCache>
                <c:formatCode>General</c:formatCode>
                <c:ptCount val="6"/>
                <c:pt idx="4" formatCode="0.0_ ">
                  <c:v>73.311499999999995</c:v>
                </c:pt>
                <c:pt idx="5" formatCode="0.0_ ">
                  <c:v>155.58000000000001</c:v>
                </c:pt>
              </c:numCache>
            </c:numRef>
          </c:val>
        </c:ser>
        <c:dLbls>
          <c:showLegendKey val="0"/>
          <c:showVal val="1"/>
          <c:showCatName val="0"/>
          <c:showSerName val="0"/>
          <c:showPercent val="0"/>
          <c:showBubbleSize val="0"/>
        </c:dLbls>
        <c:gapWidth val="219"/>
        <c:axId val="145314560"/>
        <c:axId val="145316096"/>
      </c:barChart>
      <c:lineChart>
        <c:grouping val="standard"/>
        <c:varyColors val="0"/>
        <c:ser>
          <c:idx val="3"/>
          <c:order val="3"/>
          <c:tx>
            <c:strRef>
              <c:f>Sheet9!$E$1</c:f>
              <c:strCache>
                <c:ptCount val="1"/>
                <c:pt idx="0">
                  <c:v>3G/4G基站数占比</c:v>
                </c:pt>
              </c:strCache>
            </c:strRef>
          </c:tx>
          <c:spPr>
            <a:ln w="28575" cap="rnd">
              <a:solidFill>
                <a:srgbClr val="C0504D"/>
              </a:solidFill>
              <a:round/>
            </a:ln>
            <a:effectLst/>
          </c:spPr>
          <c:marker>
            <c:symbol val="square"/>
            <c:size val="6"/>
            <c:spPr>
              <a:solidFill>
                <a:sysClr val="window" lastClr="FFFFFF"/>
              </a:solidFill>
              <a:ln w="9525">
                <a:solidFill>
                  <a:srgbClr val="C0504D"/>
                </a:solidFill>
              </a:ln>
              <a:effectLst/>
            </c:spPr>
          </c:marker>
          <c:dLbls>
            <c:dLbl>
              <c:idx val="0"/>
              <c:layout>
                <c:manualLayout>
                  <c:x val="-3.8888888888888903E-2"/>
                  <c:y val="-2.7777777777778921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4.1666666666666699E-2"/>
                  <c:y val="-2.7777777777778921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2"/>
              <c:layout>
                <c:manualLayout>
                  <c:x val="-3.6111111111111212E-2"/>
                  <c:y val="-4.1666666666666699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4.1666666666666699E-2"/>
                  <c:y val="-4.1666666666666699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4"/>
              <c:layout>
                <c:manualLayout>
                  <c:x val="-4.4466490299824434E-2"/>
                  <c:y val="-4.1666666666666699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5"/>
              <c:layout>
                <c:manualLayout>
                  <c:x val="-4.7222222222222318E-2"/>
                  <c:y val="-4.1666666666666699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numFmt formatCode="0%" sourceLinked="0"/>
            <c:spPr>
              <a:noFill/>
              <a:ln>
                <a:noFill/>
              </a:ln>
              <a:effectLst/>
            </c:spPr>
            <c:txPr>
              <a:bodyPr rot="0" spcFirstLastPara="1" vertOverflow="ellipsis" horzOverflow="overflow" vert="horz"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val>
            <c:numRef>
              <c:f>Sheet9!$E$2:$E$7</c:f>
              <c:numCache>
                <c:formatCode>0.0%</c:formatCode>
                <c:ptCount val="6"/>
                <c:pt idx="0">
                  <c:v>0.32880629020730223</c:v>
                </c:pt>
                <c:pt idx="1">
                  <c:v>0.3600000000000001</c:v>
                </c:pt>
                <c:pt idx="2">
                  <c:v>0.395690252906155</c:v>
                </c:pt>
                <c:pt idx="3">
                  <c:v>0.453300124533001</c:v>
                </c:pt>
                <c:pt idx="4">
                  <c:v>0.59370733006715282</c:v>
                </c:pt>
                <c:pt idx="5">
                  <c:v>0.72216226822329099</c:v>
                </c:pt>
              </c:numCache>
            </c:numRef>
          </c:val>
          <c:smooth val="0"/>
        </c:ser>
        <c:dLbls>
          <c:showLegendKey val="0"/>
          <c:showVal val="1"/>
          <c:showCatName val="0"/>
          <c:showSerName val="0"/>
          <c:showPercent val="0"/>
          <c:showBubbleSize val="0"/>
        </c:dLbls>
        <c:marker val="1"/>
        <c:smooth val="0"/>
        <c:axId val="145330176"/>
        <c:axId val="145331712"/>
      </c:lineChart>
      <c:catAx>
        <c:axId val="145314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200" b="0" i="0" u="none" strike="noStrike" kern="1200" baseline="0">
                <a:solidFill>
                  <a:schemeClr val="tx1"/>
                </a:solidFill>
                <a:latin typeface="+mn-lt"/>
                <a:ea typeface="+mn-ea"/>
                <a:cs typeface="+mn-cs"/>
              </a:defRPr>
            </a:pPr>
            <a:endParaRPr lang="zh-CN"/>
          </a:p>
        </c:txPr>
        <c:crossAx val="145316096"/>
        <c:crosses val="autoZero"/>
        <c:auto val="1"/>
        <c:lblAlgn val="ctr"/>
        <c:lblOffset val="100"/>
        <c:tickMarkSkip val="1"/>
        <c:noMultiLvlLbl val="0"/>
      </c:catAx>
      <c:valAx>
        <c:axId val="145316096"/>
        <c:scaling>
          <c:orientation val="minMax"/>
        </c:scaling>
        <c:delete val="0"/>
        <c:axPos val="l"/>
        <c:numFmt formatCode="#,##0_);[Red]\(#,##0\)" sourceLinked="0"/>
        <c:majorTickMark val="out"/>
        <c:minorTickMark val="none"/>
        <c:tickLblPos val="nextTo"/>
        <c:spPr>
          <a:noFill/>
          <a:ln>
            <a:solidFill>
              <a:schemeClr val="lt1">
                <a:shade val="50000"/>
              </a:schemeClr>
            </a:solidFill>
          </a:ln>
          <a:effectLst/>
        </c:spPr>
        <c:txPr>
          <a:bodyPr rot="-60000000" spcFirstLastPara="1" vertOverflow="ellipsis" horzOverflow="overflow"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45314560"/>
        <c:crosses val="autoZero"/>
        <c:crossBetween val="between"/>
      </c:valAx>
      <c:catAx>
        <c:axId val="145330176"/>
        <c:scaling>
          <c:orientation val="minMax"/>
        </c:scaling>
        <c:delete val="1"/>
        <c:axPos val="b"/>
        <c:numFmt formatCode="0.00" sourceLinked="1"/>
        <c:majorTickMark val="out"/>
        <c:minorTickMark val="none"/>
        <c:tickLblPos val="none"/>
        <c:crossAx val="145331712"/>
        <c:crosses val="autoZero"/>
        <c:auto val="1"/>
        <c:lblAlgn val="ctr"/>
        <c:lblOffset val="100"/>
        <c:tickMarkSkip val="1"/>
        <c:noMultiLvlLbl val="0"/>
      </c:catAx>
      <c:valAx>
        <c:axId val="145331712"/>
        <c:scaling>
          <c:orientation val="minMax"/>
        </c:scaling>
        <c:delete val="0"/>
        <c:axPos val="r"/>
        <c:numFmt formatCode="0%" sourceLinked="0"/>
        <c:majorTickMark val="out"/>
        <c:minorTickMark val="none"/>
        <c:tickLblPos val="nextTo"/>
        <c:spPr>
          <a:noFill/>
          <a:ln>
            <a:solidFill>
              <a:schemeClr val="lt1">
                <a:shade val="50000"/>
              </a:schemeClr>
            </a:solidFill>
          </a:ln>
          <a:effectLst/>
        </c:spPr>
        <c:txPr>
          <a:bodyPr rot="-60000000" spcFirstLastPara="1" vertOverflow="ellipsis" horzOverflow="overflow"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45330176"/>
        <c:crosses val="max"/>
        <c:crossBetween val="between"/>
      </c:valAx>
      <c:spPr>
        <a:noFill/>
        <a:ln>
          <a:noFill/>
        </a:ln>
        <a:effectLst/>
      </c:spPr>
    </c:plotArea>
    <c:legend>
      <c:legendPos val="b"/>
      <c:layout>
        <c:manualLayout>
          <c:xMode val="edge"/>
          <c:yMode val="edge"/>
          <c:x val="0"/>
          <c:y val="0.88603601633129203"/>
          <c:w val="0.98782697093259997"/>
          <c:h val="0.113963983668708"/>
        </c:manualLayout>
      </c:layout>
      <c:overlay val="0"/>
      <c:spPr>
        <a:noFill/>
        <a:ln>
          <a:noFill/>
        </a:ln>
        <a:effectLst/>
      </c:spPr>
      <c:txPr>
        <a:bodyPr rot="0" spcFirstLastPara="1" vertOverflow="ellipsis" horzOverflow="overflow" vert="horz" wrap="square" anchor="ctr" anchorCtr="1"/>
        <a:lstStyle/>
        <a:p>
          <a:pPr>
            <a:defRPr sz="1400" b="1" i="0" u="none" strike="noStrike" kern="1200" baseline="0">
              <a:solidFill>
                <a:schemeClr val="tx1"/>
              </a:solidFill>
              <a:latin typeface="微软雅黑" pitchFamily="34" charset="-122"/>
              <a:ea typeface="微软雅黑" pitchFamily="34" charset="-122"/>
              <a:cs typeface="+mn-cs"/>
            </a:defRPr>
          </a:pPr>
          <a:endParaRPr lang="zh-CN"/>
        </a:p>
      </c:txPr>
    </c:legend>
    <c:plotVisOnly val="1"/>
    <c:dispBlanksAs val="gap"/>
    <c:showDLblsOverMax val="0"/>
  </c:chart>
  <c:spPr>
    <a:noFill/>
    <a:ln w="9525" cap="flat" cmpd="sng" algn="ctr">
      <a:solidFill>
        <a:schemeClr val="bg1">
          <a:lumMod val="65000"/>
        </a:schemeClr>
      </a:solidFill>
      <a:round/>
    </a:ln>
    <a:effectLst/>
  </c:spPr>
  <c:txPr>
    <a:bodyPr rot="0" spcFirstLastPara="0" vertOverflow="ellipsis" horzOverflow="overflow" vert="horz" wrap="square" anchor="ctr" anchorCtr="1"/>
    <a:lstStyle/>
    <a:p>
      <a:pPr>
        <a:defRPr lang="zh-CN"/>
      </a:pPr>
      <a:endParaRPr lang="zh-CN"/>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75684524133803"/>
          <c:y val="0.246874915629472"/>
          <c:w val="0.85541327089169583"/>
          <c:h val="0.57830421987634673"/>
        </c:manualLayout>
      </c:layout>
      <c:barChart>
        <c:barDir val="col"/>
        <c:grouping val="clustered"/>
        <c:varyColors val="0"/>
        <c:ser>
          <c:idx val="0"/>
          <c:order val="0"/>
          <c:tx>
            <c:strRef>
              <c:f>'2015年上半年宽带包月不限时感知价'!$M$4</c:f>
              <c:strCache>
                <c:ptCount val="1"/>
                <c:pt idx="0">
                  <c:v>本地网数量占比</c:v>
                </c:pt>
              </c:strCache>
            </c:strRef>
          </c:tx>
          <c:spPr>
            <a:solidFill>
              <a:schemeClr val="accent1"/>
            </a:solidFill>
            <a:ln>
              <a:noFill/>
            </a:ln>
            <a:effectLst/>
          </c:spPr>
          <c:invertIfNegative val="0"/>
          <c:dLbls>
            <c:numFmt formatCode="0%" sourceLinked="0"/>
            <c:spPr>
              <a:noFill/>
              <a:ln>
                <a:noFill/>
              </a:ln>
              <a:effectLst/>
            </c:spPr>
            <c:txPr>
              <a:bodyPr rot="0" spcFirstLastPara="0" vertOverflow="ellipsis" horzOverflow="overflow" vert="horz" wrap="square" anchor="ctr" anchorCtr="1"/>
              <a:lstStyle/>
              <a:p>
                <a:pPr>
                  <a:defRPr sz="1600" b="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'2015年上半年宽带包月不限时感知价'!$K$5:$K$12</c:f>
              <c:strCache>
                <c:ptCount val="8"/>
                <c:pt idx="0">
                  <c:v>&gt;=100</c:v>
                </c:pt>
                <c:pt idx="1">
                  <c:v>90-100</c:v>
                </c:pt>
                <c:pt idx="2">
                  <c:v>80-90</c:v>
                </c:pt>
                <c:pt idx="3">
                  <c:v>70-80</c:v>
                </c:pt>
                <c:pt idx="4">
                  <c:v>60-70</c:v>
                </c:pt>
                <c:pt idx="5">
                  <c:v>50-60</c:v>
                </c:pt>
                <c:pt idx="6">
                  <c:v>40-50</c:v>
                </c:pt>
                <c:pt idx="7">
                  <c:v>&lt;40</c:v>
                </c:pt>
              </c:strCache>
            </c:strRef>
          </c:cat>
          <c:val>
            <c:numRef>
              <c:f>'2015年上半年宽带包月不限时感知价'!$M$5:$M$12</c:f>
              <c:numCache>
                <c:formatCode>0.0%</c:formatCode>
                <c:ptCount val="8"/>
                <c:pt idx="0">
                  <c:v>5.5045871559633003E-2</c:v>
                </c:pt>
                <c:pt idx="1">
                  <c:v>1.8348623853211E-2</c:v>
                </c:pt>
                <c:pt idx="2">
                  <c:v>0.15290519877675907</c:v>
                </c:pt>
                <c:pt idx="3">
                  <c:v>7.9510703363914401E-2</c:v>
                </c:pt>
                <c:pt idx="4">
                  <c:v>0.29663608562691102</c:v>
                </c:pt>
                <c:pt idx="5">
                  <c:v>0.22935779816513799</c:v>
                </c:pt>
                <c:pt idx="6">
                  <c:v>0.116207951070336</c:v>
                </c:pt>
                <c:pt idx="7">
                  <c:v>5.8103975535168197E-2</c:v>
                </c:pt>
              </c:numCache>
            </c:numRef>
          </c:val>
        </c:ser>
        <c:dLbls>
          <c:showLegendKey val="0"/>
          <c:showVal val="1"/>
          <c:showCatName val="0"/>
          <c:showSerName val="0"/>
          <c:showPercent val="0"/>
          <c:showBubbleSize val="0"/>
        </c:dLbls>
        <c:gapWidth val="115"/>
        <c:axId val="145362944"/>
        <c:axId val="145364864"/>
      </c:barChart>
      <c:catAx>
        <c:axId val="145362944"/>
        <c:scaling>
          <c:orientation val="minMax"/>
        </c:scaling>
        <c:delete val="0"/>
        <c:axPos val="b"/>
        <c:title>
          <c:tx>
            <c:rich>
              <a:bodyPr vertOverflow="ellipsis" anchor="ctr" anchorCtr="1"/>
              <a:lstStyle/>
              <a:p>
                <a:pPr algn="ctr">
                  <a:defRPr sz="1600" b="1">
                    <a:solidFill>
                      <a:schemeClr val="tx1"/>
                    </a:solidFill>
                    <a:latin typeface="微软雅黑" pitchFamily="34" charset="-122"/>
                    <a:ea typeface="微软雅黑" pitchFamily="34" charset="-122"/>
                  </a:defRPr>
                </a:pPr>
                <a:r>
                  <a:rPr lang="zh-CN" altLang="en-US" sz="1600" dirty="0" smtClean="0">
                    <a:latin typeface="微软雅黑" pitchFamily="34" charset="-122"/>
                    <a:ea typeface="微软雅黑" pitchFamily="34" charset="-122"/>
                  </a:rPr>
                  <a:t>主导运营商固定宽带上网</a:t>
                </a:r>
                <a:endParaRPr lang="en-US" altLang="zh-CN" sz="1600" dirty="0" smtClean="0">
                  <a:latin typeface="微软雅黑" pitchFamily="34" charset="-122"/>
                  <a:ea typeface="微软雅黑" pitchFamily="34" charset="-122"/>
                </a:endParaRPr>
              </a:p>
              <a:p>
                <a:pPr algn="ctr">
                  <a:defRPr sz="1600" b="1">
                    <a:solidFill>
                      <a:schemeClr val="tx1"/>
                    </a:solidFill>
                    <a:latin typeface="微软雅黑" pitchFamily="34" charset="-122"/>
                    <a:ea typeface="微软雅黑" pitchFamily="34" charset="-122"/>
                  </a:defRPr>
                </a:pPr>
                <a:r>
                  <a:rPr lang="zh-CN" altLang="en-US" sz="1600" dirty="0" smtClean="0">
                    <a:latin typeface="微软雅黑" pitchFamily="34" charset="-122"/>
                    <a:ea typeface="微软雅黑" pitchFamily="34" charset="-122"/>
                  </a:rPr>
                  <a:t>包月不限时入门价格区间</a:t>
                </a:r>
                <a:endParaRPr lang="zh-CN" altLang="en-US" sz="1600" dirty="0">
                  <a:latin typeface="微软雅黑" pitchFamily="34" charset="-122"/>
                  <a:ea typeface="微软雅黑" pitchFamily="34" charset="-122"/>
                </a:endParaRPr>
              </a:p>
            </c:rich>
          </c:tx>
          <c:layout>
            <c:manualLayout>
              <c:xMode val="edge"/>
              <c:yMode val="edge"/>
              <c:x val="0.19110252273977388"/>
              <c:y val="8.423553551661783E-4"/>
            </c:manualLayout>
          </c:layout>
          <c:overlay val="0"/>
          <c:spPr>
            <a:noFill/>
            <a:ln>
              <a:noFill/>
            </a:ln>
            <a:effectLst/>
          </c:spPr>
        </c:title>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latin typeface="+mn-lt"/>
                <a:ea typeface="+mn-ea"/>
                <a:cs typeface="+mn-cs"/>
              </a:defRPr>
            </a:pPr>
            <a:endParaRPr lang="zh-CN"/>
          </a:p>
        </c:txPr>
        <c:crossAx val="145364864"/>
        <c:crosses val="autoZero"/>
        <c:auto val="1"/>
        <c:lblAlgn val="ctr"/>
        <c:lblOffset val="100"/>
        <c:tickMarkSkip val="1"/>
        <c:noMultiLvlLbl val="0"/>
      </c:catAx>
      <c:valAx>
        <c:axId val="145364864"/>
        <c:scaling>
          <c:orientation val="minMax"/>
        </c:scaling>
        <c:delete val="1"/>
        <c:axPos val="l"/>
        <c:title>
          <c:tx>
            <c:rich>
              <a:bodyPr rot="0" vertOverflow="ellipsis" vert="wordArtVertRtl" anchor="ctr" anchorCtr="1"/>
              <a:lstStyle/>
              <a:p>
                <a:pPr algn="ctr">
                  <a:defRPr sz="1200" b="1">
                    <a:solidFill>
                      <a:schemeClr val="tx1"/>
                    </a:solidFill>
                    <a:latin typeface="微软雅黑" pitchFamily="34" charset="-122"/>
                    <a:ea typeface="微软雅黑" pitchFamily="34" charset="-122"/>
                  </a:defRPr>
                </a:pPr>
                <a:r>
                  <a:rPr lang="zh-CN" altLang="en-US" sz="1200" dirty="0" smtClean="0">
                    <a:latin typeface="微软雅黑" pitchFamily="34" charset="-122"/>
                    <a:ea typeface="微软雅黑" pitchFamily="34" charset="-122"/>
                  </a:rPr>
                  <a:t>地市数占全国本地网比重</a:t>
                </a:r>
                <a:endParaRPr lang="zh-CN" altLang="en-US" sz="1200" dirty="0">
                  <a:latin typeface="微软雅黑" pitchFamily="34" charset="-122"/>
                  <a:ea typeface="微软雅黑" pitchFamily="34" charset="-122"/>
                </a:endParaRPr>
              </a:p>
            </c:rich>
          </c:tx>
          <c:layout>
            <c:manualLayout>
              <c:xMode val="edge"/>
              <c:yMode val="edge"/>
              <c:x val="0"/>
              <c:y val="0.233159642538945"/>
            </c:manualLayout>
          </c:layout>
          <c:overlay val="0"/>
          <c:spPr>
            <a:noFill/>
            <a:ln>
              <a:noFill/>
            </a:ln>
            <a:effectLst/>
          </c:spPr>
        </c:title>
        <c:numFmt formatCode="0%" sourceLinked="0"/>
        <c:majorTickMark val="out"/>
        <c:minorTickMark val="none"/>
        <c:tickLblPos val="none"/>
        <c:crossAx val="145362944"/>
        <c:crosses val="autoZero"/>
        <c:crossBetween val="between"/>
      </c:valAx>
      <c:spPr>
        <a:noFill/>
        <a:ln>
          <a:noFill/>
        </a:ln>
        <a:effectLst/>
      </c:spPr>
    </c:plotArea>
    <c:plotVisOnly val="1"/>
    <c:dispBlanksAs val="gap"/>
    <c:showDLblsOverMax val="0"/>
  </c:chart>
  <c:spPr>
    <a:noFill/>
    <a:ln>
      <a:solidFill>
        <a:schemeClr val="bg1">
          <a:lumMod val="65000"/>
        </a:schemeClr>
      </a:solid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99319308413321"/>
          <c:y val="0.15616539323415901"/>
          <c:w val="0.82483553316007241"/>
          <c:h val="0.69351467372229281"/>
        </c:manualLayout>
      </c:layout>
      <c:lineChart>
        <c:grouping val="standard"/>
        <c:varyColors val="0"/>
        <c:ser>
          <c:idx val="0"/>
          <c:order val="0"/>
          <c:tx>
            <c:strRef>
              <c:f>'2015Q2固定宽带'!$J$1</c:f>
              <c:strCache>
                <c:ptCount val="1"/>
                <c:pt idx="0">
                  <c:v>城镇（%）</c:v>
                </c:pt>
              </c:strCache>
            </c:strRef>
          </c:tx>
          <c:spPr>
            <a:ln w="28575">
              <a:solidFill>
                <a:schemeClr val="accent1"/>
              </a:solidFill>
            </a:ln>
            <a:effectLst/>
          </c:spPr>
          <c:marker>
            <c:symbol val="circle"/>
            <c:size val="5"/>
            <c:spPr>
              <a:solidFill>
                <a:schemeClr val="bg1"/>
              </a:solidFill>
              <a:ln w="28575"/>
              <a:effectLst/>
            </c:spPr>
          </c:marker>
          <c:cat>
            <c:strRef>
              <c:f>'2015Q2固定宽带'!$C$2:$C$32</c:f>
              <c:strCache>
                <c:ptCount val="31"/>
                <c:pt idx="0">
                  <c:v>浙江</c:v>
                </c:pt>
                <c:pt idx="1">
                  <c:v>山东</c:v>
                </c:pt>
                <c:pt idx="2">
                  <c:v>江苏</c:v>
                </c:pt>
                <c:pt idx="3">
                  <c:v>福建</c:v>
                </c:pt>
                <c:pt idx="4">
                  <c:v>辽宁</c:v>
                </c:pt>
                <c:pt idx="5">
                  <c:v>上海</c:v>
                </c:pt>
                <c:pt idx="6">
                  <c:v>天津</c:v>
                </c:pt>
                <c:pt idx="7">
                  <c:v>河北</c:v>
                </c:pt>
                <c:pt idx="8">
                  <c:v>吉林</c:v>
                </c:pt>
                <c:pt idx="9">
                  <c:v>北京</c:v>
                </c:pt>
                <c:pt idx="10">
                  <c:v>广东</c:v>
                </c:pt>
                <c:pt idx="11">
                  <c:v>海南</c:v>
                </c:pt>
                <c:pt idx="13">
                  <c:v>河南</c:v>
                </c:pt>
                <c:pt idx="14">
                  <c:v>湖南</c:v>
                </c:pt>
                <c:pt idx="15">
                  <c:v>湖北</c:v>
                </c:pt>
                <c:pt idx="16">
                  <c:v>安徽</c:v>
                </c:pt>
                <c:pt idx="17">
                  <c:v>江西</c:v>
                </c:pt>
                <c:pt idx="18">
                  <c:v>山西</c:v>
                </c:pt>
                <c:pt idx="19">
                  <c:v>广西</c:v>
                </c:pt>
                <c:pt idx="21">
                  <c:v>重庆</c:v>
                </c:pt>
                <c:pt idx="22">
                  <c:v>四川</c:v>
                </c:pt>
                <c:pt idx="23">
                  <c:v>陕西</c:v>
                </c:pt>
                <c:pt idx="24">
                  <c:v>黑龙江</c:v>
                </c:pt>
                <c:pt idx="25">
                  <c:v>内蒙</c:v>
                </c:pt>
                <c:pt idx="26">
                  <c:v>宁夏</c:v>
                </c:pt>
                <c:pt idx="27">
                  <c:v>云南</c:v>
                </c:pt>
                <c:pt idx="28">
                  <c:v>甘肃</c:v>
                </c:pt>
                <c:pt idx="29">
                  <c:v>贵州</c:v>
                </c:pt>
                <c:pt idx="30">
                  <c:v>青海</c:v>
                </c:pt>
              </c:strCache>
            </c:strRef>
          </c:cat>
          <c:val>
            <c:numRef>
              <c:f>'2015Q2固定宽带'!$J$2:$J$32</c:f>
              <c:numCache>
                <c:formatCode>0%</c:formatCode>
                <c:ptCount val="31"/>
                <c:pt idx="0">
                  <c:v>1.5106007067137805E-2</c:v>
                </c:pt>
                <c:pt idx="1">
                  <c:v>1.4139812169792395E-2</c:v>
                </c:pt>
                <c:pt idx="2">
                  <c:v>1.51954318603757E-2</c:v>
                </c:pt>
                <c:pt idx="3">
                  <c:v>1.4863768494553601E-2</c:v>
                </c:pt>
                <c:pt idx="4">
                  <c:v>2.1121284174077798E-2</c:v>
                </c:pt>
                <c:pt idx="5">
                  <c:v>2.4077570280627517E-2</c:v>
                </c:pt>
                <c:pt idx="6">
                  <c:v>2.6143430360023711E-2</c:v>
                </c:pt>
                <c:pt idx="7">
                  <c:v>2.2448779765529718E-2</c:v>
                </c:pt>
                <c:pt idx="8">
                  <c:v>2.3708989093864992E-2</c:v>
                </c:pt>
                <c:pt idx="9">
                  <c:v>2.4072740945210499E-2</c:v>
                </c:pt>
                <c:pt idx="10">
                  <c:v>2.2069989316368398E-2</c:v>
                </c:pt>
                <c:pt idx="11">
                  <c:v>2.9553178671698307E-2</c:v>
                </c:pt>
                <c:pt idx="13">
                  <c:v>1.7184891934080005E-2</c:v>
                </c:pt>
                <c:pt idx="14">
                  <c:v>1.9780408165059507E-2</c:v>
                </c:pt>
                <c:pt idx="15">
                  <c:v>2.0506480993328087E-2</c:v>
                </c:pt>
                <c:pt idx="16">
                  <c:v>2.5120086724108894E-2</c:v>
                </c:pt>
                <c:pt idx="17">
                  <c:v>2.2348759524970008E-2</c:v>
                </c:pt>
                <c:pt idx="18">
                  <c:v>2.1508898084486E-2</c:v>
                </c:pt>
                <c:pt idx="19">
                  <c:v>2.4477411121211712E-2</c:v>
                </c:pt>
                <c:pt idx="21">
                  <c:v>1.6775169394262608E-2</c:v>
                </c:pt>
                <c:pt idx="22">
                  <c:v>2.1370533217538398E-2</c:v>
                </c:pt>
                <c:pt idx="23">
                  <c:v>2.3206519060060101E-2</c:v>
                </c:pt>
                <c:pt idx="24">
                  <c:v>3.1949293379539612E-2</c:v>
                </c:pt>
                <c:pt idx="25">
                  <c:v>2.5790273495931108E-2</c:v>
                </c:pt>
                <c:pt idx="26">
                  <c:v>2.6865119359697799E-2</c:v>
                </c:pt>
                <c:pt idx="27">
                  <c:v>2.6328126984713499E-2</c:v>
                </c:pt>
                <c:pt idx="28">
                  <c:v>2.6149604198167701E-2</c:v>
                </c:pt>
                <c:pt idx="29">
                  <c:v>2.6373282887646614E-2</c:v>
                </c:pt>
                <c:pt idx="30">
                  <c:v>3.7360719500804711E-2</c:v>
                </c:pt>
              </c:numCache>
            </c:numRef>
          </c:val>
          <c:smooth val="0"/>
        </c:ser>
        <c:ser>
          <c:idx val="1"/>
          <c:order val="1"/>
          <c:tx>
            <c:strRef>
              <c:f>'2015Q2固定宽带'!$K$1</c:f>
              <c:strCache>
                <c:ptCount val="1"/>
                <c:pt idx="0">
                  <c:v>农村（%）</c:v>
                </c:pt>
              </c:strCache>
            </c:strRef>
          </c:tx>
          <c:spPr>
            <a:ln w="19050">
              <a:solidFill>
                <a:schemeClr val="accent2"/>
              </a:solidFill>
            </a:ln>
            <a:effectLst/>
          </c:spPr>
          <c:marker>
            <c:symbol val="circle"/>
            <c:size val="4"/>
            <c:spPr>
              <a:solidFill>
                <a:schemeClr val="bg1"/>
              </a:solidFill>
              <a:ln w="19050"/>
              <a:effectLst/>
            </c:spPr>
          </c:marker>
          <c:cat>
            <c:strRef>
              <c:f>'2015Q2固定宽带'!$C$2:$C$32</c:f>
              <c:strCache>
                <c:ptCount val="31"/>
                <c:pt idx="0">
                  <c:v>浙江</c:v>
                </c:pt>
                <c:pt idx="1">
                  <c:v>山东</c:v>
                </c:pt>
                <c:pt idx="2">
                  <c:v>江苏</c:v>
                </c:pt>
                <c:pt idx="3">
                  <c:v>福建</c:v>
                </c:pt>
                <c:pt idx="4">
                  <c:v>辽宁</c:v>
                </c:pt>
                <c:pt idx="5">
                  <c:v>上海</c:v>
                </c:pt>
                <c:pt idx="6">
                  <c:v>天津</c:v>
                </c:pt>
                <c:pt idx="7">
                  <c:v>河北</c:v>
                </c:pt>
                <c:pt idx="8">
                  <c:v>吉林</c:v>
                </c:pt>
                <c:pt idx="9">
                  <c:v>北京</c:v>
                </c:pt>
                <c:pt idx="10">
                  <c:v>广东</c:v>
                </c:pt>
                <c:pt idx="11">
                  <c:v>海南</c:v>
                </c:pt>
                <c:pt idx="13">
                  <c:v>河南</c:v>
                </c:pt>
                <c:pt idx="14">
                  <c:v>湖南</c:v>
                </c:pt>
                <c:pt idx="15">
                  <c:v>湖北</c:v>
                </c:pt>
                <c:pt idx="16">
                  <c:v>安徽</c:v>
                </c:pt>
                <c:pt idx="17">
                  <c:v>江西</c:v>
                </c:pt>
                <c:pt idx="18">
                  <c:v>山西</c:v>
                </c:pt>
                <c:pt idx="19">
                  <c:v>广西</c:v>
                </c:pt>
                <c:pt idx="21">
                  <c:v>重庆</c:v>
                </c:pt>
                <c:pt idx="22">
                  <c:v>四川</c:v>
                </c:pt>
                <c:pt idx="23">
                  <c:v>陕西</c:v>
                </c:pt>
                <c:pt idx="24">
                  <c:v>黑龙江</c:v>
                </c:pt>
                <c:pt idx="25">
                  <c:v>内蒙</c:v>
                </c:pt>
                <c:pt idx="26">
                  <c:v>宁夏</c:v>
                </c:pt>
                <c:pt idx="27">
                  <c:v>云南</c:v>
                </c:pt>
                <c:pt idx="28">
                  <c:v>甘肃</c:v>
                </c:pt>
                <c:pt idx="29">
                  <c:v>贵州</c:v>
                </c:pt>
                <c:pt idx="30">
                  <c:v>青海</c:v>
                </c:pt>
              </c:strCache>
            </c:strRef>
          </c:cat>
          <c:val>
            <c:numRef>
              <c:f>'2015Q2固定宽带'!$K$2:$K$32</c:f>
              <c:numCache>
                <c:formatCode>0%</c:formatCode>
                <c:ptCount val="31"/>
                <c:pt idx="0">
                  <c:v>2.84876790787984E-2</c:v>
                </c:pt>
                <c:pt idx="1">
                  <c:v>3.0696690426642508E-2</c:v>
                </c:pt>
                <c:pt idx="2">
                  <c:v>3.3741018175391317E-2</c:v>
                </c:pt>
                <c:pt idx="3">
                  <c:v>4.0490797546012328E-2</c:v>
                </c:pt>
                <c:pt idx="4">
                  <c:v>4.633068031690192E-2</c:v>
                </c:pt>
                <c:pt idx="5">
                  <c:v>4.8104661356671422E-2</c:v>
                </c:pt>
                <c:pt idx="6">
                  <c:v>4.9057353635212013E-2</c:v>
                </c:pt>
                <c:pt idx="7">
                  <c:v>4.9629363688200784E-2</c:v>
                </c:pt>
                <c:pt idx="8">
                  <c:v>5.1508191379210699E-2</c:v>
                </c:pt>
                <c:pt idx="9">
                  <c:v>5.7179836030013101E-2</c:v>
                </c:pt>
                <c:pt idx="10">
                  <c:v>5.8551335101525402E-2</c:v>
                </c:pt>
                <c:pt idx="11">
                  <c:v>6.3236133450941825E-2</c:v>
                </c:pt>
                <c:pt idx="13">
                  <c:v>4.6675555190602562E-2</c:v>
                </c:pt>
                <c:pt idx="14">
                  <c:v>5.3085235226575704E-2</c:v>
                </c:pt>
                <c:pt idx="15">
                  <c:v>5.6895904705412413E-2</c:v>
                </c:pt>
                <c:pt idx="16">
                  <c:v>5.8704311971486518E-2</c:v>
                </c:pt>
                <c:pt idx="17">
                  <c:v>6.1895721074176104E-2</c:v>
                </c:pt>
                <c:pt idx="18">
                  <c:v>6.3187069627842499E-2</c:v>
                </c:pt>
                <c:pt idx="19">
                  <c:v>6.5648360132865693E-2</c:v>
                </c:pt>
                <c:pt idx="21">
                  <c:v>4.6206361460814083E-2</c:v>
                </c:pt>
                <c:pt idx="22">
                  <c:v>5.3022169659661597E-2</c:v>
                </c:pt>
                <c:pt idx="23">
                  <c:v>6.973166980003434E-2</c:v>
                </c:pt>
                <c:pt idx="24">
                  <c:v>7.6197499001444124E-2</c:v>
                </c:pt>
                <c:pt idx="25">
                  <c:v>8.9741819687974594E-2</c:v>
                </c:pt>
                <c:pt idx="26">
                  <c:v>9.2809320624098898E-2</c:v>
                </c:pt>
                <c:pt idx="27">
                  <c:v>9.8084765887151038E-2</c:v>
                </c:pt>
                <c:pt idx="28">
                  <c:v>9.8498071916993724E-2</c:v>
                </c:pt>
                <c:pt idx="29">
                  <c:v>0.10408167198853806</c:v>
                </c:pt>
                <c:pt idx="30">
                  <c:v>0.12969378870263601</c:v>
                </c:pt>
              </c:numCache>
            </c:numRef>
          </c:val>
          <c:smooth val="0"/>
        </c:ser>
        <c:dLbls>
          <c:showLegendKey val="0"/>
          <c:showVal val="0"/>
          <c:showCatName val="0"/>
          <c:showSerName val="0"/>
          <c:showPercent val="0"/>
          <c:showBubbleSize val="0"/>
        </c:dLbls>
        <c:marker val="1"/>
        <c:smooth val="0"/>
        <c:axId val="145398016"/>
        <c:axId val="145404288"/>
      </c:lineChart>
      <c:catAx>
        <c:axId val="145398016"/>
        <c:scaling>
          <c:orientation val="minMax"/>
        </c:scaling>
        <c:delete val="1"/>
        <c:axPos val="b"/>
        <c:numFmt formatCode="General" sourceLinked="0"/>
        <c:majorTickMark val="out"/>
        <c:minorTickMark val="none"/>
        <c:tickLblPos val="none"/>
        <c:crossAx val="145404288"/>
        <c:crosses val="autoZero"/>
        <c:auto val="1"/>
        <c:lblAlgn val="ctr"/>
        <c:lblOffset val="100"/>
        <c:tickMarkSkip val="1"/>
        <c:noMultiLvlLbl val="0"/>
      </c:catAx>
      <c:valAx>
        <c:axId val="145404288"/>
        <c:scaling>
          <c:orientation val="minMax"/>
        </c:scaling>
        <c:delete val="0"/>
        <c:axPos val="l"/>
        <c:majorGridlines>
          <c:spPr>
            <a:ln>
              <a:solidFill>
                <a:schemeClr val="tx1">
                  <a:lumMod val="50000"/>
                  <a:lumOff val="50000"/>
                </a:schemeClr>
              </a:solidFill>
            </a:ln>
            <a:effectLst/>
          </c:spPr>
        </c:majorGridlines>
        <c:numFmt formatCode="0%"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100" b="0">
                <a:solidFill>
                  <a:schemeClr val="tx1"/>
                </a:solidFill>
                <a:latin typeface="+mn-lt"/>
                <a:ea typeface="+mn-ea"/>
                <a:cs typeface="+mn-cs"/>
              </a:defRPr>
            </a:pPr>
            <a:endParaRPr lang="zh-CN"/>
          </a:p>
        </c:txPr>
        <c:crossAx val="145398016"/>
        <c:crosses val="autoZero"/>
        <c:crossBetween val="between"/>
      </c:valAx>
      <c:spPr>
        <a:noFill/>
        <a:ln>
          <a:noFill/>
        </a:ln>
        <a:effectLst/>
      </c:spPr>
    </c:plotArea>
    <c:legend>
      <c:legendPos val="b"/>
      <c:layout>
        <c:manualLayout>
          <c:xMode val="edge"/>
          <c:yMode val="edge"/>
          <c:x val="0.14241510585523412"/>
          <c:y val="0.86526391101271583"/>
          <c:w val="0.71516953608813039"/>
          <c:h val="8.3303814897810427E-2"/>
        </c:manualLayout>
      </c:layout>
      <c:overlay val="0"/>
      <c:spPr>
        <a:noFill/>
        <a:ln>
          <a:noFill/>
        </a:ln>
        <a:effectLst/>
      </c:spPr>
      <c:txPr>
        <a:bodyPr rot="0" spcFirstLastPara="0" vertOverflow="ellipsis" horzOverflow="overflow" vert="horz" wrap="square" anchor="ctr" anchorCtr="1"/>
        <a:lstStyle/>
        <a:p>
          <a:pPr>
            <a:defRPr sz="1400" b="1">
              <a:solidFill>
                <a:schemeClr val="tx1"/>
              </a:solidFill>
              <a:latin typeface="微软雅黑" pitchFamily="34" charset="-122"/>
              <a:ea typeface="微软雅黑" pitchFamily="34" charset="-122"/>
            </a:defRPr>
          </a:pPr>
          <a:endParaRPr lang="zh-CN"/>
        </a:p>
      </c:txPr>
    </c:legend>
    <c:plotVisOnly val="1"/>
    <c:dispBlanksAs val="gap"/>
    <c:showDLblsOverMax val="0"/>
  </c:chart>
  <c:spPr>
    <a:noFill/>
    <a:ln>
      <a:solidFill>
        <a:schemeClr val="bg1">
          <a:lumMod val="65000"/>
        </a:schemeClr>
      </a:solid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Sheet1!$B$3</c:f>
              <c:strCache>
                <c:ptCount val="1"/>
                <c:pt idx="0">
                  <c:v>全球智能机出货</c:v>
                </c:pt>
              </c:strCache>
            </c:strRef>
          </c:tx>
          <c:invertIfNegative val="0"/>
          <c:dLbls>
            <c:dLbl>
              <c:idx val="0"/>
              <c:layout>
                <c:manualLayout>
                  <c:x val="0"/>
                  <c:y val="3.2407407407407787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Sheet1!$C$2:$G$2</c:f>
              <c:strCache>
                <c:ptCount val="5"/>
                <c:pt idx="0">
                  <c:v>2011</c:v>
                </c:pt>
                <c:pt idx="1">
                  <c:v>2012</c:v>
                </c:pt>
                <c:pt idx="2">
                  <c:v>2013</c:v>
                </c:pt>
                <c:pt idx="3">
                  <c:v>2014</c:v>
                </c:pt>
                <c:pt idx="4">
                  <c:v>2015H1</c:v>
                </c:pt>
              </c:strCache>
            </c:strRef>
          </c:cat>
          <c:val>
            <c:numRef>
              <c:f>Sheet1!$C$3:$G$3</c:f>
              <c:numCache>
                <c:formatCode>0</c:formatCode>
                <c:ptCount val="5"/>
                <c:pt idx="0">
                  <c:v>485.90000000000003</c:v>
                </c:pt>
                <c:pt idx="1">
                  <c:v>715.2</c:v>
                </c:pt>
                <c:pt idx="2">
                  <c:v>1003.3000000000001</c:v>
                </c:pt>
                <c:pt idx="3">
                  <c:v>1302.0999999999999</c:v>
                </c:pt>
                <c:pt idx="4">
                  <c:v>671.59999999999991</c:v>
                </c:pt>
              </c:numCache>
            </c:numRef>
          </c:val>
        </c:ser>
        <c:ser>
          <c:idx val="2"/>
          <c:order val="2"/>
          <c:tx>
            <c:strRef>
              <c:f>Sheet1!$B$5</c:f>
              <c:strCache>
                <c:ptCount val="1"/>
                <c:pt idx="0">
                  <c:v>中国智能机出货</c:v>
                </c:pt>
              </c:strCache>
            </c:strRef>
          </c:tx>
          <c:invertIfNegative val="0"/>
          <c:dLbls>
            <c:dLbl>
              <c:idx val="4"/>
              <c:layout>
                <c:manualLayout>
                  <c:x val="0"/>
                  <c:y val="0.125"/>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Sheet1!$C$2:$G$2</c:f>
              <c:strCache>
                <c:ptCount val="5"/>
                <c:pt idx="0">
                  <c:v>2011</c:v>
                </c:pt>
                <c:pt idx="1">
                  <c:v>2012</c:v>
                </c:pt>
                <c:pt idx="2">
                  <c:v>2013</c:v>
                </c:pt>
                <c:pt idx="3">
                  <c:v>2014</c:v>
                </c:pt>
                <c:pt idx="4">
                  <c:v>2015H1</c:v>
                </c:pt>
              </c:strCache>
            </c:strRef>
          </c:cat>
          <c:val>
            <c:numRef>
              <c:f>Sheet1!$C$5:$G$5</c:f>
              <c:numCache>
                <c:formatCode>0</c:formatCode>
                <c:ptCount val="5"/>
                <c:pt idx="0">
                  <c:v>96.72</c:v>
                </c:pt>
                <c:pt idx="1">
                  <c:v>257.98999999999899</c:v>
                </c:pt>
                <c:pt idx="2">
                  <c:v>423.3</c:v>
                </c:pt>
                <c:pt idx="3">
                  <c:v>388.6</c:v>
                </c:pt>
                <c:pt idx="4">
                  <c:v>207.78</c:v>
                </c:pt>
              </c:numCache>
            </c:numRef>
          </c:val>
        </c:ser>
        <c:dLbls>
          <c:showLegendKey val="0"/>
          <c:showVal val="0"/>
          <c:showCatName val="0"/>
          <c:showSerName val="0"/>
          <c:showPercent val="0"/>
          <c:showBubbleSize val="0"/>
        </c:dLbls>
        <c:gapWidth val="150"/>
        <c:axId val="129889792"/>
        <c:axId val="137796608"/>
      </c:barChart>
      <c:lineChart>
        <c:grouping val="standard"/>
        <c:varyColors val="0"/>
        <c:ser>
          <c:idx val="1"/>
          <c:order val="1"/>
          <c:tx>
            <c:strRef>
              <c:f>Sheet1!$B$4</c:f>
              <c:strCache>
                <c:ptCount val="1"/>
                <c:pt idx="0">
                  <c:v>全球智能机增速</c:v>
                </c:pt>
              </c:strCache>
            </c:strRef>
          </c:tx>
          <c:dLbls>
            <c:dLbl>
              <c:idx val="0"/>
              <c:layout>
                <c:manualLayout>
                  <c:x val="-4.7222222222222332E-2"/>
                  <c:y val="-8.3333333333333343E-2"/>
                </c:manualLayout>
              </c:layout>
              <c:showLegendKey val="0"/>
              <c:showVal val="1"/>
              <c:showCatName val="0"/>
              <c:showSerName val="0"/>
              <c:showPercent val="0"/>
              <c:showBubbleSize val="0"/>
            </c:dLbl>
            <c:dLbl>
              <c:idx val="1"/>
              <c:layout>
                <c:manualLayout>
                  <c:x val="-1.6983341643681756E-2"/>
                  <c:y val="-4.1666666666666664E-2"/>
                </c:manualLayout>
              </c:layout>
              <c:showLegendKey val="0"/>
              <c:showVal val="1"/>
              <c:showCatName val="0"/>
              <c:showSerName val="0"/>
              <c:showPercent val="0"/>
              <c:showBubbleSize val="0"/>
            </c:dLbl>
            <c:dLbl>
              <c:idx val="2"/>
              <c:layout>
                <c:manualLayout>
                  <c:x val="-5.5555555555555455E-2"/>
                  <c:y val="4.1666666666666761E-2"/>
                </c:manualLayout>
              </c:layout>
              <c:showLegendKey val="0"/>
              <c:showVal val="1"/>
              <c:showCatName val="0"/>
              <c:showSerName val="0"/>
              <c:showPercent val="0"/>
              <c:showBubbleSize val="0"/>
            </c:dLbl>
            <c:dLbl>
              <c:idx val="3"/>
              <c:layout>
                <c:manualLayout>
                  <c:x val="-4.4444444444444502E-2"/>
                  <c:y val="2.7777777777778349E-2"/>
                </c:manualLayout>
              </c:layout>
              <c:showLegendKey val="0"/>
              <c:showVal val="1"/>
              <c:showCatName val="0"/>
              <c:showSerName val="0"/>
              <c:showPercent val="0"/>
              <c:showBubbleSize val="0"/>
            </c:dLbl>
            <c:dLbl>
              <c:idx val="4"/>
              <c:layout>
                <c:manualLayout>
                  <c:x val="-3.0555555555555582E-2"/>
                  <c:y val="-3.7037037037037056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Sheet1!$C$2:$G$2</c:f>
              <c:strCache>
                <c:ptCount val="5"/>
                <c:pt idx="0">
                  <c:v>2011</c:v>
                </c:pt>
                <c:pt idx="1">
                  <c:v>2012</c:v>
                </c:pt>
                <c:pt idx="2">
                  <c:v>2013</c:v>
                </c:pt>
                <c:pt idx="3">
                  <c:v>2014</c:v>
                </c:pt>
                <c:pt idx="4">
                  <c:v>2015H1</c:v>
                </c:pt>
              </c:strCache>
            </c:strRef>
          </c:cat>
          <c:val>
            <c:numRef>
              <c:f>Sheet1!$C$4:$G$4</c:f>
              <c:numCache>
                <c:formatCode>0%</c:formatCode>
                <c:ptCount val="5"/>
                <c:pt idx="0">
                  <c:v>0.60800000000000065</c:v>
                </c:pt>
                <c:pt idx="1">
                  <c:v>0.47190779995884363</c:v>
                </c:pt>
                <c:pt idx="2">
                  <c:v>0.40282438478747695</c:v>
                </c:pt>
                <c:pt idx="3">
                  <c:v>0.29781720322934796</c:v>
                </c:pt>
                <c:pt idx="4">
                  <c:v>0.15200000000000041</c:v>
                </c:pt>
              </c:numCache>
            </c:numRef>
          </c:val>
          <c:smooth val="0"/>
        </c:ser>
        <c:ser>
          <c:idx val="3"/>
          <c:order val="3"/>
          <c:tx>
            <c:strRef>
              <c:f>Sheet1!$B$6</c:f>
              <c:strCache>
                <c:ptCount val="1"/>
                <c:pt idx="0">
                  <c:v>中国智能机增速</c:v>
                </c:pt>
              </c:strCache>
            </c:strRef>
          </c:tx>
          <c:dLbls>
            <c:dLbl>
              <c:idx val="2"/>
              <c:layout>
                <c:manualLayout>
                  <c:x val="2.4611291776941279E-3"/>
                  <c:y val="-1.3888888888889043E-2"/>
                </c:manualLayout>
              </c:layout>
              <c:showLegendKey val="0"/>
              <c:showVal val="1"/>
              <c:showCatName val="0"/>
              <c:showSerName val="0"/>
              <c:showPercent val="0"/>
              <c:showBubbleSize val="0"/>
            </c:dLbl>
            <c:dLbl>
              <c:idx val="3"/>
              <c:layout>
                <c:manualLayout>
                  <c:x val="-2.5000000000000001E-2"/>
                  <c:y val="0"/>
                </c:manualLayout>
              </c:layout>
              <c:showLegendKey val="0"/>
              <c:showVal val="1"/>
              <c:showCatName val="0"/>
              <c:showSerName val="0"/>
              <c:showPercent val="0"/>
              <c:showBubbleSize val="0"/>
            </c:dLbl>
            <c:dLbl>
              <c:idx val="4"/>
              <c:layout>
                <c:manualLayout>
                  <c:x val="-2.5000000000000001E-2"/>
                  <c:y val="4.6296296296296788E-3"/>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Sheet1!$C$2:$G$2</c:f>
              <c:strCache>
                <c:ptCount val="5"/>
                <c:pt idx="0">
                  <c:v>2011</c:v>
                </c:pt>
                <c:pt idx="1">
                  <c:v>2012</c:v>
                </c:pt>
                <c:pt idx="2">
                  <c:v>2013</c:v>
                </c:pt>
                <c:pt idx="3">
                  <c:v>2014</c:v>
                </c:pt>
                <c:pt idx="4">
                  <c:v>2015H1</c:v>
                </c:pt>
              </c:strCache>
            </c:strRef>
          </c:cat>
          <c:val>
            <c:numRef>
              <c:f>Sheet1!$C$6:$G$6</c:f>
              <c:numCache>
                <c:formatCode>0%</c:formatCode>
                <c:ptCount val="5"/>
                <c:pt idx="0">
                  <c:v>1.6</c:v>
                </c:pt>
                <c:pt idx="1">
                  <c:v>1.6673904052936313</c:v>
                </c:pt>
                <c:pt idx="2">
                  <c:v>0.64076126981665948</c:v>
                </c:pt>
                <c:pt idx="3" formatCode="0.0%">
                  <c:v>-8.1974958658162067E-2</c:v>
                </c:pt>
                <c:pt idx="4" formatCode="0.0%">
                  <c:v>7.5000000000000011E-2</c:v>
                </c:pt>
              </c:numCache>
            </c:numRef>
          </c:val>
          <c:smooth val="0"/>
        </c:ser>
        <c:dLbls>
          <c:showLegendKey val="0"/>
          <c:showVal val="0"/>
          <c:showCatName val="0"/>
          <c:showSerName val="0"/>
          <c:showPercent val="0"/>
          <c:showBubbleSize val="0"/>
        </c:dLbls>
        <c:marker val="1"/>
        <c:smooth val="0"/>
        <c:axId val="230700928"/>
        <c:axId val="143223424"/>
      </c:lineChart>
      <c:catAx>
        <c:axId val="129889792"/>
        <c:scaling>
          <c:orientation val="minMax"/>
        </c:scaling>
        <c:delete val="0"/>
        <c:axPos val="b"/>
        <c:majorTickMark val="out"/>
        <c:minorTickMark val="none"/>
        <c:tickLblPos val="nextTo"/>
        <c:crossAx val="137796608"/>
        <c:crosses val="autoZero"/>
        <c:auto val="1"/>
        <c:lblAlgn val="ctr"/>
        <c:lblOffset val="100"/>
        <c:noMultiLvlLbl val="0"/>
      </c:catAx>
      <c:valAx>
        <c:axId val="137796608"/>
        <c:scaling>
          <c:orientation val="minMax"/>
        </c:scaling>
        <c:delete val="0"/>
        <c:axPos val="l"/>
        <c:majorGridlines/>
        <c:numFmt formatCode="0" sourceLinked="1"/>
        <c:majorTickMark val="out"/>
        <c:minorTickMark val="none"/>
        <c:tickLblPos val="nextTo"/>
        <c:crossAx val="129889792"/>
        <c:crosses val="autoZero"/>
        <c:crossBetween val="between"/>
      </c:valAx>
      <c:valAx>
        <c:axId val="143223424"/>
        <c:scaling>
          <c:orientation val="minMax"/>
        </c:scaling>
        <c:delete val="0"/>
        <c:axPos val="r"/>
        <c:numFmt formatCode="0%" sourceLinked="1"/>
        <c:majorTickMark val="out"/>
        <c:minorTickMark val="none"/>
        <c:tickLblPos val="nextTo"/>
        <c:crossAx val="230700928"/>
        <c:crosses val="max"/>
        <c:crossBetween val="between"/>
      </c:valAx>
      <c:catAx>
        <c:axId val="230700928"/>
        <c:scaling>
          <c:orientation val="minMax"/>
        </c:scaling>
        <c:delete val="1"/>
        <c:axPos val="b"/>
        <c:majorTickMark val="out"/>
        <c:minorTickMark val="none"/>
        <c:tickLblPos val="none"/>
        <c:crossAx val="143223424"/>
        <c:crosses val="autoZero"/>
        <c:auto val="1"/>
        <c:lblAlgn val="ctr"/>
        <c:lblOffset val="100"/>
        <c:noMultiLvlLbl val="0"/>
      </c:catAx>
    </c:plotArea>
    <c:legend>
      <c:legendPos val="b"/>
      <c:layout>
        <c:manualLayout>
          <c:xMode val="edge"/>
          <c:yMode val="edge"/>
          <c:x val="1.5835788305911661E-2"/>
          <c:y val="0.81173228346456694"/>
          <c:w val="0.98285315626396852"/>
          <c:h val="0.16048993875765541"/>
        </c:manualLayout>
      </c:layout>
      <c:overlay val="0"/>
    </c:legend>
    <c:plotVisOnly val="1"/>
    <c:dispBlanksAs val="gap"/>
    <c:showDLblsOverMax val="0"/>
  </c:chart>
  <c:spPr>
    <a:ln>
      <a:solidFill>
        <a:schemeClr val="tx1"/>
      </a:solidFill>
    </a:ln>
  </c:spPr>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ser>
          <c:idx val="0"/>
          <c:order val="0"/>
          <c:dLbls>
            <c:showLegendKey val="0"/>
            <c:showVal val="1"/>
            <c:showCatName val="0"/>
            <c:showSerName val="0"/>
            <c:showPercent val="0"/>
            <c:showBubbleSize val="0"/>
            <c:showLeaderLines val="1"/>
          </c:dLbls>
          <c:cat>
            <c:strRef>
              <c:f>Sheet1!$G$19:$G$24</c:f>
              <c:strCache>
                <c:ptCount val="6"/>
                <c:pt idx="0">
                  <c:v>others</c:v>
                </c:pt>
                <c:pt idx="1">
                  <c:v>Samsung</c:v>
                </c:pt>
                <c:pt idx="2">
                  <c:v>Germin</c:v>
                </c:pt>
                <c:pt idx="3">
                  <c:v>xiaomi</c:v>
                </c:pt>
                <c:pt idx="4">
                  <c:v>Apple</c:v>
                </c:pt>
                <c:pt idx="5">
                  <c:v>Fitbit</c:v>
                </c:pt>
              </c:strCache>
            </c:strRef>
          </c:cat>
          <c:val>
            <c:numRef>
              <c:f>Sheet1!$H$19:$H$24</c:f>
              <c:numCache>
                <c:formatCode>0.0%</c:formatCode>
                <c:ptCount val="6"/>
                <c:pt idx="0">
                  <c:v>0.30847457627118924</c:v>
                </c:pt>
                <c:pt idx="1">
                  <c:v>4.0677966101694885E-2</c:v>
                </c:pt>
                <c:pt idx="2">
                  <c:v>4.7457627118644811E-2</c:v>
                </c:pt>
                <c:pt idx="3">
                  <c:v>0.2</c:v>
                </c:pt>
                <c:pt idx="4">
                  <c:v>0.12203389830508475</c:v>
                </c:pt>
                <c:pt idx="5">
                  <c:v>0.28135593220338984</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zero"/>
    <c:showDLblsOverMax val="0"/>
  </c:chart>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Sheet1!$A$15</c:f>
              <c:strCache>
                <c:ptCount val="1"/>
                <c:pt idx="0">
                  <c:v>全球可穿戴设备出货量</c:v>
                </c:pt>
              </c:strCache>
            </c:strRef>
          </c:tx>
          <c:invertIfNegative val="0"/>
          <c:dLbls>
            <c:showLegendKey val="0"/>
            <c:showVal val="1"/>
            <c:showCatName val="0"/>
            <c:showSerName val="0"/>
            <c:showPercent val="0"/>
            <c:showBubbleSize val="0"/>
            <c:showLeaderLines val="0"/>
          </c:dLbls>
          <c:cat>
            <c:strRef>
              <c:f>Sheet1!$B$14:$E$14</c:f>
              <c:strCache>
                <c:ptCount val="4"/>
                <c:pt idx="0">
                  <c:v>2014 1F</c:v>
                </c:pt>
                <c:pt idx="1">
                  <c:v>2014 2F</c:v>
                </c:pt>
                <c:pt idx="2">
                  <c:v>2015 1F</c:v>
                </c:pt>
                <c:pt idx="3">
                  <c:v>2015 2FE</c:v>
                </c:pt>
              </c:strCache>
            </c:strRef>
          </c:cat>
          <c:val>
            <c:numRef>
              <c:f>Sheet1!$B$15:$E$15</c:f>
              <c:numCache>
                <c:formatCode>0.0</c:formatCode>
                <c:ptCount val="4"/>
                <c:pt idx="0">
                  <c:v>9.4000000000000021</c:v>
                </c:pt>
                <c:pt idx="1">
                  <c:v>17</c:v>
                </c:pt>
                <c:pt idx="2">
                  <c:v>29.5</c:v>
                </c:pt>
                <c:pt idx="3" formatCode="0.0_ ">
                  <c:v>42.600000000000009</c:v>
                </c:pt>
              </c:numCache>
            </c:numRef>
          </c:val>
        </c:ser>
        <c:dLbls>
          <c:showLegendKey val="0"/>
          <c:showVal val="0"/>
          <c:showCatName val="0"/>
          <c:showSerName val="0"/>
          <c:showPercent val="0"/>
          <c:showBubbleSize val="0"/>
        </c:dLbls>
        <c:gapWidth val="150"/>
        <c:axId val="22967040"/>
        <c:axId val="22968576"/>
      </c:barChart>
      <c:catAx>
        <c:axId val="22967040"/>
        <c:scaling>
          <c:orientation val="minMax"/>
        </c:scaling>
        <c:delete val="0"/>
        <c:axPos val="b"/>
        <c:majorTickMark val="out"/>
        <c:minorTickMark val="none"/>
        <c:tickLblPos val="nextTo"/>
        <c:crossAx val="22968576"/>
        <c:crosses val="autoZero"/>
        <c:auto val="1"/>
        <c:lblAlgn val="ctr"/>
        <c:lblOffset val="100"/>
        <c:noMultiLvlLbl val="0"/>
      </c:catAx>
      <c:valAx>
        <c:axId val="22968576"/>
        <c:scaling>
          <c:orientation val="minMax"/>
        </c:scaling>
        <c:delete val="1"/>
        <c:axPos val="l"/>
        <c:numFmt formatCode="0.0" sourceLinked="1"/>
        <c:majorTickMark val="out"/>
        <c:minorTickMark val="none"/>
        <c:tickLblPos val="none"/>
        <c:crossAx val="22967040"/>
        <c:crosses val="autoZero"/>
        <c:crossBetween val="between"/>
      </c:valAx>
    </c:plotArea>
    <c:plotVisOnly val="1"/>
    <c:dispBlanksAs val="gap"/>
    <c:showDLblsOverMax val="0"/>
  </c:chart>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stacked"/>
        <c:varyColors val="0"/>
        <c:ser>
          <c:idx val="0"/>
          <c:order val="0"/>
          <c:tx>
            <c:strRef>
              <c:f>Sheet3!$D$241</c:f>
              <c:strCache>
                <c:ptCount val="1"/>
                <c:pt idx="0">
                  <c:v>教育</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Sheet3!$E$241:$L$241</c:f>
              <c:numCache>
                <c:formatCode>#,##0.0</c:formatCode>
                <c:ptCount val="8"/>
                <c:pt idx="0">
                  <c:v>1.1924000000000001</c:v>
                </c:pt>
                <c:pt idx="1">
                  <c:v>1.7516999999999967</c:v>
                </c:pt>
                <c:pt idx="2">
                  <c:v>3.0049999999999999</c:v>
                </c:pt>
                <c:pt idx="3">
                  <c:v>5.1310000000000002</c:v>
                </c:pt>
                <c:pt idx="4">
                  <c:v>8.3450000000000024</c:v>
                </c:pt>
                <c:pt idx="5">
                  <c:v>13.075000000000006</c:v>
                </c:pt>
                <c:pt idx="6">
                  <c:v>19.166</c:v>
                </c:pt>
                <c:pt idx="7">
                  <c:v>26.584</c:v>
                </c:pt>
              </c:numCache>
            </c:numRef>
          </c:val>
        </c:ser>
        <c:ser>
          <c:idx val="1"/>
          <c:order val="1"/>
          <c:tx>
            <c:strRef>
              <c:f>Sheet3!$D$242</c:f>
              <c:strCache>
                <c:ptCount val="1"/>
                <c:pt idx="0">
                  <c:v>政府办公</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Sheet3!$E$242:$L$242</c:f>
              <c:numCache>
                <c:formatCode>#,##0.0</c:formatCode>
                <c:ptCount val="8"/>
                <c:pt idx="0">
                  <c:v>23.895839999999989</c:v>
                </c:pt>
                <c:pt idx="1">
                  <c:v>29.302599999999952</c:v>
                </c:pt>
                <c:pt idx="2">
                  <c:v>35.983400000000003</c:v>
                </c:pt>
                <c:pt idx="3">
                  <c:v>43.347199999999994</c:v>
                </c:pt>
                <c:pt idx="4">
                  <c:v>52.488</c:v>
                </c:pt>
                <c:pt idx="5">
                  <c:v>57.764500000000012</c:v>
                </c:pt>
                <c:pt idx="6">
                  <c:v>67.141200000000026</c:v>
                </c:pt>
                <c:pt idx="7">
                  <c:v>78.039199999999994</c:v>
                </c:pt>
              </c:numCache>
            </c:numRef>
          </c:val>
        </c:ser>
        <c:ser>
          <c:idx val="2"/>
          <c:order val="2"/>
          <c:tx>
            <c:strRef>
              <c:f>Sheet3!$D$243</c:f>
              <c:strCache>
                <c:ptCount val="1"/>
                <c:pt idx="0">
                  <c:v>医疗</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Sheet3!$E$243:$L$243</c:f>
              <c:numCache>
                <c:formatCode>#,##0.0</c:formatCode>
                <c:ptCount val="8"/>
                <c:pt idx="0">
                  <c:v>9.6718400000000013</c:v>
                </c:pt>
                <c:pt idx="1">
                  <c:v>13.947249999999999</c:v>
                </c:pt>
                <c:pt idx="2">
                  <c:v>19.382169999999956</c:v>
                </c:pt>
                <c:pt idx="3">
                  <c:v>25.830179999999999</c:v>
                </c:pt>
                <c:pt idx="4">
                  <c:v>33.478190000000012</c:v>
                </c:pt>
                <c:pt idx="5">
                  <c:v>42.220210000000087</c:v>
                </c:pt>
                <c:pt idx="6">
                  <c:v>52.218240000000002</c:v>
                </c:pt>
                <c:pt idx="7">
                  <c:v>63.030280000000005</c:v>
                </c:pt>
              </c:numCache>
            </c:numRef>
          </c:val>
        </c:ser>
        <c:ser>
          <c:idx val="3"/>
          <c:order val="3"/>
          <c:tx>
            <c:strRef>
              <c:f>Sheet3!$D$244</c:f>
              <c:strCache>
                <c:ptCount val="1"/>
                <c:pt idx="0">
                  <c:v>物流</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Sheet3!$E$244:$L$244</c:f>
              <c:numCache>
                <c:formatCode>#,##0.0</c:formatCode>
                <c:ptCount val="8"/>
                <c:pt idx="0">
                  <c:v>21.366399999999956</c:v>
                </c:pt>
                <c:pt idx="1">
                  <c:v>25.014000000000031</c:v>
                </c:pt>
                <c:pt idx="2">
                  <c:v>28.931699999999989</c:v>
                </c:pt>
                <c:pt idx="3">
                  <c:v>33.220500000000087</c:v>
                </c:pt>
                <c:pt idx="4">
                  <c:v>38.152200000000001</c:v>
                </c:pt>
                <c:pt idx="5">
                  <c:v>43.986899999999999</c:v>
                </c:pt>
                <c:pt idx="6">
                  <c:v>51.264600000000009</c:v>
                </c:pt>
                <c:pt idx="7">
                  <c:v>60.325300000000013</c:v>
                </c:pt>
              </c:numCache>
            </c:numRef>
          </c:val>
        </c:ser>
        <c:ser>
          <c:idx val="4"/>
          <c:order val="4"/>
          <c:tx>
            <c:strRef>
              <c:f>Sheet3!$D$245</c:f>
              <c:strCache>
                <c:ptCount val="1"/>
                <c:pt idx="0">
                  <c:v>公共服务</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Sheet3!$E$245:$L$245</c:f>
              <c:numCache>
                <c:formatCode>#,##0.0</c:formatCode>
                <c:ptCount val="8"/>
                <c:pt idx="0">
                  <c:v>31.939999999999987</c:v>
                </c:pt>
                <c:pt idx="1">
                  <c:v>41.930000000000007</c:v>
                </c:pt>
                <c:pt idx="2">
                  <c:v>50.33</c:v>
                </c:pt>
                <c:pt idx="3">
                  <c:v>62.14</c:v>
                </c:pt>
                <c:pt idx="4">
                  <c:v>77.36</c:v>
                </c:pt>
                <c:pt idx="5">
                  <c:v>95.29</c:v>
                </c:pt>
                <c:pt idx="6">
                  <c:v>116.00999999999999</c:v>
                </c:pt>
                <c:pt idx="7">
                  <c:v>138.72</c:v>
                </c:pt>
              </c:numCache>
            </c:numRef>
          </c:val>
        </c:ser>
        <c:ser>
          <c:idx val="5"/>
          <c:order val="5"/>
          <c:tx>
            <c:strRef>
              <c:f>Sheet3!$D$246</c:f>
              <c:strCache>
                <c:ptCount val="1"/>
                <c:pt idx="0">
                  <c:v>制造</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Sheet3!$E$246:$L$246</c:f>
              <c:numCache>
                <c:formatCode>#,##0.0</c:formatCode>
                <c:ptCount val="8"/>
                <c:pt idx="0">
                  <c:v>4.9400000000000039</c:v>
                </c:pt>
                <c:pt idx="1">
                  <c:v>9.9100000000000037</c:v>
                </c:pt>
                <c:pt idx="2">
                  <c:v>6.7139999999999977</c:v>
                </c:pt>
                <c:pt idx="3">
                  <c:v>14.540000000000019</c:v>
                </c:pt>
                <c:pt idx="4">
                  <c:v>19.739999999999977</c:v>
                </c:pt>
                <c:pt idx="5">
                  <c:v>28.52000000000001</c:v>
                </c:pt>
                <c:pt idx="6">
                  <c:v>37.780000000000051</c:v>
                </c:pt>
                <c:pt idx="7">
                  <c:v>51.370000000000005</c:v>
                </c:pt>
              </c:numCache>
            </c:numRef>
          </c:val>
        </c:ser>
        <c:ser>
          <c:idx val="6"/>
          <c:order val="6"/>
          <c:tx>
            <c:strRef>
              <c:f>Sheet3!$D$247</c:f>
              <c:strCache>
                <c:ptCount val="1"/>
                <c:pt idx="0">
                  <c:v>零售</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Sheet3!$E$247:$L$247</c:f>
              <c:numCache>
                <c:formatCode>#,##0.0</c:formatCode>
                <c:ptCount val="8"/>
                <c:pt idx="0">
                  <c:v>5.7580000000000009</c:v>
                </c:pt>
                <c:pt idx="1">
                  <c:v>7.2520000000000007</c:v>
                </c:pt>
                <c:pt idx="2">
                  <c:v>10.776000000000002</c:v>
                </c:pt>
                <c:pt idx="3">
                  <c:v>19.269999999999989</c:v>
                </c:pt>
                <c:pt idx="4">
                  <c:v>36.795000000000094</c:v>
                </c:pt>
                <c:pt idx="5">
                  <c:v>68.119</c:v>
                </c:pt>
                <c:pt idx="6">
                  <c:v>118.354</c:v>
                </c:pt>
                <c:pt idx="7">
                  <c:v>191.87</c:v>
                </c:pt>
              </c:numCache>
            </c:numRef>
          </c:val>
        </c:ser>
        <c:ser>
          <c:idx val="7"/>
          <c:order val="7"/>
          <c:tx>
            <c:strRef>
              <c:f>Sheet3!$D$248</c:f>
              <c:strCache>
                <c:ptCount val="1"/>
                <c:pt idx="0">
                  <c:v>能源</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Sheet3!$E$248:$L$248</c:f>
              <c:numCache>
                <c:formatCode>#,##0.0</c:formatCode>
                <c:ptCount val="8"/>
                <c:pt idx="0">
                  <c:v>3.9819999999999993</c:v>
                </c:pt>
                <c:pt idx="1">
                  <c:v>8.8840000000000003</c:v>
                </c:pt>
                <c:pt idx="2">
                  <c:v>18.730000000000004</c:v>
                </c:pt>
                <c:pt idx="3">
                  <c:v>45.300000000000004</c:v>
                </c:pt>
                <c:pt idx="4">
                  <c:v>93.61999999999999</c:v>
                </c:pt>
                <c:pt idx="5">
                  <c:v>172.51000000000002</c:v>
                </c:pt>
                <c:pt idx="6">
                  <c:v>288.91999999999945</c:v>
                </c:pt>
                <c:pt idx="7">
                  <c:v>429.69</c:v>
                </c:pt>
              </c:numCache>
            </c:numRef>
          </c:val>
        </c:ser>
        <c:ser>
          <c:idx val="8"/>
          <c:order val="8"/>
          <c:tx>
            <c:strRef>
              <c:f>Sheet3!$D$249</c:f>
              <c:strCache>
                <c:ptCount val="1"/>
                <c:pt idx="0">
                  <c:v>信息交互</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Sheet3!$E$249:$L$249</c:f>
              <c:numCache>
                <c:formatCode>#,##0.0</c:formatCode>
                <c:ptCount val="8"/>
                <c:pt idx="0">
                  <c:v>65.327699999999993</c:v>
                </c:pt>
                <c:pt idx="1">
                  <c:v>69.781999999999996</c:v>
                </c:pt>
                <c:pt idx="2">
                  <c:v>76.018000000000001</c:v>
                </c:pt>
                <c:pt idx="3">
                  <c:v>85.406000000000006</c:v>
                </c:pt>
                <c:pt idx="4">
                  <c:v>97.335000000000008</c:v>
                </c:pt>
                <c:pt idx="5">
                  <c:v>111.566</c:v>
                </c:pt>
                <c:pt idx="6">
                  <c:v>127.908</c:v>
                </c:pt>
                <c:pt idx="7">
                  <c:v>145.94</c:v>
                </c:pt>
              </c:numCache>
            </c:numRef>
          </c:val>
        </c:ser>
        <c:ser>
          <c:idx val="9"/>
          <c:order val="9"/>
          <c:tx>
            <c:strRef>
              <c:f>Sheet3!$D$250</c:f>
              <c:strCache>
                <c:ptCount val="1"/>
                <c:pt idx="0">
                  <c:v>安全/安保</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Sheet3!$E$250:$L$250</c:f>
              <c:numCache>
                <c:formatCode>#,##0.0</c:formatCode>
                <c:ptCount val="8"/>
                <c:pt idx="0">
                  <c:v>62.248000000000012</c:v>
                </c:pt>
                <c:pt idx="1">
                  <c:v>79.371999999999986</c:v>
                </c:pt>
                <c:pt idx="2">
                  <c:v>101.56800000000001</c:v>
                </c:pt>
                <c:pt idx="3">
                  <c:v>134.13899999999998</c:v>
                </c:pt>
                <c:pt idx="4">
                  <c:v>175.18800000000007</c:v>
                </c:pt>
                <c:pt idx="5">
                  <c:v>232.01700000000002</c:v>
                </c:pt>
                <c:pt idx="6">
                  <c:v>305.95799999999969</c:v>
                </c:pt>
                <c:pt idx="7">
                  <c:v>400.18900000000002</c:v>
                </c:pt>
              </c:numCache>
            </c:numRef>
          </c:val>
        </c:ser>
        <c:ser>
          <c:idx val="10"/>
          <c:order val="10"/>
          <c:tx>
            <c:strRef>
              <c:f>Sheet3!$D$251</c:f>
              <c:strCache>
                <c:ptCount val="1"/>
                <c:pt idx="0">
                  <c:v>交通</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Sheet3!$E$251:$L$251</c:f>
              <c:numCache>
                <c:formatCode>#,##0.0</c:formatCode>
                <c:ptCount val="8"/>
                <c:pt idx="0">
                  <c:v>6.8199999999999985</c:v>
                </c:pt>
                <c:pt idx="1">
                  <c:v>14.620000000000001</c:v>
                </c:pt>
                <c:pt idx="2">
                  <c:v>30.710000000000004</c:v>
                </c:pt>
                <c:pt idx="3">
                  <c:v>47.760000000000012</c:v>
                </c:pt>
                <c:pt idx="4">
                  <c:v>77.399999999999991</c:v>
                </c:pt>
                <c:pt idx="5">
                  <c:v>124.60000000000001</c:v>
                </c:pt>
                <c:pt idx="6">
                  <c:v>186.9</c:v>
                </c:pt>
                <c:pt idx="7">
                  <c:v>247.3</c:v>
                </c:pt>
              </c:numCache>
            </c:numRef>
          </c:val>
        </c:ser>
        <c:ser>
          <c:idx val="11"/>
          <c:order val="11"/>
          <c:tx>
            <c:strRef>
              <c:f>Sheet3!$D$252</c:f>
              <c:strCache>
                <c:ptCount val="1"/>
                <c:pt idx="0">
                  <c:v>建筑/装修</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Sheet3!$E$252:$L$252</c:f>
              <c:numCache>
                <c:formatCode>#,##0.0</c:formatCode>
                <c:ptCount val="8"/>
                <c:pt idx="0">
                  <c:v>6.3563000000000001</c:v>
                </c:pt>
                <c:pt idx="1">
                  <c:v>13.2446</c:v>
                </c:pt>
                <c:pt idx="2">
                  <c:v>25.635000000000005</c:v>
                </c:pt>
                <c:pt idx="3">
                  <c:v>46.634</c:v>
                </c:pt>
                <c:pt idx="4">
                  <c:v>81.194999999999993</c:v>
                </c:pt>
                <c:pt idx="5">
                  <c:v>134.54399999999998</c:v>
                </c:pt>
                <c:pt idx="6">
                  <c:v>211.77199999999999</c:v>
                </c:pt>
                <c:pt idx="7">
                  <c:v>318.72099999999926</c:v>
                </c:pt>
              </c:numCache>
            </c:numRef>
          </c:val>
        </c:ser>
        <c:ser>
          <c:idx val="12"/>
          <c:order val="12"/>
          <c:tx>
            <c:strRef>
              <c:f>Sheet3!$D$253</c:f>
              <c:strCache>
                <c:ptCount val="1"/>
                <c:pt idx="0">
                  <c:v>个人健康</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Sheet3!$E$253:$L$253</c:f>
              <c:numCache>
                <c:formatCode>#,##0.0</c:formatCode>
                <c:ptCount val="8"/>
                <c:pt idx="0">
                  <c:v>68.547780000000003</c:v>
                </c:pt>
                <c:pt idx="1">
                  <c:v>76.718949999999992</c:v>
                </c:pt>
                <c:pt idx="2">
                  <c:v>95.741200000000191</c:v>
                </c:pt>
                <c:pt idx="3">
                  <c:v>110.42160000000015</c:v>
                </c:pt>
                <c:pt idx="4">
                  <c:v>139.32200000000037</c:v>
                </c:pt>
                <c:pt idx="5">
                  <c:v>167.40240000000031</c:v>
                </c:pt>
                <c:pt idx="6">
                  <c:v>204.99290000000033</c:v>
                </c:pt>
                <c:pt idx="7">
                  <c:v>253.8733</c:v>
                </c:pt>
              </c:numCache>
            </c:numRef>
          </c:val>
        </c:ser>
        <c:ser>
          <c:idx val="13"/>
          <c:order val="13"/>
          <c:tx>
            <c:strRef>
              <c:f>Sheet3!$D$254</c:f>
              <c:strCache>
                <c:ptCount val="1"/>
                <c:pt idx="0">
                  <c:v>家庭水电</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Sheet3!$E$254:$L$254</c:f>
              <c:numCache>
                <c:formatCode>#,##0.0</c:formatCode>
                <c:ptCount val="8"/>
                <c:pt idx="0">
                  <c:v>7.8699999999999966</c:v>
                </c:pt>
                <c:pt idx="1">
                  <c:v>17.14700000000003</c:v>
                </c:pt>
                <c:pt idx="2">
                  <c:v>34.640000000000008</c:v>
                </c:pt>
                <c:pt idx="3">
                  <c:v>65.739999999999995</c:v>
                </c:pt>
                <c:pt idx="4">
                  <c:v>111.3</c:v>
                </c:pt>
                <c:pt idx="5">
                  <c:v>178.76000000000002</c:v>
                </c:pt>
                <c:pt idx="6">
                  <c:v>280.17</c:v>
                </c:pt>
                <c:pt idx="7">
                  <c:v>415.58</c:v>
                </c:pt>
              </c:numCache>
            </c:numRef>
          </c:val>
        </c:ser>
        <c:ser>
          <c:idx val="14"/>
          <c:order val="14"/>
          <c:tx>
            <c:strRef>
              <c:f>Sheet3!$D$255</c:f>
              <c:strCache>
                <c:ptCount val="1"/>
                <c:pt idx="0">
                  <c:v>家庭安全</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Sheet3!$E$255:$L$255</c:f>
              <c:numCache>
                <c:formatCode>#,##0.0</c:formatCode>
                <c:ptCount val="8"/>
                <c:pt idx="0">
                  <c:v>8.0389999999999997</c:v>
                </c:pt>
                <c:pt idx="1">
                  <c:v>22.5</c:v>
                </c:pt>
                <c:pt idx="2">
                  <c:v>51.820000000000007</c:v>
                </c:pt>
                <c:pt idx="3">
                  <c:v>100.78999999999999</c:v>
                </c:pt>
                <c:pt idx="4">
                  <c:v>167.10000000000002</c:v>
                </c:pt>
                <c:pt idx="5">
                  <c:v>250.1</c:v>
                </c:pt>
                <c:pt idx="6">
                  <c:v>355.79999999999927</c:v>
                </c:pt>
                <c:pt idx="7">
                  <c:v>489.29999999999927</c:v>
                </c:pt>
              </c:numCache>
            </c:numRef>
          </c:val>
        </c:ser>
        <c:ser>
          <c:idx val="15"/>
          <c:order val="15"/>
          <c:tx>
            <c:strRef>
              <c:f>Sheet3!$D$256</c:f>
              <c:strCache>
                <c:ptCount val="1"/>
                <c:pt idx="0">
                  <c:v>娱乐</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Sheet3!$E$256:$L$256</c:f>
              <c:numCache>
                <c:formatCode>#,##0.0</c:formatCode>
                <c:ptCount val="8"/>
                <c:pt idx="0">
                  <c:v>437.101</c:v>
                </c:pt>
                <c:pt idx="1">
                  <c:v>499.47999999999939</c:v>
                </c:pt>
                <c:pt idx="2">
                  <c:v>577.78000000000054</c:v>
                </c:pt>
                <c:pt idx="3">
                  <c:v>665.89</c:v>
                </c:pt>
                <c:pt idx="4">
                  <c:v>745.07999999999981</c:v>
                </c:pt>
                <c:pt idx="5">
                  <c:v>844.58</c:v>
                </c:pt>
                <c:pt idx="6">
                  <c:v>1002.3</c:v>
                </c:pt>
                <c:pt idx="7">
                  <c:v>1216.6999999999998</c:v>
                </c:pt>
              </c:numCache>
            </c:numRef>
          </c:val>
        </c:ser>
        <c:ser>
          <c:idx val="16"/>
          <c:order val="16"/>
          <c:tx>
            <c:strRef>
              <c:f>Sheet3!$D$257</c:f>
              <c:strCache>
                <c:ptCount val="1"/>
                <c:pt idx="0">
                  <c:v>车载设备</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Sheet3!$E$257:$L$257</c:f>
              <c:numCache>
                <c:formatCode>#,##0.0</c:formatCode>
                <c:ptCount val="8"/>
                <c:pt idx="0">
                  <c:v>34.33</c:v>
                </c:pt>
                <c:pt idx="1">
                  <c:v>69.399999999999991</c:v>
                </c:pt>
                <c:pt idx="2">
                  <c:v>138.6</c:v>
                </c:pt>
                <c:pt idx="3">
                  <c:v>203.4</c:v>
                </c:pt>
                <c:pt idx="4">
                  <c:v>312.40000000000003</c:v>
                </c:pt>
                <c:pt idx="5">
                  <c:v>474.69999999999993</c:v>
                </c:pt>
                <c:pt idx="6">
                  <c:v>673.5</c:v>
                </c:pt>
                <c:pt idx="7">
                  <c:v>842.5</c:v>
                </c:pt>
              </c:numCache>
            </c:numRef>
          </c:val>
        </c:ser>
        <c:ser>
          <c:idx val="17"/>
          <c:order val="17"/>
          <c:tx>
            <c:strRef>
              <c:f>Sheet3!$D$258</c:f>
              <c:strCache>
                <c:ptCount val="1"/>
                <c:pt idx="0">
                  <c:v>家庭自动化</c:v>
                </c:pt>
              </c:strCache>
            </c:strRef>
          </c:tx>
          <c:invertIfNegative val="0"/>
          <c:cat>
            <c:numRef>
              <c:f>Sheet3!$E$240:$L$240</c:f>
              <c:numCache>
                <c:formatCode>General</c:formatCode>
                <c:ptCount val="8"/>
                <c:pt idx="0">
                  <c:v>2013</c:v>
                </c:pt>
                <c:pt idx="1">
                  <c:v>2014</c:v>
                </c:pt>
                <c:pt idx="2">
                  <c:v>2015</c:v>
                </c:pt>
                <c:pt idx="3">
                  <c:v>2016</c:v>
                </c:pt>
                <c:pt idx="4">
                  <c:v>2017</c:v>
                </c:pt>
                <c:pt idx="5">
                  <c:v>2018</c:v>
                </c:pt>
                <c:pt idx="6">
                  <c:v>2019</c:v>
                </c:pt>
                <c:pt idx="7">
                  <c:v>2020</c:v>
                </c:pt>
              </c:numCache>
            </c:numRef>
          </c:cat>
          <c:val>
            <c:numRef>
              <c:f>Sheet3!$E$258:$L$258</c:f>
              <c:numCache>
                <c:formatCode>#,##0.0</c:formatCode>
                <c:ptCount val="8"/>
                <c:pt idx="0">
                  <c:v>18.655200000000001</c:v>
                </c:pt>
                <c:pt idx="1">
                  <c:v>41.687000000000005</c:v>
                </c:pt>
                <c:pt idx="2">
                  <c:v>90.944000000000202</c:v>
                </c:pt>
                <c:pt idx="3">
                  <c:v>173.88320000000004</c:v>
                </c:pt>
                <c:pt idx="4">
                  <c:v>299.23499999999939</c:v>
                </c:pt>
                <c:pt idx="5">
                  <c:v>478.1</c:v>
                </c:pt>
                <c:pt idx="6">
                  <c:v>719.81000000000006</c:v>
                </c:pt>
                <c:pt idx="7">
                  <c:v>1033.2</c:v>
                </c:pt>
              </c:numCache>
            </c:numRef>
          </c:val>
        </c:ser>
        <c:dLbls>
          <c:showLegendKey val="0"/>
          <c:showVal val="0"/>
          <c:showCatName val="0"/>
          <c:showSerName val="0"/>
          <c:showPercent val="0"/>
          <c:showBubbleSize val="0"/>
        </c:dLbls>
        <c:gapWidth val="150"/>
        <c:overlap val="100"/>
        <c:axId val="145074048"/>
        <c:axId val="145075584"/>
      </c:barChart>
      <c:catAx>
        <c:axId val="145074048"/>
        <c:scaling>
          <c:orientation val="minMax"/>
        </c:scaling>
        <c:delete val="0"/>
        <c:axPos val="b"/>
        <c:numFmt formatCode="General" sourceLinked="1"/>
        <c:majorTickMark val="out"/>
        <c:minorTickMark val="none"/>
        <c:tickLblPos val="nextTo"/>
        <c:crossAx val="145075584"/>
        <c:crosses val="autoZero"/>
        <c:auto val="1"/>
        <c:lblAlgn val="ctr"/>
        <c:lblOffset val="100"/>
        <c:noMultiLvlLbl val="0"/>
      </c:catAx>
      <c:valAx>
        <c:axId val="145075584"/>
        <c:scaling>
          <c:orientation val="minMax"/>
        </c:scaling>
        <c:delete val="0"/>
        <c:axPos val="l"/>
        <c:numFmt formatCode="#,##0.0" sourceLinked="1"/>
        <c:majorTickMark val="out"/>
        <c:minorTickMark val="none"/>
        <c:tickLblPos val="nextTo"/>
        <c:crossAx val="145074048"/>
        <c:crosses val="autoZero"/>
        <c:crossBetween val="between"/>
      </c:valAx>
    </c:plotArea>
    <c:legend>
      <c:legendPos val="r"/>
      <c:layout>
        <c:manualLayout>
          <c:xMode val="edge"/>
          <c:yMode val="edge"/>
          <c:x val="0.10268578583846552"/>
          <c:y val="4.0337782380065426E-2"/>
          <c:w val="0.45389668100052932"/>
          <c:h val="0.33690938134245435"/>
        </c:manualLayout>
      </c:layout>
      <c:overlay val="0"/>
    </c:legend>
    <c:plotVisOnly val="1"/>
    <c:dispBlanksAs val="gap"/>
    <c:showDLblsOverMax val="0"/>
  </c:chart>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invertIfNegative val="0"/>
          <c:dLbls>
            <c:showLegendKey val="0"/>
            <c:showVal val="1"/>
            <c:showCatName val="0"/>
            <c:showSerName val="0"/>
            <c:showPercent val="0"/>
            <c:showBubbleSize val="0"/>
            <c:showLeaderLines val="0"/>
          </c:dLbls>
          <c:cat>
            <c:strRef>
              <c:f>Sheet1!$B$28:$B$34</c:f>
              <c:strCache>
                <c:ptCount val="7"/>
                <c:pt idx="0">
                  <c:v>Total</c:v>
                </c:pt>
                <c:pt idx="1">
                  <c:v>others</c:v>
                </c:pt>
                <c:pt idx="2">
                  <c:v>BBK</c:v>
                </c:pt>
                <c:pt idx="3">
                  <c:v>Germin</c:v>
                </c:pt>
                <c:pt idx="4">
                  <c:v>xiaomi</c:v>
                </c:pt>
                <c:pt idx="5">
                  <c:v>Apple</c:v>
                </c:pt>
                <c:pt idx="6">
                  <c:v>Fitbit</c:v>
                </c:pt>
              </c:strCache>
            </c:strRef>
          </c:cat>
          <c:val>
            <c:numRef>
              <c:f>Sheet1!$C$28:$C$34</c:f>
              <c:numCache>
                <c:formatCode>General</c:formatCode>
                <c:ptCount val="7"/>
                <c:pt idx="0">
                  <c:v>16.5</c:v>
                </c:pt>
                <c:pt idx="1">
                  <c:v>9.1000000000000014</c:v>
                </c:pt>
                <c:pt idx="2">
                  <c:v>0</c:v>
                </c:pt>
                <c:pt idx="3">
                  <c:v>1.3</c:v>
                </c:pt>
                <c:pt idx="4">
                  <c:v>0.4</c:v>
                </c:pt>
                <c:pt idx="5">
                  <c:v>0</c:v>
                </c:pt>
                <c:pt idx="6">
                  <c:v>5.6999999999999975</c:v>
                </c:pt>
              </c:numCache>
            </c:numRef>
          </c:val>
        </c:ser>
        <c:dLbls>
          <c:showLegendKey val="0"/>
          <c:showVal val="0"/>
          <c:showCatName val="0"/>
          <c:showSerName val="0"/>
          <c:showPercent val="0"/>
          <c:showBubbleSize val="0"/>
        </c:dLbls>
        <c:gapWidth val="150"/>
        <c:axId val="145199104"/>
        <c:axId val="145200640"/>
      </c:barChart>
      <c:catAx>
        <c:axId val="145199104"/>
        <c:scaling>
          <c:orientation val="minMax"/>
        </c:scaling>
        <c:delete val="0"/>
        <c:axPos val="l"/>
        <c:majorTickMark val="out"/>
        <c:minorTickMark val="none"/>
        <c:tickLblPos val="nextTo"/>
        <c:crossAx val="145200640"/>
        <c:crosses val="autoZero"/>
        <c:auto val="1"/>
        <c:lblAlgn val="ctr"/>
        <c:lblOffset val="100"/>
        <c:noMultiLvlLbl val="0"/>
      </c:catAx>
      <c:valAx>
        <c:axId val="145200640"/>
        <c:scaling>
          <c:orientation val="minMax"/>
        </c:scaling>
        <c:delete val="1"/>
        <c:axPos val="b"/>
        <c:numFmt formatCode="General" sourceLinked="1"/>
        <c:majorTickMark val="out"/>
        <c:minorTickMark val="none"/>
        <c:tickLblPos val="none"/>
        <c:crossAx val="145199104"/>
        <c:crosses val="autoZero"/>
        <c:crossBetween val="between"/>
      </c:valAx>
    </c:plotArea>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ysClr val="windowText" lastClr="000000"/>
                </a:solidFill>
                <a:latin typeface="微软雅黑" panose="020B0503020204020204" pitchFamily="34" charset="-122"/>
                <a:ea typeface="微软雅黑" panose="020B0503020204020204" pitchFamily="34" charset="-122"/>
                <a:cs typeface="+mn-cs"/>
              </a:defRPr>
            </a:pPr>
            <a:r>
              <a:rPr lang="zh-CN" altLang="en-US" sz="1800" b="1" dirty="0" smtClean="0">
                <a:solidFill>
                  <a:srgbClr val="FF0000"/>
                </a:solidFill>
              </a:rPr>
              <a:t>我国</a:t>
            </a:r>
            <a:r>
              <a:rPr lang="zh-CN" altLang="en-US" sz="1800" b="1" dirty="0" smtClean="0"/>
              <a:t>电信业收入增长情况</a:t>
            </a:r>
            <a:endParaRPr lang="zh-CN" altLang="en-US" sz="1800" b="1" dirty="0"/>
          </a:p>
        </c:rich>
      </c:tx>
      <c:layout>
        <c:manualLayout>
          <c:xMode val="edge"/>
          <c:yMode val="edge"/>
          <c:x val="0.22065075923988967"/>
          <c:y val="6.4286717919922734E-3"/>
        </c:manualLayout>
      </c:layout>
      <c:overlay val="0"/>
      <c:spPr>
        <a:noFill/>
        <a:ln>
          <a:noFill/>
        </a:ln>
        <a:effectLst/>
      </c:spPr>
    </c:title>
    <c:autoTitleDeleted val="0"/>
    <c:plotArea>
      <c:layout>
        <c:manualLayout>
          <c:layoutTarget val="inner"/>
          <c:xMode val="edge"/>
          <c:yMode val="edge"/>
          <c:x val="7.7807578740157479E-2"/>
          <c:y val="0.13033103803278029"/>
          <c:w val="0.86535203412073491"/>
          <c:h val="0.53142423813450657"/>
        </c:manualLayout>
      </c:layout>
      <c:barChart>
        <c:barDir val="col"/>
        <c:grouping val="clustered"/>
        <c:varyColors val="0"/>
        <c:ser>
          <c:idx val="5"/>
          <c:order val="2"/>
          <c:tx>
            <c:strRef>
              <c:f>Sheet1!$A$7</c:f>
              <c:strCache>
                <c:ptCount val="1"/>
                <c:pt idx="0">
                  <c:v>我国移动电话普及率</c:v>
                </c:pt>
              </c:strCache>
            </c:strRef>
          </c:tx>
          <c:spPr>
            <a:solidFill>
              <a:srgbClr val="4F81BD">
                <a:lumMod val="60000"/>
                <a:lumOff val="40000"/>
              </a:srgbClr>
            </a:solidFill>
            <a:ln>
              <a:solidFill>
                <a:srgbClr val="44546A"/>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2011</c:v>
                </c:pt>
                <c:pt idx="1">
                  <c:v>2012</c:v>
                </c:pt>
                <c:pt idx="2">
                  <c:v>2013</c:v>
                </c:pt>
                <c:pt idx="3">
                  <c:v>2014</c:v>
                </c:pt>
                <c:pt idx="4">
                  <c:v>2015E</c:v>
                </c:pt>
              </c:strCache>
            </c:strRef>
          </c:cat>
          <c:val>
            <c:numRef>
              <c:f>Sheet1!$B$7:$F$7</c:f>
              <c:numCache>
                <c:formatCode>0.0%</c:formatCode>
                <c:ptCount val="5"/>
                <c:pt idx="0">
                  <c:v>0.73600000000000021</c:v>
                </c:pt>
                <c:pt idx="1">
                  <c:v>0.82600000000000018</c:v>
                </c:pt>
                <c:pt idx="2">
                  <c:v>0.90800000000000003</c:v>
                </c:pt>
                <c:pt idx="3">
                  <c:v>0.94499999999999995</c:v>
                </c:pt>
                <c:pt idx="4">
                  <c:v>0.95000000000000018</c:v>
                </c:pt>
              </c:numCache>
            </c:numRef>
          </c:val>
        </c:ser>
        <c:dLbls>
          <c:showLegendKey val="0"/>
          <c:showVal val="1"/>
          <c:showCatName val="0"/>
          <c:showSerName val="0"/>
          <c:showPercent val="0"/>
          <c:showBubbleSize val="0"/>
        </c:dLbls>
        <c:gapWidth val="150"/>
        <c:axId val="179897088"/>
        <c:axId val="179821568"/>
        <c:extLst>
          <c:ext xmlns:c15="http://schemas.microsoft.com/office/drawing/2012/chart" uri="{02D57815-91ED-43cb-92C2-25804820EDAC}">
            <c15:filteredBarSeries>
              <c15:ser>
                <c:idx val="4"/>
                <c:order val="4"/>
                <c:tx>
                  <c:strRef>
                    <c:extLst>
                      <c:ext uri="{02D57815-91ED-43cb-92C2-25804820EDAC}">
                        <c15:formulaRef>
                          <c15:sqref>Sheet1!$A$6</c15:sqref>
                        </c15:formulaRef>
                      </c:ext>
                    </c:extLst>
                    <c:strCache>
                      <c:ptCount val="1"/>
                      <c:pt idx="0">
                        <c:v>全球移动电话普及率</c:v>
                      </c:pt>
                    </c:strCache>
                  </c:strRef>
                </c:tx>
                <c:spPr>
                  <a:solidFill>
                    <a:srgbClr val="5B9BD5">
                      <a:lumMod val="20000"/>
                      <a:lumOff val="80000"/>
                    </a:srgbClr>
                  </a:solidFill>
                  <a:ln>
                    <a:solidFill>
                      <a:srgbClr val="44546A"/>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Sheet1!$B$1:$F$1</c15:sqref>
                        </c15:formulaRef>
                      </c:ext>
                    </c:extLst>
                    <c:strCache>
                      <c:ptCount val="5"/>
                      <c:pt idx="0">
                        <c:v>2011</c:v>
                      </c:pt>
                      <c:pt idx="1">
                        <c:v>2012</c:v>
                      </c:pt>
                      <c:pt idx="2">
                        <c:v>2013</c:v>
                      </c:pt>
                      <c:pt idx="3">
                        <c:v>2014</c:v>
                      </c:pt>
                      <c:pt idx="4">
                        <c:v>2015E</c:v>
                      </c:pt>
                    </c:strCache>
                  </c:strRef>
                </c:cat>
                <c:val>
                  <c:numRef>
                    <c:extLst>
                      <c:ext uri="{02D57815-91ED-43cb-92C2-25804820EDAC}">
                        <c15:formulaRef>
                          <c15:sqref>Sheet1!$B$6:$F$6</c15:sqref>
                        </c15:formulaRef>
                      </c:ext>
                    </c:extLst>
                    <c:numCache>
                      <c:formatCode>0.0%</c:formatCode>
                      <c:ptCount val="5"/>
                      <c:pt idx="0">
                        <c:v>0.83834815317414635</c:v>
                      </c:pt>
                      <c:pt idx="1">
                        <c:v>0.88077183139242221</c:v>
                      </c:pt>
                      <c:pt idx="2">
                        <c:v>0.93138412637117096</c:v>
                      </c:pt>
                      <c:pt idx="3">
                        <c:v>0.96099879326113335</c:v>
                      </c:pt>
                      <c:pt idx="4">
                        <c:v>0.97</c:v>
                      </c:pt>
                    </c:numCache>
                  </c:numRef>
                </c:val>
              </c15:ser>
            </c15:filteredBarSeries>
          </c:ext>
        </c:extLst>
      </c:barChart>
      <c:lineChart>
        <c:grouping val="standard"/>
        <c:varyColors val="0"/>
        <c:ser>
          <c:idx val="2"/>
          <c:order val="0"/>
          <c:tx>
            <c:strRef>
              <c:f>Sheet1!$A$4</c:f>
              <c:strCache>
                <c:ptCount val="1"/>
                <c:pt idx="0">
                  <c:v>我国电信业收入增速</c:v>
                </c:pt>
              </c:strCache>
            </c:strRef>
          </c:tx>
          <c:spPr>
            <a:ln w="28575" cap="rnd">
              <a:solidFill>
                <a:srgbClr val="C00000"/>
              </a:solidFill>
              <a:round/>
            </a:ln>
            <a:effectLst/>
          </c:spPr>
          <c:marker>
            <c:symbol val="circle"/>
            <c:size val="6"/>
            <c:spPr>
              <a:solidFill>
                <a:sysClr val="window" lastClr="FFFFFF"/>
              </a:solidFill>
              <a:ln w="9525">
                <a:solidFill>
                  <a:srgbClr val="C00000"/>
                </a:solidFill>
              </a:ln>
              <a:effectLst/>
            </c:spPr>
          </c:marker>
          <c:dLbls>
            <c:dLbl>
              <c:idx val="0"/>
              <c:layout>
                <c:manualLayout>
                  <c:x val="-8.0384662685374947E-2"/>
                  <c:y val="-4.2764090349700787E-2"/>
                </c:manualLayout>
              </c:layout>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6.9119705572042389E-2"/>
                  <c:y val="-6.9704192535848308E-2"/>
                </c:manualLayout>
              </c:layout>
              <c:dLblPos val="r"/>
              <c:showLegendKey val="0"/>
              <c:showVal val="1"/>
              <c:showCatName val="0"/>
              <c:showSerName val="0"/>
              <c:showPercent val="0"/>
              <c:showBubbleSize val="0"/>
              <c:extLst>
                <c:ext xmlns:c15="http://schemas.microsoft.com/office/drawing/2012/chart" uri="{CE6537A1-D6FC-4f65-9D91-7224C49458BB}"/>
              </c:extLst>
            </c:dLbl>
            <c:dLbl>
              <c:idx val="2"/>
              <c:layout>
                <c:manualLayout>
                  <c:x val="-6.6075122568438949E-2"/>
                  <c:y val="-7.5691121973478714E-2"/>
                </c:manualLayout>
              </c:layout>
              <c:dLblPos val="r"/>
              <c:showLegendKey val="0"/>
              <c:showVal val="1"/>
              <c:showCatName val="0"/>
              <c:showSerName val="0"/>
              <c:showPercent val="0"/>
              <c:showBubbleSize val="0"/>
              <c:extLst>
                <c:ext xmlns:c15="http://schemas.microsoft.com/office/drawing/2012/chart" uri="{CE6537A1-D6FC-4f65-9D91-7224C49458BB}"/>
              </c:extLst>
            </c:dLbl>
            <c:dLbl>
              <c:idx val="4"/>
              <c:layout>
                <c:manualLayout>
                  <c:x val="-6.303077929578077E-2"/>
                  <c:y val="5.3787868984301962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2011</c:v>
                </c:pt>
                <c:pt idx="1">
                  <c:v>2012</c:v>
                </c:pt>
                <c:pt idx="2">
                  <c:v>2013</c:v>
                </c:pt>
                <c:pt idx="3">
                  <c:v>2014</c:v>
                </c:pt>
                <c:pt idx="4">
                  <c:v>2015E</c:v>
                </c:pt>
              </c:strCache>
            </c:strRef>
          </c:cat>
          <c:val>
            <c:numRef>
              <c:f>Sheet1!$B$4:$F$4</c:f>
              <c:numCache>
                <c:formatCode>0.0%</c:formatCode>
                <c:ptCount val="5"/>
                <c:pt idx="0">
                  <c:v>0.10100000000000002</c:v>
                </c:pt>
                <c:pt idx="1">
                  <c:v>8.9000000000000051E-2</c:v>
                </c:pt>
                <c:pt idx="2">
                  <c:v>8.5000000000000006E-2</c:v>
                </c:pt>
                <c:pt idx="3">
                  <c:v>3.5999999999999997E-2</c:v>
                </c:pt>
                <c:pt idx="4">
                  <c:v>1.4999999999999998E-2</c:v>
                </c:pt>
              </c:numCache>
            </c:numRef>
          </c:val>
          <c:smooth val="0"/>
        </c:ser>
        <c:ser>
          <c:idx val="3"/>
          <c:order val="1"/>
          <c:tx>
            <c:strRef>
              <c:f>Sheet1!$A$5</c:f>
              <c:strCache>
                <c:ptCount val="1"/>
                <c:pt idx="0">
                  <c:v>我国GDP增速</c:v>
                </c:pt>
              </c:strCache>
            </c:strRef>
          </c:tx>
          <c:spPr>
            <a:ln w="28575" cap="rnd">
              <a:solidFill>
                <a:srgbClr val="5B9BD5"/>
              </a:solidFill>
              <a:round/>
            </a:ln>
            <a:effectLst/>
          </c:spPr>
          <c:marker>
            <c:symbol val="circle"/>
            <c:size val="6"/>
            <c:spPr>
              <a:solidFill>
                <a:sysClr val="window" lastClr="FFFFFF"/>
              </a:solidFill>
              <a:ln w="9525">
                <a:solidFill>
                  <a:srgbClr val="5B9BD5"/>
                </a:solidFill>
              </a:ln>
              <a:effectLst/>
            </c:spPr>
          </c:marker>
          <c:dLbls>
            <c:dLbl>
              <c:idx val="3"/>
              <c:layout/>
              <c:dLblPos val="t"/>
              <c:showLegendKey val="0"/>
              <c:showVal val="1"/>
              <c:showCatName val="0"/>
              <c:showSerName val="0"/>
              <c:showPercent val="0"/>
              <c:showBubbleSize val="0"/>
              <c:extLst>
                <c:ext xmlns:c15="http://schemas.microsoft.com/office/drawing/2012/chart" uri="{CE6537A1-D6FC-4f65-9D91-7224C49458BB}"/>
              </c:extLst>
            </c:dLbl>
            <c:dLbl>
              <c:idx val="4"/>
              <c:layout/>
              <c:dLblPos val="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2011</c:v>
                </c:pt>
                <c:pt idx="1">
                  <c:v>2012</c:v>
                </c:pt>
                <c:pt idx="2">
                  <c:v>2013</c:v>
                </c:pt>
                <c:pt idx="3">
                  <c:v>2014</c:v>
                </c:pt>
                <c:pt idx="4">
                  <c:v>2015E</c:v>
                </c:pt>
              </c:strCache>
            </c:strRef>
          </c:cat>
          <c:val>
            <c:numRef>
              <c:f>Sheet1!$B$5:$F$5</c:f>
              <c:numCache>
                <c:formatCode>0.0%</c:formatCode>
                <c:ptCount val="5"/>
                <c:pt idx="0">
                  <c:v>9.2000000000000026E-2</c:v>
                </c:pt>
                <c:pt idx="1">
                  <c:v>7.6999999999999999E-2</c:v>
                </c:pt>
                <c:pt idx="2">
                  <c:v>7.6999999999999999E-2</c:v>
                </c:pt>
                <c:pt idx="3">
                  <c:v>7.3999999999999996E-2</c:v>
                </c:pt>
                <c:pt idx="4">
                  <c:v>7.0000000000000021E-2</c:v>
                </c:pt>
              </c:numCache>
            </c:numRef>
          </c:val>
          <c:smooth val="0"/>
        </c:ser>
        <c:dLbls>
          <c:showLegendKey val="0"/>
          <c:showVal val="1"/>
          <c:showCatName val="0"/>
          <c:showSerName val="0"/>
          <c:showPercent val="0"/>
          <c:showBubbleSize val="0"/>
        </c:dLbls>
        <c:marker val="1"/>
        <c:smooth val="0"/>
        <c:axId val="179818496"/>
        <c:axId val="179820032"/>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全球电信业收入增速</c:v>
                      </c:pt>
                    </c:strCache>
                  </c:strRef>
                </c:tx>
                <c:spPr>
                  <a:ln w="28575" cap="rnd">
                    <a:solidFill>
                      <a:srgbClr val="C00000"/>
                    </a:solidFill>
                    <a:round/>
                  </a:ln>
                  <a:effectLst/>
                </c:spPr>
                <c:marker>
                  <c:symbol val="circle"/>
                  <c:size val="6"/>
                  <c:spPr>
                    <a:solidFill>
                      <a:sysClr val="window" lastClr="FFFFFF"/>
                    </a:solidFill>
                    <a:ln w="9525">
                      <a:solidFill>
                        <a:srgbClr val="C00000"/>
                      </a:solidFill>
                    </a:ln>
                    <a:effectLst/>
                  </c:spPr>
                </c:marker>
                <c:dLbls>
                  <c:dLbl>
                    <c:idx val="0"/>
                    <c:dLblPos val="t"/>
                    <c:showLegendKey val="0"/>
                    <c:showVal val="1"/>
                    <c:showCatName val="0"/>
                    <c:showSerName val="0"/>
                    <c:showPercent val="0"/>
                    <c:showBubbleSize val="0"/>
                    <c:extLst>
                      <c:ext uri="{CE6537A1-D6FC-4f65-9D91-7224C49458BB}"/>
                    </c:extLst>
                  </c:dLbl>
                  <c:dLbl>
                    <c:idx val="2"/>
                    <c:layout>
                      <c:manualLayout>
                        <c:x val="-9.0964468757424227E-2"/>
                        <c:y val="3.6144449806384815E-2"/>
                      </c:manualLayout>
                    </c:layout>
                    <c:dLblPos val="r"/>
                    <c:showLegendKey val="0"/>
                    <c:showVal val="1"/>
                    <c:showCatName val="0"/>
                    <c:showSerName val="0"/>
                    <c:showPercent val="0"/>
                    <c:showBubbleSize val="0"/>
                    <c:extLst>
                      <c:ext uri="{CE6537A1-D6FC-4f65-9D91-7224C49458BB}"/>
                    </c:extLst>
                  </c:dLbl>
                  <c:dLbl>
                    <c:idx val="4"/>
                    <c:layout>
                      <c:manualLayout>
                        <c:x val="-4.4077890501931984E-2"/>
                        <c:y val="3.2840569568141229E-2"/>
                      </c:manualLayout>
                    </c:layout>
                    <c:dLblPos val="r"/>
                    <c:showLegendKey val="0"/>
                    <c:showVal val="1"/>
                    <c:showCatName val="0"/>
                    <c:showSerName val="0"/>
                    <c:showPercent val="0"/>
                    <c:showBubbleSize val="0"/>
                    <c:extLst>
                      <c:ex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Sheet1!$B$1:$F$1</c15:sqref>
                        </c15:formulaRef>
                      </c:ext>
                    </c:extLst>
                    <c:strCache>
                      <c:ptCount val="5"/>
                      <c:pt idx="0">
                        <c:v>2011</c:v>
                      </c:pt>
                      <c:pt idx="1">
                        <c:v>2012</c:v>
                      </c:pt>
                      <c:pt idx="2">
                        <c:v>2013</c:v>
                      </c:pt>
                      <c:pt idx="3">
                        <c:v>2014</c:v>
                      </c:pt>
                      <c:pt idx="4">
                        <c:v>2015E</c:v>
                      </c:pt>
                    </c:strCache>
                  </c:strRef>
                </c:cat>
                <c:val>
                  <c:numRef>
                    <c:extLst>
                      <c:ext uri="{02D57815-91ED-43cb-92C2-25804820EDAC}">
                        <c15:formulaRef>
                          <c15:sqref>Sheet1!$B$2:$F$2</c15:sqref>
                        </c15:formulaRef>
                      </c:ext>
                    </c:extLst>
                    <c:numCache>
                      <c:formatCode>0.0%</c:formatCode>
                      <c:ptCount val="5"/>
                      <c:pt idx="0">
                        <c:v>0.06</c:v>
                      </c:pt>
                      <c:pt idx="1">
                        <c:v>-8.0000000000000002E-3</c:v>
                      </c:pt>
                      <c:pt idx="2">
                        <c:v>-1.4999999999999999E-2</c:v>
                      </c:pt>
                      <c:pt idx="3">
                        <c:v>1E-3</c:v>
                      </c:pt>
                      <c:pt idx="4">
                        <c:v>1.2E-2</c:v>
                      </c:pt>
                    </c:numCache>
                  </c:numRef>
                </c:val>
                <c:smooth val="0"/>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全球GDP增速</c:v>
                      </c:pt>
                    </c:strCache>
                  </c:strRef>
                </c:tx>
                <c:spPr>
                  <a:ln w="28575" cap="rnd">
                    <a:solidFill>
                      <a:srgbClr val="5B9BD5"/>
                    </a:solidFill>
                    <a:round/>
                  </a:ln>
                  <a:effectLst/>
                </c:spPr>
                <c:marker>
                  <c:symbol val="circle"/>
                  <c:size val="6"/>
                  <c:spPr>
                    <a:solidFill>
                      <a:sysClr val="window" lastClr="FFFFFF"/>
                    </a:solidFill>
                    <a:ln w="9525">
                      <a:solidFill>
                        <a:srgbClr val="5B9BD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accent1">
                              <a:lumMod val="50000"/>
                            </a:schemeClr>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Sheet1!$B$1:$F$1</c15:sqref>
                        </c15:formulaRef>
                      </c:ext>
                    </c:extLst>
                    <c:strCache>
                      <c:ptCount val="5"/>
                      <c:pt idx="0">
                        <c:v>2011</c:v>
                      </c:pt>
                      <c:pt idx="1">
                        <c:v>2012</c:v>
                      </c:pt>
                      <c:pt idx="2">
                        <c:v>2013</c:v>
                      </c:pt>
                      <c:pt idx="3">
                        <c:v>2014</c:v>
                      </c:pt>
                      <c:pt idx="4">
                        <c:v>2015E</c:v>
                      </c:pt>
                    </c:strCache>
                  </c:strRef>
                </c:cat>
                <c:val>
                  <c:numRef>
                    <c:extLst xmlns:c15="http://schemas.microsoft.com/office/drawing/2012/chart">
                      <c:ext xmlns:c15="http://schemas.microsoft.com/office/drawing/2012/chart" uri="{02D57815-91ED-43cb-92C2-25804820EDAC}">
                        <c15:formulaRef>
                          <c15:sqref>Sheet1!$B$3:$F$3</c15:sqref>
                        </c15:formulaRef>
                      </c:ext>
                    </c:extLst>
                    <c:numCache>
                      <c:formatCode>0.0%</c:formatCode>
                      <c:ptCount val="5"/>
                      <c:pt idx="0">
                        <c:v>4.2000000000000003E-2</c:v>
                      </c:pt>
                      <c:pt idx="1">
                        <c:v>3.4000000000000002E-2</c:v>
                      </c:pt>
                      <c:pt idx="2">
                        <c:v>3.3000000000000002E-2</c:v>
                      </c:pt>
                      <c:pt idx="3">
                        <c:v>3.4000000000000002E-2</c:v>
                      </c:pt>
                      <c:pt idx="4">
                        <c:v>3.1E-2</c:v>
                      </c:pt>
                    </c:numCache>
                  </c:numRef>
                </c:val>
                <c:smooth val="0"/>
              </c15:ser>
            </c15:filteredLineSeries>
          </c:ext>
        </c:extLst>
      </c:lineChart>
      <c:catAx>
        <c:axId val="179818496"/>
        <c:scaling>
          <c:orientation val="minMax"/>
        </c:scaling>
        <c:delete val="0"/>
        <c:axPos val="b"/>
        <c:numFmt formatCode="General" sourceLinked="1"/>
        <c:majorTickMark val="none"/>
        <c:minorTickMark val="none"/>
        <c:tickLblPos val="low"/>
        <c:spPr>
          <a:noFill/>
          <a:ln w="12700" cap="flat" cmpd="sng" algn="ctr">
            <a:solidFill>
              <a:sysClr val="windowText" lastClr="000000"/>
            </a:solidFill>
            <a:round/>
          </a:ln>
          <a:effectLst/>
        </c:spPr>
        <c:txPr>
          <a:bodyPr rot="-60000000" spcFirstLastPara="1" vertOverflow="ellipsis" vert="horz" wrap="square" anchor="ctr" anchorCtr="1"/>
          <a:lstStyle/>
          <a:p>
            <a:pPr>
              <a:defRPr sz="1200" b="0"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crossAx val="179820032"/>
        <c:crosses val="autoZero"/>
        <c:auto val="1"/>
        <c:lblAlgn val="ctr"/>
        <c:lblOffset val="100"/>
        <c:noMultiLvlLbl val="0"/>
      </c:catAx>
      <c:valAx>
        <c:axId val="179820032"/>
        <c:scaling>
          <c:orientation val="minMax"/>
          <c:max val="0.2"/>
          <c:min val="0"/>
        </c:scaling>
        <c:delete val="0"/>
        <c:axPos val="l"/>
        <c:numFmt formatCode="0%" sourceLinked="0"/>
        <c:majorTickMark val="none"/>
        <c:minorTickMark val="none"/>
        <c:tickLblPos val="nextTo"/>
        <c:spPr>
          <a:noFill/>
          <a:ln>
            <a:solidFill>
              <a:sysClr val="windowText" lastClr="000000"/>
            </a:solid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crossAx val="179818496"/>
        <c:crosses val="autoZero"/>
        <c:crossBetween val="between"/>
      </c:valAx>
      <c:valAx>
        <c:axId val="179821568"/>
        <c:scaling>
          <c:orientation val="minMax"/>
          <c:max val="1.2"/>
          <c:min val="0"/>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crossAx val="179897088"/>
        <c:crosses val="max"/>
        <c:crossBetween val="between"/>
      </c:valAx>
      <c:catAx>
        <c:axId val="179897088"/>
        <c:scaling>
          <c:orientation val="minMax"/>
        </c:scaling>
        <c:delete val="1"/>
        <c:axPos val="b"/>
        <c:numFmt formatCode="General" sourceLinked="1"/>
        <c:majorTickMark val="out"/>
        <c:minorTickMark val="none"/>
        <c:tickLblPos val="none"/>
        <c:crossAx val="179821568"/>
        <c:crosses val="autoZero"/>
        <c:auto val="1"/>
        <c:lblAlgn val="ctr"/>
        <c:lblOffset val="100"/>
        <c:noMultiLvlLbl val="0"/>
      </c:catAx>
      <c:spPr>
        <a:noFill/>
        <a:ln>
          <a:noFill/>
        </a:ln>
        <a:effectLst/>
      </c:spPr>
    </c:plotArea>
    <c:legend>
      <c:legendPos val="b"/>
      <c:layout>
        <c:manualLayout>
          <c:xMode val="edge"/>
          <c:yMode val="edge"/>
          <c:x val="0"/>
          <c:y val="0.85812953857860919"/>
          <c:w val="1"/>
          <c:h val="0.13908528252002261"/>
        </c:manualLayout>
      </c:layout>
      <c:overlay val="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ysClr val="window" lastClr="FFFFFF">
          <a:lumMod val="65000"/>
        </a:sysClr>
      </a:solidFill>
      <a:round/>
    </a:ln>
    <a:effectLst/>
  </c:spPr>
  <c:txPr>
    <a:bodyPr/>
    <a:lstStyle/>
    <a:p>
      <a:pPr>
        <a:defRPr>
          <a:solidFill>
            <a:sysClr val="windowText" lastClr="000000"/>
          </a:solidFill>
          <a:latin typeface="微软雅黑" panose="020B0503020204020204" pitchFamily="34" charset="-122"/>
          <a:ea typeface="微软雅黑" panose="020B0503020204020204" pitchFamily="34" charset="-122"/>
        </a:defRPr>
      </a:pPr>
      <a:endParaRPr lang="zh-CN"/>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invertIfNegative val="0"/>
          <c:dLbls>
            <c:showLegendKey val="0"/>
            <c:showVal val="1"/>
            <c:showCatName val="0"/>
            <c:showSerName val="0"/>
            <c:showPercent val="0"/>
            <c:showBubbleSize val="0"/>
            <c:showLeaderLines val="0"/>
          </c:dLbls>
          <c:cat>
            <c:strRef>
              <c:f>Sheet1!$E$28:$E$34</c:f>
              <c:strCache>
                <c:ptCount val="7"/>
                <c:pt idx="0">
                  <c:v>Total</c:v>
                </c:pt>
                <c:pt idx="1">
                  <c:v>others</c:v>
                </c:pt>
                <c:pt idx="2">
                  <c:v>BBK</c:v>
                </c:pt>
                <c:pt idx="3">
                  <c:v>Germin</c:v>
                </c:pt>
                <c:pt idx="4">
                  <c:v>xiaomi</c:v>
                </c:pt>
                <c:pt idx="5">
                  <c:v>Apple</c:v>
                </c:pt>
                <c:pt idx="6">
                  <c:v>Fitbit</c:v>
                </c:pt>
              </c:strCache>
            </c:strRef>
          </c:cat>
          <c:val>
            <c:numRef>
              <c:f>Sheet1!$F$28:$F$34</c:f>
              <c:numCache>
                <c:formatCode>0.0</c:formatCode>
                <c:ptCount val="7"/>
                <c:pt idx="0">
                  <c:v>50.5</c:v>
                </c:pt>
                <c:pt idx="1">
                  <c:v>17.399999999999999</c:v>
                </c:pt>
                <c:pt idx="2">
                  <c:v>0.70000000000000062</c:v>
                </c:pt>
                <c:pt idx="3">
                  <c:v>2.2999999999999998</c:v>
                </c:pt>
                <c:pt idx="4">
                  <c:v>9.6000000000000014</c:v>
                </c:pt>
                <c:pt idx="5">
                  <c:v>7.5</c:v>
                </c:pt>
                <c:pt idx="6">
                  <c:v>13</c:v>
                </c:pt>
              </c:numCache>
            </c:numRef>
          </c:val>
        </c:ser>
        <c:dLbls>
          <c:showLegendKey val="0"/>
          <c:showVal val="0"/>
          <c:showCatName val="0"/>
          <c:showSerName val="0"/>
          <c:showPercent val="0"/>
          <c:showBubbleSize val="0"/>
        </c:dLbls>
        <c:gapWidth val="150"/>
        <c:axId val="145216640"/>
        <c:axId val="145218176"/>
      </c:barChart>
      <c:catAx>
        <c:axId val="145216640"/>
        <c:scaling>
          <c:orientation val="minMax"/>
        </c:scaling>
        <c:delete val="1"/>
        <c:axPos val="l"/>
        <c:majorTickMark val="out"/>
        <c:minorTickMark val="none"/>
        <c:tickLblPos val="none"/>
        <c:crossAx val="145218176"/>
        <c:crosses val="autoZero"/>
        <c:auto val="1"/>
        <c:lblAlgn val="ctr"/>
        <c:lblOffset val="100"/>
        <c:noMultiLvlLbl val="0"/>
      </c:catAx>
      <c:valAx>
        <c:axId val="145218176"/>
        <c:scaling>
          <c:orientation val="minMax"/>
        </c:scaling>
        <c:delete val="1"/>
        <c:axPos val="b"/>
        <c:numFmt formatCode="0.0" sourceLinked="1"/>
        <c:majorTickMark val="out"/>
        <c:minorTickMark val="none"/>
        <c:tickLblPos val="none"/>
        <c:crossAx val="145216640"/>
        <c:crosses val="autoZero"/>
        <c:crossBetween val="between"/>
      </c:valAx>
    </c:plotArea>
    <c:plotVisOnly val="1"/>
    <c:dispBlanksAs val="gap"/>
    <c:showDLblsOverMax val="0"/>
  </c:chart>
  <c:spPr>
    <a:noFill/>
    <a:ln>
      <a:noFill/>
    </a:ln>
  </c:sp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8.3388374870195431E-2"/>
          <c:y val="0.15831154015343052"/>
          <c:w val="0.89165985866262132"/>
          <c:h val="0.59978899690142051"/>
        </c:manualLayout>
      </c:layout>
      <c:barChart>
        <c:barDir val="col"/>
        <c:grouping val="clustered"/>
        <c:varyColors val="0"/>
        <c:ser>
          <c:idx val="0"/>
          <c:order val="0"/>
          <c:tx>
            <c:strRef>
              <c:f>Sheet1!$B$1</c:f>
              <c:strCache>
                <c:ptCount val="1"/>
                <c:pt idx="0">
                  <c:v>2016年上半年数据泄露事件数量的国家排名</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38100" dist="23000" dir="5400000" rotWithShape="0">
                <a:srgbClr val="000000">
                  <a:alpha val="35000"/>
                </a:srgbClr>
              </a:outerShdw>
            </a:effectLst>
          </c:spPr>
          <c:invertIfNegative val="0"/>
          <c:dLbls>
            <c:dLbl>
              <c:idx val="0"/>
              <c:layout>
                <c:manualLayout>
                  <c:x val="2.2683424061075946E-3"/>
                  <c:y val="4.5365798173899723E-3"/>
                </c:manualLayout>
              </c:layout>
              <c:dLblPos val="outEnd"/>
              <c:showLegendKey val="0"/>
              <c:showVal val="1"/>
              <c:showCatName val="0"/>
              <c:showSerName val="0"/>
              <c:showPercent val="0"/>
              <c:showBubbleSize val="0"/>
              <c:extLst>
                <c:ext xmlns:c15="http://schemas.microsoft.com/office/drawing/2012/chart" uri="{CE6537A1-D6FC-4f65-9D91-7224C49458BB}"/>
              </c:extLst>
            </c:dLbl>
            <c:dLbl>
              <c:idx val="1"/>
              <c:layout>
                <c:manualLayout>
                  <c:x val="-4.1585797042629892E-17"/>
                  <c:y val="-3.8804395951484343E-3"/>
                </c:manualLayout>
              </c:layout>
              <c:dLblPos val="outEnd"/>
              <c:showLegendKey val="0"/>
              <c:showVal val="1"/>
              <c:showCatName val="0"/>
              <c:showSerName val="0"/>
              <c:showPercent val="0"/>
              <c:showBubbleSize val="0"/>
              <c:extLst>
                <c:ext xmlns:c15="http://schemas.microsoft.com/office/drawing/2012/chart" uri="{CE6537A1-D6FC-4f65-9D91-7224C49458BB}"/>
              </c:extLst>
            </c:dLbl>
            <c:dLbl>
              <c:idx val="2"/>
              <c:layout>
                <c:manualLayout>
                  <c:x val="1.7860963819301696E-7"/>
                  <c:y val="-3.3868068813880839E-2"/>
                </c:manualLayout>
              </c:layout>
              <c:spPr>
                <a:solidFill>
                  <a:schemeClr val="bg1"/>
                </a:solid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8.7920951660730273E-2"/>
                      <c:h val="0.10469948683818435"/>
                    </c:manualLayout>
                  </c15:layout>
                </c:ext>
              </c:extLst>
            </c:dLbl>
            <c:dLbl>
              <c:idx val="3"/>
              <c:layout>
                <c:manualLayout>
                  <c:x val="8.9304819054922738E-8"/>
                  <c:y val="-3.100215548643211E-2"/>
                </c:manualLayout>
              </c:layout>
              <c:spPr>
                <a:solidFill>
                  <a:schemeClr val="bg1"/>
                </a:solid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3.7155448612042355E-2"/>
                      <c:h val="8.679193492743445E-2"/>
                    </c:manualLayout>
                  </c15:layout>
                </c:ext>
              </c:extLst>
            </c:dLbl>
            <c:dLbl>
              <c:idx val="4"/>
              <c:layout>
                <c:manualLayout>
                  <c:x val="2.2683424061075109E-3"/>
                  <c:y val="3.6097112513007686E-3"/>
                </c:manualLayout>
              </c:layout>
              <c:spPr>
                <a:solidFill>
                  <a:schemeClr val="bg1"/>
                </a:solid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3.0350421393719584E-2"/>
                      <c:h val="9.8730302867934383E-2"/>
                    </c:manualLayout>
                  </c15:layout>
                </c:ext>
              </c:extLst>
            </c:dLbl>
            <c:dLbl>
              <c:idx val="5"/>
              <c:layout>
                <c:manualLayout>
                  <c:x val="-1.6634318817051949E-16"/>
                  <c:y val="-3.8804395951484343E-3"/>
                </c:manualLayout>
              </c:layout>
              <c:spPr>
                <a:solidFill>
                  <a:schemeClr val="bg1"/>
                </a:solid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4.7090788350793618E-2"/>
                      <c:h val="9.8730302867934383E-2"/>
                    </c:manualLayout>
                  </c15:layout>
                </c:ext>
              </c:extLst>
            </c:dLbl>
            <c:spPr>
              <a:solidFill>
                <a:schemeClr val="bg1"/>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noFill/>
                    </a:ln>
                    <a:effectLst/>
                  </c:spPr>
                </c15:leaderLines>
              </c:ext>
            </c:extLst>
          </c:dLbls>
          <c:cat>
            <c:strRef>
              <c:f>Sheet1!$A$2:$A$7</c:f>
              <c:strCache>
                <c:ptCount val="6"/>
                <c:pt idx="0">
                  <c:v>美国</c:v>
                </c:pt>
                <c:pt idx="1">
                  <c:v>英国</c:v>
                </c:pt>
                <c:pt idx="2">
                  <c:v>加拿大</c:v>
                </c:pt>
                <c:pt idx="3">
                  <c:v>德国</c:v>
                </c:pt>
                <c:pt idx="4">
                  <c:v>荷兰</c:v>
                </c:pt>
                <c:pt idx="5">
                  <c:v>亚洲</c:v>
                </c:pt>
              </c:strCache>
            </c:strRef>
          </c:cat>
          <c:val>
            <c:numRef>
              <c:f>Sheet1!$B$2:$B$7</c:f>
              <c:numCache>
                <c:formatCode>General</c:formatCode>
                <c:ptCount val="6"/>
                <c:pt idx="0">
                  <c:v>671</c:v>
                </c:pt>
                <c:pt idx="1">
                  <c:v>63</c:v>
                </c:pt>
                <c:pt idx="2">
                  <c:v>33</c:v>
                </c:pt>
                <c:pt idx="3">
                  <c:v>8</c:v>
                </c:pt>
                <c:pt idx="4">
                  <c:v>6</c:v>
                </c:pt>
                <c:pt idx="5">
                  <c:v>63</c:v>
                </c:pt>
              </c:numCache>
            </c:numRef>
          </c:val>
        </c:ser>
        <c:dLbls>
          <c:showLegendKey val="0"/>
          <c:showVal val="1"/>
          <c:showCatName val="0"/>
          <c:showSerName val="0"/>
          <c:showPercent val="0"/>
          <c:showBubbleSize val="0"/>
        </c:dLbls>
        <c:gapWidth val="100"/>
        <c:overlap val="-24"/>
        <c:axId val="264905088"/>
        <c:axId val="264906624"/>
      </c:barChart>
      <c:catAx>
        <c:axId val="264905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zh-CN"/>
          </a:p>
        </c:txPr>
        <c:crossAx val="264906624"/>
        <c:crosses val="autoZero"/>
        <c:auto val="1"/>
        <c:lblAlgn val="ctr"/>
        <c:lblOffset val="100"/>
        <c:noMultiLvlLbl val="0"/>
      </c:catAx>
      <c:valAx>
        <c:axId val="264906624"/>
        <c:scaling>
          <c:orientation val="minMax"/>
          <c:max val="7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zh-CN"/>
          </a:p>
        </c:txPr>
        <c:crossAx val="264905088"/>
        <c:crosses val="autoZero"/>
        <c:crossBetween val="between"/>
        <c:majorUnit val="200"/>
        <c:minorUnit val="20"/>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948700365906261E-2"/>
          <c:y val="6.1069356341224262E-2"/>
          <c:w val="0.5115711367347141"/>
          <c:h val="0.81139142397389774"/>
        </c:manualLayout>
      </c:layout>
      <c:pieChart>
        <c:varyColors val="1"/>
        <c:ser>
          <c:idx val="0"/>
          <c:order val="0"/>
          <c:tx>
            <c:strRef>
              <c:f>Sheet1!$B$1</c:f>
              <c:strCache>
                <c:ptCount val="1"/>
                <c:pt idx="0">
                  <c:v>销售额</c:v>
                </c:pt>
              </c:strCache>
            </c:strRef>
          </c:tx>
          <c:dPt>
            <c:idx val="0"/>
            <c:bubble3D val="0"/>
            <c:spPr>
              <a:solidFill>
                <a:schemeClr val="tx2">
                  <a:lumMod val="60000"/>
                  <a:lumOff val="40000"/>
                </a:schemeClr>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Lbls>
            <c:dLbl>
              <c:idx val="0"/>
              <c:layout>
                <c:manualLayout>
                  <c:x val="-0.14861219672723963"/>
                  <c:y val="1.7027727760940355E-2"/>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extLst>
            </c:dLbl>
            <c:dLbl>
              <c:idx val="1"/>
              <c:layout>
                <c:manualLayout>
                  <c:x val="0.11210370723973972"/>
                  <c:y val="-0.14883917951112183"/>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extLst>
            </c:dLbl>
            <c:dLbl>
              <c:idx val="2"/>
              <c:layout>
                <c:manualLayout>
                  <c:x val="0.10036265397221591"/>
                  <c:y val="6.2361124043359722E-2"/>
                </c:manualLayout>
              </c:layout>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extLst>
            </c:dLbl>
            <c:dLbl>
              <c:idx val="3"/>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0"/>
              <c:showSerName val="0"/>
              <c:showPercent val="0"/>
              <c:showBubbleSize val="0"/>
            </c:dLbl>
            <c:dLbl>
              <c:idx val="4"/>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身份冒用</c:v>
                </c:pt>
                <c:pt idx="1">
                  <c:v>金融犯罪</c:v>
                </c:pt>
                <c:pt idx="2">
                  <c:v>隐私窃取</c:v>
                </c:pt>
                <c:pt idx="3">
                  <c:v>账户盗用</c:v>
                </c:pt>
                <c:pt idx="4">
                  <c:v>其他</c:v>
                </c:pt>
              </c:strCache>
            </c:strRef>
          </c:cat>
          <c:val>
            <c:numRef>
              <c:f>Sheet1!$B$2:$B$6</c:f>
              <c:numCache>
                <c:formatCode>0%</c:formatCode>
                <c:ptCount val="5"/>
                <c:pt idx="0">
                  <c:v>0.53</c:v>
                </c:pt>
                <c:pt idx="1">
                  <c:v>0.22</c:v>
                </c:pt>
                <c:pt idx="2">
                  <c:v>0.11</c:v>
                </c:pt>
                <c:pt idx="3">
                  <c:v>0.11</c:v>
                </c:pt>
                <c:pt idx="4">
                  <c:v>3.0000000000000002E-2</c:v>
                </c:pt>
              </c:numCache>
            </c:numRef>
          </c:val>
        </c:ser>
        <c:dLbls>
          <c:showLegendKey val="0"/>
          <c:showVal val="1"/>
          <c:showCatName val="0"/>
          <c:showSerName val="0"/>
          <c:showPercent val="0"/>
          <c:showBubbleSize val="0"/>
          <c:showLeaderLines val="1"/>
        </c:dLbls>
        <c:firstSliceAng val="0"/>
      </c:pieChart>
      <c:spPr>
        <a:noFill/>
        <a:ln>
          <a:noFill/>
        </a:ln>
        <a:effectLst/>
      </c:spPr>
    </c:plotArea>
    <c:legend>
      <c:legendPos val="b"/>
      <c:layout>
        <c:manualLayout>
          <c:xMode val="edge"/>
          <c:yMode val="edge"/>
          <c:x val="0.65228958738257481"/>
          <c:y val="4.9730215080415321E-2"/>
          <c:w val="0.30474206312020247"/>
          <c:h val="0.555855729437834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07092696629218"/>
          <c:y val="0.13678489534805169"/>
          <c:w val="0.88671441947565544"/>
          <c:h val="0.6777955090350819"/>
        </c:manualLayout>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2009</c:v>
                </c:pt>
                <c:pt idx="1">
                  <c:v>2010</c:v>
                </c:pt>
                <c:pt idx="2">
                  <c:v>2011</c:v>
                </c:pt>
                <c:pt idx="3">
                  <c:v>2015</c:v>
                </c:pt>
                <c:pt idx="4">
                  <c:v>2020</c:v>
                </c:pt>
              </c:numCache>
            </c:numRef>
          </c:cat>
          <c:val>
            <c:numRef>
              <c:f>Sheet1!$B$2:$B$6</c:f>
              <c:numCache>
                <c:formatCode>General</c:formatCode>
                <c:ptCount val="5"/>
                <c:pt idx="0">
                  <c:v>0.8</c:v>
                </c:pt>
                <c:pt idx="1">
                  <c:v>1.2</c:v>
                </c:pt>
                <c:pt idx="2">
                  <c:v>1.8</c:v>
                </c:pt>
                <c:pt idx="3">
                  <c:v>7.9</c:v>
                </c:pt>
                <c:pt idx="4">
                  <c:v>35</c:v>
                </c:pt>
              </c:numCache>
            </c:numRef>
          </c:val>
          <c:smooth val="0"/>
        </c:ser>
        <c:dLbls>
          <c:showLegendKey val="0"/>
          <c:showVal val="1"/>
          <c:showCatName val="0"/>
          <c:showSerName val="0"/>
          <c:showPercent val="0"/>
          <c:showBubbleSize val="0"/>
        </c:dLbls>
        <c:marker val="1"/>
        <c:smooth val="0"/>
        <c:axId val="265152000"/>
        <c:axId val="265347456"/>
      </c:lineChart>
      <c:catAx>
        <c:axId val="265152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65347456"/>
        <c:crosses val="autoZero"/>
        <c:auto val="1"/>
        <c:lblAlgn val="ctr"/>
        <c:lblOffset val="100"/>
        <c:noMultiLvlLbl val="0"/>
      </c:catAx>
      <c:valAx>
        <c:axId val="26534745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65152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7360363791465571E-2"/>
          <c:y val="4.4339101943489431E-2"/>
          <c:w val="0.78729068241470079"/>
          <c:h val="0.74179389034704246"/>
        </c:manualLayout>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[Book1]Sheet1!$E$7:$E$15</c:f>
              <c:numCache>
                <c:formatCode>General</c:formatCode>
                <c:ptCount val="9"/>
                <c:pt idx="0">
                  <c:v>2013.06</c:v>
                </c:pt>
                <c:pt idx="1">
                  <c:v>2013.08</c:v>
                </c:pt>
                <c:pt idx="2">
                  <c:v>2013.11</c:v>
                </c:pt>
                <c:pt idx="3">
                  <c:v>2014.01</c:v>
                </c:pt>
                <c:pt idx="4">
                  <c:v>2014.03</c:v>
                </c:pt>
                <c:pt idx="5">
                  <c:v>2014.06</c:v>
                </c:pt>
                <c:pt idx="6">
                  <c:v>2014.09</c:v>
                </c:pt>
                <c:pt idx="7">
                  <c:v>2014.12</c:v>
                </c:pt>
                <c:pt idx="8">
                  <c:v>2015.03</c:v>
                </c:pt>
              </c:numCache>
            </c:numRef>
          </c:cat>
          <c:val>
            <c:numRef>
              <c:f>[Book1]Sheet1!$F$7:$F$15</c:f>
              <c:numCache>
                <c:formatCode>General</c:formatCode>
                <c:ptCount val="9"/>
                <c:pt idx="0">
                  <c:v>0</c:v>
                </c:pt>
                <c:pt idx="1">
                  <c:v>250</c:v>
                </c:pt>
                <c:pt idx="2">
                  <c:v>1000</c:v>
                </c:pt>
                <c:pt idx="3">
                  <c:v>2500</c:v>
                </c:pt>
                <c:pt idx="4">
                  <c:v>5477</c:v>
                </c:pt>
                <c:pt idx="5">
                  <c:v>5741</c:v>
                </c:pt>
                <c:pt idx="6">
                  <c:v>5349</c:v>
                </c:pt>
                <c:pt idx="7">
                  <c:v>5789</c:v>
                </c:pt>
                <c:pt idx="8">
                  <c:v>7117</c:v>
                </c:pt>
              </c:numCache>
            </c:numRef>
          </c:val>
        </c:ser>
        <c:ser>
          <c:idx val="1"/>
          <c:order val="1"/>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[Book1]Sheet1!$E$7:$E$15</c:f>
              <c:numCache>
                <c:formatCode>General</c:formatCode>
                <c:ptCount val="9"/>
                <c:pt idx="0">
                  <c:v>2013.06</c:v>
                </c:pt>
                <c:pt idx="1">
                  <c:v>2013.08</c:v>
                </c:pt>
                <c:pt idx="2">
                  <c:v>2013.11</c:v>
                </c:pt>
                <c:pt idx="3">
                  <c:v>2014.01</c:v>
                </c:pt>
                <c:pt idx="4">
                  <c:v>2014.03</c:v>
                </c:pt>
                <c:pt idx="5">
                  <c:v>2014.06</c:v>
                </c:pt>
                <c:pt idx="6">
                  <c:v>2014.09</c:v>
                </c:pt>
                <c:pt idx="7">
                  <c:v>2014.12</c:v>
                </c:pt>
                <c:pt idx="8">
                  <c:v>2015.03</c:v>
                </c:pt>
              </c:numCache>
            </c:numRef>
          </c:cat>
          <c:val>
            <c:numRef>
              <c:f>[Book1]Sheet1!$G$7:$G$15</c:f>
              <c:numCache>
                <c:formatCode>General</c:formatCode>
                <c:ptCount val="9"/>
                <c:pt idx="0">
                  <c:v>0</c:v>
                </c:pt>
                <c:pt idx="1">
                  <c:v>750</c:v>
                </c:pt>
                <c:pt idx="2">
                  <c:v>2900</c:v>
                </c:pt>
                <c:pt idx="3">
                  <c:v>4900</c:v>
                </c:pt>
                <c:pt idx="4">
                  <c:v>8100</c:v>
                </c:pt>
                <c:pt idx="5">
                  <c:v>10000</c:v>
                </c:pt>
                <c:pt idx="6">
                  <c:v>14900</c:v>
                </c:pt>
                <c:pt idx="7">
                  <c:v>18500</c:v>
                </c:pt>
                <c:pt idx="8">
                  <c:v>18900</c:v>
                </c:pt>
              </c:numCache>
            </c:numRef>
          </c:val>
        </c:ser>
        <c:dLbls>
          <c:showLegendKey val="0"/>
          <c:showVal val="0"/>
          <c:showCatName val="0"/>
          <c:showSerName val="0"/>
          <c:showPercent val="0"/>
          <c:showBubbleSize val="0"/>
        </c:dLbls>
        <c:gapWidth val="150"/>
        <c:axId val="143521280"/>
        <c:axId val="143522816"/>
      </c:barChart>
      <c:catAx>
        <c:axId val="143521280"/>
        <c:scaling>
          <c:orientation val="minMax"/>
        </c:scaling>
        <c:delete val="0"/>
        <c:axPos val="b"/>
        <c:numFmt formatCode="General" sourceLinked="1"/>
        <c:majorTickMark val="out"/>
        <c:minorTickMark val="none"/>
        <c:tickLblPos val="nextTo"/>
        <c:crossAx val="143522816"/>
        <c:crosses val="autoZero"/>
        <c:auto val="1"/>
        <c:lblAlgn val="ctr"/>
        <c:lblOffset val="100"/>
        <c:noMultiLvlLbl val="0"/>
      </c:catAx>
      <c:valAx>
        <c:axId val="143522816"/>
        <c:scaling>
          <c:orientation val="minMax"/>
        </c:scaling>
        <c:delete val="1"/>
        <c:axPos val="l"/>
        <c:numFmt formatCode="General" sourceLinked="1"/>
        <c:majorTickMark val="out"/>
        <c:minorTickMark val="none"/>
        <c:tickLblPos val="none"/>
        <c:crossAx val="143521280"/>
        <c:crosses val="autoZero"/>
        <c:crossBetween val="between"/>
      </c:valAx>
    </c:plotArea>
    <c:plotVisOnly val="1"/>
    <c:dispBlanksAs val="gap"/>
    <c:showDLblsOverMax val="0"/>
  </c:chart>
  <c:externalData r:id="rId2">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5589904485549114E-2"/>
          <c:y val="3.9110837369467251E-2"/>
          <c:w val="0.60565475945410896"/>
          <c:h val="0.84882471513760183"/>
        </c:manualLayout>
      </c:layout>
      <c:barChart>
        <c:barDir val="col"/>
        <c:grouping val="clustered"/>
        <c:varyColors val="0"/>
        <c:ser>
          <c:idx val="0"/>
          <c:order val="0"/>
          <c:tx>
            <c:strRef>
              <c:f>Sheet1!$C$52</c:f>
              <c:strCache>
                <c:ptCount val="1"/>
                <c:pt idx="0">
                  <c:v>美国网络零售（亿美元）</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Sheet1!$D$51:$J$51</c:f>
              <c:strCache>
                <c:ptCount val="7"/>
                <c:pt idx="0">
                  <c:v>2011</c:v>
                </c:pt>
                <c:pt idx="1">
                  <c:v>2012</c:v>
                </c:pt>
                <c:pt idx="2">
                  <c:v>2013</c:v>
                </c:pt>
                <c:pt idx="3">
                  <c:v>2014</c:v>
                </c:pt>
                <c:pt idx="4">
                  <c:v>2015e</c:v>
                </c:pt>
                <c:pt idx="5">
                  <c:v>2016e</c:v>
                </c:pt>
                <c:pt idx="6">
                  <c:v>2017e</c:v>
                </c:pt>
              </c:strCache>
            </c:strRef>
          </c:cat>
          <c:val>
            <c:numRef>
              <c:f>Sheet1!$D$52:$J$52</c:f>
              <c:numCache>
                <c:formatCode>0_ </c:formatCode>
                <c:ptCount val="7"/>
                <c:pt idx="0">
                  <c:v>1937.22</c:v>
                </c:pt>
                <c:pt idx="1">
                  <c:v>2244.56</c:v>
                </c:pt>
                <c:pt idx="2">
                  <c:v>2633.6099999999997</c:v>
                </c:pt>
                <c:pt idx="3">
                  <c:v>3039.3900000000012</c:v>
                </c:pt>
                <c:pt idx="4">
                  <c:v>3495.2984999999862</c:v>
                </c:pt>
                <c:pt idx="5">
                  <c:v>4019.5932750000002</c:v>
                </c:pt>
                <c:pt idx="6">
                  <c:v>4622.5322662500221</c:v>
                </c:pt>
              </c:numCache>
            </c:numRef>
          </c:val>
        </c:ser>
        <c:ser>
          <c:idx val="1"/>
          <c:order val="1"/>
          <c:tx>
            <c:strRef>
              <c:f>Sheet1!$C$53</c:f>
              <c:strCache>
                <c:ptCount val="1"/>
                <c:pt idx="0">
                  <c:v>中国网络零售（亿美元）</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Sheet1!$D$51:$J$51</c:f>
              <c:strCache>
                <c:ptCount val="7"/>
                <c:pt idx="0">
                  <c:v>2011</c:v>
                </c:pt>
                <c:pt idx="1">
                  <c:v>2012</c:v>
                </c:pt>
                <c:pt idx="2">
                  <c:v>2013</c:v>
                </c:pt>
                <c:pt idx="3">
                  <c:v>2014</c:v>
                </c:pt>
                <c:pt idx="4">
                  <c:v>2015e</c:v>
                </c:pt>
                <c:pt idx="5">
                  <c:v>2016e</c:v>
                </c:pt>
                <c:pt idx="6">
                  <c:v>2017e</c:v>
                </c:pt>
              </c:strCache>
            </c:strRef>
          </c:cat>
          <c:val>
            <c:numRef>
              <c:f>Sheet1!$D$53:$J$53</c:f>
              <c:numCache>
                <c:formatCode>General</c:formatCode>
                <c:ptCount val="7"/>
                <c:pt idx="0">
                  <c:v>1273</c:v>
                </c:pt>
                <c:pt idx="1">
                  <c:v>2118</c:v>
                </c:pt>
                <c:pt idx="2">
                  <c:v>3110</c:v>
                </c:pt>
                <c:pt idx="3">
                  <c:v>4560</c:v>
                </c:pt>
                <c:pt idx="4" formatCode="0_ ">
                  <c:v>6390.8333333333285</c:v>
                </c:pt>
                <c:pt idx="5" formatCode="0_ ">
                  <c:v>8365.333333333323</c:v>
                </c:pt>
                <c:pt idx="6" formatCode="0_ ">
                  <c:v>10573.166666666661</c:v>
                </c:pt>
              </c:numCache>
            </c:numRef>
          </c:val>
        </c:ser>
        <c:dLbls>
          <c:showLegendKey val="0"/>
          <c:showVal val="0"/>
          <c:showCatName val="0"/>
          <c:showSerName val="0"/>
          <c:showPercent val="0"/>
          <c:showBubbleSize val="0"/>
        </c:dLbls>
        <c:gapWidth val="150"/>
        <c:axId val="143704448"/>
        <c:axId val="143705984"/>
      </c:barChart>
      <c:lineChart>
        <c:grouping val="standard"/>
        <c:varyColors val="0"/>
        <c:ser>
          <c:idx val="2"/>
          <c:order val="2"/>
          <c:tx>
            <c:strRef>
              <c:f>Sheet1!$C$54</c:f>
              <c:strCache>
                <c:ptCount val="1"/>
                <c:pt idx="0">
                  <c:v>美国网络零售占社会消费品零售总额比重</c:v>
                </c:pt>
              </c:strCache>
            </c:strRef>
          </c:tx>
          <c:spPr>
            <a:ln>
              <a:solidFill>
                <a:srgbClr val="FFC000"/>
              </a:solidFill>
            </a:ln>
          </c:spPr>
          <c:marker>
            <c:symbol val="none"/>
          </c:marker>
          <c:dLbls>
            <c:dLbl>
              <c:idx val="1"/>
              <c:layout>
                <c:manualLayout>
                  <c:x val="-1.0457443146916373E-2"/>
                  <c:y val="-3.5555306699515801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2.240880674339225E-2"/>
                  <c:y val="-4.6221898709370032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4.1829772587665265E-2"/>
                  <c:y val="-3.5555306699515801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3.5854090789427757E-2"/>
                  <c:y val="-2.1333184019709482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3.7348011238987039E-2"/>
                  <c:y val="-3.5555586662560611E-2"/>
                </c:manualLayout>
              </c:layout>
              <c:showLegendKey val="0"/>
              <c:showVal val="1"/>
              <c:showCatName val="0"/>
              <c:showSerName val="0"/>
              <c:showPercent val="0"/>
              <c:showBubbleSize val="0"/>
              <c:extLst>
                <c:ext xmlns:c15="http://schemas.microsoft.com/office/drawing/2012/chart" uri="{CE6537A1-D6FC-4f65-9D91-7224C49458BB}"/>
              </c:extLst>
            </c:dLbl>
            <c:dLbl>
              <c:idx val="6"/>
              <c:layout>
                <c:manualLayout>
                  <c:x val="-4.9299374835463081E-2"/>
                  <c:y val="-2.4888714689661116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Sheet1!$D$51:$J$51</c:f>
              <c:strCache>
                <c:ptCount val="7"/>
                <c:pt idx="0">
                  <c:v>2011</c:v>
                </c:pt>
                <c:pt idx="1">
                  <c:v>2012</c:v>
                </c:pt>
                <c:pt idx="2">
                  <c:v>2013</c:v>
                </c:pt>
                <c:pt idx="3">
                  <c:v>2014</c:v>
                </c:pt>
                <c:pt idx="4">
                  <c:v>2015e</c:v>
                </c:pt>
                <c:pt idx="5">
                  <c:v>2016e</c:v>
                </c:pt>
                <c:pt idx="6">
                  <c:v>2017e</c:v>
                </c:pt>
              </c:strCache>
            </c:strRef>
          </c:cat>
          <c:val>
            <c:numRef>
              <c:f>Sheet1!$D$54:$J$54</c:f>
              <c:numCache>
                <c:formatCode>0.0%</c:formatCode>
                <c:ptCount val="7"/>
                <c:pt idx="0">
                  <c:v>4.6599455928343823E-2</c:v>
                </c:pt>
                <c:pt idx="1">
                  <c:v>5.1598605989830133E-2</c:v>
                </c:pt>
                <c:pt idx="2">
                  <c:v>5.8175844304218467E-2</c:v>
                </c:pt>
                <c:pt idx="3">
                  <c:v>6.4710815539078134E-2</c:v>
                </c:pt>
                <c:pt idx="4">
                  <c:v>7.2000000000000133E-2</c:v>
                </c:pt>
                <c:pt idx="5">
                  <c:v>7.7000000000000193E-2</c:v>
                </c:pt>
                <c:pt idx="6">
                  <c:v>8.4000000000000227E-2</c:v>
                </c:pt>
              </c:numCache>
            </c:numRef>
          </c:val>
          <c:smooth val="0"/>
        </c:ser>
        <c:ser>
          <c:idx val="3"/>
          <c:order val="3"/>
          <c:tx>
            <c:strRef>
              <c:f>Sheet1!$C$55</c:f>
              <c:strCache>
                <c:ptCount val="1"/>
                <c:pt idx="0">
                  <c:v>中国网络零售占社会消费品零售总额比重</c:v>
                </c:pt>
              </c:strCache>
            </c:strRef>
          </c:tx>
          <c:spPr>
            <a:ln>
              <a:solidFill>
                <a:srgbClr val="FF99FF"/>
              </a:solidFill>
            </a:ln>
          </c:spPr>
          <c:marker>
            <c:symbol val="none"/>
          </c:marker>
          <c:dLbls>
            <c:dLbl>
              <c:idx val="0"/>
              <c:layout>
                <c:manualLayout>
                  <c:x val="-4.1829772587665265E-2"/>
                  <c:y val="-3.5555306699515801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4.4817613486784744E-2"/>
                  <c:y val="-4.2666368039418964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4.7805454385903424E-2"/>
                  <c:y val="-4.6221898709370032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4.9299374835462983E-2"/>
                  <c:y val="-4.6221898709370032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4.3323693037225421E-2"/>
                  <c:y val="-5.3332960049273896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5.5275056633700775E-2"/>
                  <c:y val="-3.1999776029564352E-2"/>
                </c:manualLayout>
              </c:layout>
              <c:showLegendKey val="0"/>
              <c:showVal val="1"/>
              <c:showCatName val="0"/>
              <c:showSerName val="0"/>
              <c:showPercent val="0"/>
              <c:showBubbleSize val="0"/>
              <c:extLst>
                <c:ext xmlns:c15="http://schemas.microsoft.com/office/drawing/2012/chart" uri="{CE6537A1-D6FC-4f65-9D91-7224C49458BB}"/>
              </c:extLst>
            </c:dLbl>
            <c:dLbl>
              <c:idx val="6"/>
              <c:layout>
                <c:manualLayout>
                  <c:x val="-4.0335852138106004E-2"/>
                  <c:y val="-4.2666368039418964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Sheet1!$D$51:$J$51</c:f>
              <c:strCache>
                <c:ptCount val="7"/>
                <c:pt idx="0">
                  <c:v>2011</c:v>
                </c:pt>
                <c:pt idx="1">
                  <c:v>2012</c:v>
                </c:pt>
                <c:pt idx="2">
                  <c:v>2013</c:v>
                </c:pt>
                <c:pt idx="3">
                  <c:v>2014</c:v>
                </c:pt>
                <c:pt idx="4">
                  <c:v>2015e</c:v>
                </c:pt>
                <c:pt idx="5">
                  <c:v>2016e</c:v>
                </c:pt>
                <c:pt idx="6">
                  <c:v>2017e</c:v>
                </c:pt>
              </c:strCache>
            </c:strRef>
          </c:cat>
          <c:val>
            <c:numRef>
              <c:f>Sheet1!$D$55:$J$55</c:f>
              <c:numCache>
                <c:formatCode>0.0%</c:formatCode>
                <c:ptCount val="7"/>
                <c:pt idx="0">
                  <c:v>4.3600810358495556E-2</c:v>
                </c:pt>
                <c:pt idx="1">
                  <c:v>6.2789160608063443E-2</c:v>
                </c:pt>
                <c:pt idx="2">
                  <c:v>7.9269197792017909E-2</c:v>
                </c:pt>
                <c:pt idx="3">
                  <c:v>0.10474302613738359</c:v>
                </c:pt>
                <c:pt idx="4">
                  <c:v>0.12854132327835738</c:v>
                </c:pt>
                <c:pt idx="5">
                  <c:v>0.15022786771387869</c:v>
                </c:pt>
                <c:pt idx="6">
                  <c:v>0.16953302354495792</c:v>
                </c:pt>
              </c:numCache>
            </c:numRef>
          </c:val>
          <c:smooth val="0"/>
        </c:ser>
        <c:dLbls>
          <c:showLegendKey val="0"/>
          <c:showVal val="0"/>
          <c:showCatName val="0"/>
          <c:showSerName val="0"/>
          <c:showPercent val="0"/>
          <c:showBubbleSize val="0"/>
        </c:dLbls>
        <c:marker val="1"/>
        <c:smooth val="0"/>
        <c:axId val="143590528"/>
        <c:axId val="143707520"/>
      </c:lineChart>
      <c:catAx>
        <c:axId val="143704448"/>
        <c:scaling>
          <c:orientation val="minMax"/>
        </c:scaling>
        <c:delete val="0"/>
        <c:axPos val="b"/>
        <c:numFmt formatCode="General" sourceLinked="0"/>
        <c:majorTickMark val="out"/>
        <c:minorTickMark val="none"/>
        <c:tickLblPos val="nextTo"/>
        <c:crossAx val="143705984"/>
        <c:crosses val="autoZero"/>
        <c:auto val="1"/>
        <c:lblAlgn val="ctr"/>
        <c:lblOffset val="100"/>
        <c:noMultiLvlLbl val="0"/>
      </c:catAx>
      <c:valAx>
        <c:axId val="143705984"/>
        <c:scaling>
          <c:orientation val="minMax"/>
        </c:scaling>
        <c:delete val="0"/>
        <c:axPos val="l"/>
        <c:majorGridlines/>
        <c:numFmt formatCode="0_ " sourceLinked="1"/>
        <c:majorTickMark val="out"/>
        <c:minorTickMark val="none"/>
        <c:tickLblPos val="nextTo"/>
        <c:crossAx val="143704448"/>
        <c:crosses val="autoZero"/>
        <c:crossBetween val="between"/>
      </c:valAx>
      <c:valAx>
        <c:axId val="143707520"/>
        <c:scaling>
          <c:orientation val="minMax"/>
        </c:scaling>
        <c:delete val="0"/>
        <c:axPos val="r"/>
        <c:numFmt formatCode="0.0%" sourceLinked="1"/>
        <c:majorTickMark val="out"/>
        <c:minorTickMark val="none"/>
        <c:tickLblPos val="nextTo"/>
        <c:crossAx val="143590528"/>
        <c:crosses val="max"/>
        <c:crossBetween val="between"/>
      </c:valAx>
      <c:catAx>
        <c:axId val="143590528"/>
        <c:scaling>
          <c:orientation val="minMax"/>
        </c:scaling>
        <c:delete val="1"/>
        <c:axPos val="b"/>
        <c:numFmt formatCode="General" sourceLinked="1"/>
        <c:majorTickMark val="out"/>
        <c:minorTickMark val="none"/>
        <c:tickLblPos val="none"/>
        <c:crossAx val="143707520"/>
        <c:crosses val="autoZero"/>
        <c:auto val="1"/>
        <c:lblAlgn val="ctr"/>
        <c:lblOffset val="100"/>
        <c:noMultiLvlLbl val="0"/>
      </c:catAx>
    </c:plotArea>
    <c:legend>
      <c:legendPos val="r"/>
      <c:layout>
        <c:manualLayout>
          <c:xMode val="edge"/>
          <c:yMode val="edge"/>
          <c:x val="0.74603352357489205"/>
          <c:y val="2.310926957641601E-2"/>
          <c:w val="0.25247255597555407"/>
          <c:h val="0.91822615414764919"/>
        </c:manualLayout>
      </c:layout>
      <c:overlay val="0"/>
      <c:txPr>
        <a:bodyPr/>
        <a:lstStyle/>
        <a:p>
          <a:pPr>
            <a:defRPr sz="1400"/>
          </a:pPr>
          <a:endParaRPr lang="zh-CN"/>
        </a:p>
      </c:txPr>
    </c:legend>
    <c:plotVisOnly val="1"/>
    <c:dispBlanksAs val="gap"/>
    <c:showDLblsOverMax val="0"/>
  </c:chart>
  <c:externalData r:id="rId2">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5589904485549086E-2"/>
          <c:y val="3.9909017723946325E-2"/>
          <c:w val="0.66391765698692473"/>
          <c:h val="0.8457395052424509"/>
        </c:manualLayout>
      </c:layout>
      <c:barChart>
        <c:barDir val="col"/>
        <c:grouping val="clustered"/>
        <c:varyColors val="0"/>
        <c:ser>
          <c:idx val="0"/>
          <c:order val="0"/>
          <c:tx>
            <c:strRef>
              <c:f>Sheet1!$C$52</c:f>
              <c:strCache>
                <c:ptCount val="1"/>
                <c:pt idx="0">
                  <c:v>美国网络零售（亿美元）</c:v>
                </c:pt>
              </c:strCache>
            </c:strRef>
          </c:tx>
          <c:invertIfNegative val="0"/>
          <c:cat>
            <c:strRef>
              <c:f>Sheet1!$D$51:$J$51</c:f>
              <c:strCache>
                <c:ptCount val="7"/>
                <c:pt idx="0">
                  <c:v>2011</c:v>
                </c:pt>
                <c:pt idx="1">
                  <c:v>2012</c:v>
                </c:pt>
                <c:pt idx="2">
                  <c:v>2013</c:v>
                </c:pt>
                <c:pt idx="3">
                  <c:v>2014</c:v>
                </c:pt>
                <c:pt idx="4">
                  <c:v>2015e</c:v>
                </c:pt>
                <c:pt idx="5">
                  <c:v>2016e</c:v>
                </c:pt>
                <c:pt idx="6">
                  <c:v>2017e</c:v>
                </c:pt>
              </c:strCache>
            </c:strRef>
          </c:cat>
          <c:val>
            <c:numRef>
              <c:f>Sheet1!$D$52:$J$52</c:f>
              <c:numCache>
                <c:formatCode>0_ </c:formatCode>
                <c:ptCount val="7"/>
                <c:pt idx="0">
                  <c:v>1937.22</c:v>
                </c:pt>
                <c:pt idx="1">
                  <c:v>2244.56</c:v>
                </c:pt>
                <c:pt idx="2">
                  <c:v>2633.6099999999997</c:v>
                </c:pt>
                <c:pt idx="3">
                  <c:v>3039.3900000000012</c:v>
                </c:pt>
                <c:pt idx="4">
                  <c:v>3495.2984999999876</c:v>
                </c:pt>
                <c:pt idx="5">
                  <c:v>4019.5932750000002</c:v>
                </c:pt>
                <c:pt idx="6">
                  <c:v>4622.5322662500203</c:v>
                </c:pt>
              </c:numCache>
            </c:numRef>
          </c:val>
        </c:ser>
        <c:ser>
          <c:idx val="1"/>
          <c:order val="1"/>
          <c:tx>
            <c:strRef>
              <c:f>Sheet1!$C$53</c:f>
              <c:strCache>
                <c:ptCount val="1"/>
                <c:pt idx="0">
                  <c:v>中国网络零售（亿美元）</c:v>
                </c:pt>
              </c:strCache>
            </c:strRef>
          </c:tx>
          <c:invertIfNegative val="0"/>
          <c:cat>
            <c:strRef>
              <c:f>Sheet1!$D$51:$J$51</c:f>
              <c:strCache>
                <c:ptCount val="7"/>
                <c:pt idx="0">
                  <c:v>2011</c:v>
                </c:pt>
                <c:pt idx="1">
                  <c:v>2012</c:v>
                </c:pt>
                <c:pt idx="2">
                  <c:v>2013</c:v>
                </c:pt>
                <c:pt idx="3">
                  <c:v>2014</c:v>
                </c:pt>
                <c:pt idx="4">
                  <c:v>2015e</c:v>
                </c:pt>
                <c:pt idx="5">
                  <c:v>2016e</c:v>
                </c:pt>
                <c:pt idx="6">
                  <c:v>2017e</c:v>
                </c:pt>
              </c:strCache>
            </c:strRef>
          </c:cat>
          <c:val>
            <c:numRef>
              <c:f>Sheet1!$D$53:$J$53</c:f>
              <c:numCache>
                <c:formatCode>General</c:formatCode>
                <c:ptCount val="7"/>
                <c:pt idx="0">
                  <c:v>1273</c:v>
                </c:pt>
                <c:pt idx="1">
                  <c:v>2118</c:v>
                </c:pt>
                <c:pt idx="2">
                  <c:v>3110</c:v>
                </c:pt>
                <c:pt idx="3">
                  <c:v>4560</c:v>
                </c:pt>
                <c:pt idx="4" formatCode="0_ ">
                  <c:v>6390.8333333333285</c:v>
                </c:pt>
                <c:pt idx="5" formatCode="0_ ">
                  <c:v>8365.333333333323</c:v>
                </c:pt>
                <c:pt idx="6" formatCode="0_ ">
                  <c:v>10573.166666666661</c:v>
                </c:pt>
              </c:numCache>
            </c:numRef>
          </c:val>
        </c:ser>
        <c:dLbls>
          <c:showLegendKey val="0"/>
          <c:showVal val="0"/>
          <c:showCatName val="0"/>
          <c:showSerName val="0"/>
          <c:showPercent val="0"/>
          <c:showBubbleSize val="0"/>
        </c:dLbls>
        <c:gapWidth val="150"/>
        <c:axId val="143624064"/>
        <c:axId val="143625600"/>
      </c:barChart>
      <c:lineChart>
        <c:grouping val="standard"/>
        <c:varyColors val="0"/>
        <c:ser>
          <c:idx val="2"/>
          <c:order val="2"/>
          <c:tx>
            <c:strRef>
              <c:f>Sheet1!$C$54</c:f>
              <c:strCache>
                <c:ptCount val="1"/>
                <c:pt idx="0">
                  <c:v>美国网络零售占社会消费品零售总额比重</c:v>
                </c:pt>
              </c:strCache>
            </c:strRef>
          </c:tx>
          <c:spPr>
            <a:ln>
              <a:solidFill>
                <a:srgbClr val="00B050"/>
              </a:solidFill>
            </a:ln>
          </c:spPr>
          <c:marker>
            <c:symbol val="none"/>
          </c:marker>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Sheet1!$D$51:$J$51</c:f>
              <c:strCache>
                <c:ptCount val="7"/>
                <c:pt idx="0">
                  <c:v>2011</c:v>
                </c:pt>
                <c:pt idx="1">
                  <c:v>2012</c:v>
                </c:pt>
                <c:pt idx="2">
                  <c:v>2013</c:v>
                </c:pt>
                <c:pt idx="3">
                  <c:v>2014</c:v>
                </c:pt>
                <c:pt idx="4">
                  <c:v>2015e</c:v>
                </c:pt>
                <c:pt idx="5">
                  <c:v>2016e</c:v>
                </c:pt>
                <c:pt idx="6">
                  <c:v>2017e</c:v>
                </c:pt>
              </c:strCache>
            </c:strRef>
          </c:cat>
          <c:val>
            <c:numRef>
              <c:f>Sheet1!$D$54:$J$54</c:f>
              <c:numCache>
                <c:formatCode>0.0%</c:formatCode>
                <c:ptCount val="7"/>
                <c:pt idx="0">
                  <c:v>4.6599455928343823E-2</c:v>
                </c:pt>
                <c:pt idx="1">
                  <c:v>5.1598605989829988E-2</c:v>
                </c:pt>
                <c:pt idx="2">
                  <c:v>5.8175844304218467E-2</c:v>
                </c:pt>
                <c:pt idx="3">
                  <c:v>6.4710815539077954E-2</c:v>
                </c:pt>
                <c:pt idx="4">
                  <c:v>7.1999999999999995E-2</c:v>
                </c:pt>
                <c:pt idx="5">
                  <c:v>7.6999999999999999E-2</c:v>
                </c:pt>
                <c:pt idx="6">
                  <c:v>8.4000000000000047E-2</c:v>
                </c:pt>
              </c:numCache>
            </c:numRef>
          </c:val>
          <c:smooth val="0"/>
        </c:ser>
        <c:ser>
          <c:idx val="3"/>
          <c:order val="3"/>
          <c:tx>
            <c:strRef>
              <c:f>Sheet1!$C$55</c:f>
              <c:strCache>
                <c:ptCount val="1"/>
                <c:pt idx="0">
                  <c:v>中国网络零售占社会消费品零售总额比重</c:v>
                </c:pt>
              </c:strCache>
            </c:strRef>
          </c:tx>
          <c:spPr>
            <a:ln>
              <a:solidFill>
                <a:srgbClr val="FFC000"/>
              </a:solidFill>
            </a:ln>
          </c:spPr>
          <c:marker>
            <c:symbol val="none"/>
          </c:marker>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Sheet1!$D$51:$J$51</c:f>
              <c:strCache>
                <c:ptCount val="7"/>
                <c:pt idx="0">
                  <c:v>2011</c:v>
                </c:pt>
                <c:pt idx="1">
                  <c:v>2012</c:v>
                </c:pt>
                <c:pt idx="2">
                  <c:v>2013</c:v>
                </c:pt>
                <c:pt idx="3">
                  <c:v>2014</c:v>
                </c:pt>
                <c:pt idx="4">
                  <c:v>2015e</c:v>
                </c:pt>
                <c:pt idx="5">
                  <c:v>2016e</c:v>
                </c:pt>
                <c:pt idx="6">
                  <c:v>2017e</c:v>
                </c:pt>
              </c:strCache>
            </c:strRef>
          </c:cat>
          <c:val>
            <c:numRef>
              <c:f>Sheet1!$D$55:$J$55</c:f>
              <c:numCache>
                <c:formatCode>0.0%</c:formatCode>
                <c:ptCount val="7"/>
                <c:pt idx="0">
                  <c:v>4.3600810358495549E-2</c:v>
                </c:pt>
                <c:pt idx="1">
                  <c:v>6.2789160608063443E-2</c:v>
                </c:pt>
                <c:pt idx="2">
                  <c:v>7.9269197792017909E-2</c:v>
                </c:pt>
                <c:pt idx="3">
                  <c:v>0.10474302613738359</c:v>
                </c:pt>
                <c:pt idx="4">
                  <c:v>0.12854132327835738</c:v>
                </c:pt>
                <c:pt idx="5">
                  <c:v>0.15022786771387869</c:v>
                </c:pt>
                <c:pt idx="6">
                  <c:v>0.16953302354495783</c:v>
                </c:pt>
              </c:numCache>
            </c:numRef>
          </c:val>
          <c:smooth val="0"/>
        </c:ser>
        <c:dLbls>
          <c:showLegendKey val="0"/>
          <c:showVal val="0"/>
          <c:showCatName val="0"/>
          <c:showSerName val="0"/>
          <c:showPercent val="0"/>
          <c:showBubbleSize val="0"/>
        </c:dLbls>
        <c:marker val="1"/>
        <c:smooth val="0"/>
        <c:axId val="143641216"/>
        <c:axId val="143639680"/>
      </c:lineChart>
      <c:catAx>
        <c:axId val="143624064"/>
        <c:scaling>
          <c:orientation val="minMax"/>
        </c:scaling>
        <c:delete val="0"/>
        <c:axPos val="b"/>
        <c:numFmt formatCode="General" sourceLinked="0"/>
        <c:majorTickMark val="out"/>
        <c:minorTickMark val="none"/>
        <c:tickLblPos val="nextTo"/>
        <c:crossAx val="143625600"/>
        <c:crosses val="autoZero"/>
        <c:auto val="1"/>
        <c:lblAlgn val="ctr"/>
        <c:lblOffset val="100"/>
        <c:noMultiLvlLbl val="0"/>
      </c:catAx>
      <c:valAx>
        <c:axId val="143625600"/>
        <c:scaling>
          <c:orientation val="minMax"/>
        </c:scaling>
        <c:delete val="0"/>
        <c:axPos val="l"/>
        <c:majorGridlines/>
        <c:numFmt formatCode="0_ " sourceLinked="1"/>
        <c:majorTickMark val="out"/>
        <c:minorTickMark val="none"/>
        <c:tickLblPos val="nextTo"/>
        <c:crossAx val="143624064"/>
        <c:crosses val="autoZero"/>
        <c:crossBetween val="between"/>
      </c:valAx>
      <c:valAx>
        <c:axId val="143639680"/>
        <c:scaling>
          <c:orientation val="minMax"/>
        </c:scaling>
        <c:delete val="0"/>
        <c:axPos val="r"/>
        <c:numFmt formatCode="0.0%" sourceLinked="1"/>
        <c:majorTickMark val="out"/>
        <c:minorTickMark val="none"/>
        <c:tickLblPos val="nextTo"/>
        <c:crossAx val="143641216"/>
        <c:crosses val="max"/>
        <c:crossBetween val="between"/>
      </c:valAx>
      <c:catAx>
        <c:axId val="143641216"/>
        <c:scaling>
          <c:orientation val="minMax"/>
        </c:scaling>
        <c:delete val="1"/>
        <c:axPos val="b"/>
        <c:numFmt formatCode="General" sourceLinked="1"/>
        <c:majorTickMark val="out"/>
        <c:minorTickMark val="none"/>
        <c:tickLblPos val="none"/>
        <c:crossAx val="143639680"/>
        <c:crosses val="autoZero"/>
        <c:auto val="1"/>
        <c:lblAlgn val="ctr"/>
        <c:lblOffset val="100"/>
        <c:noMultiLvlLbl val="0"/>
      </c:catAx>
    </c:plotArea>
    <c:legend>
      <c:legendPos val="r"/>
      <c:layout>
        <c:manualLayout>
          <c:xMode val="edge"/>
          <c:yMode val="edge"/>
          <c:x val="0.79682681885991069"/>
          <c:y val="0"/>
          <c:w val="0.19420965844273291"/>
          <c:h val="0.99864303626207418"/>
        </c:manualLayout>
      </c:layout>
      <c:overlay val="0"/>
      <c:txPr>
        <a:bodyPr/>
        <a:lstStyle/>
        <a:p>
          <a:pPr>
            <a:defRPr sz="1400">
              <a:latin typeface="微软雅黑" panose="020B0503020204020204" pitchFamily="34" charset="-122"/>
              <a:ea typeface="微软雅黑" panose="020B0503020204020204" pitchFamily="34" charset="-122"/>
            </a:defRPr>
          </a:pPr>
          <a:endParaRPr lang="zh-CN"/>
        </a:p>
      </c:txPr>
    </c:legend>
    <c:plotVisOnly val="1"/>
    <c:dispBlanksAs val="gap"/>
    <c:showDLblsOverMax val="0"/>
  </c:chart>
  <c:externalData r:id="rId2">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1071334583834939"/>
          <c:y val="6.1110683389792544E-2"/>
          <c:w val="0.63073742266021215"/>
          <c:h val="0.76378861740250892"/>
        </c:manualLayout>
      </c:layout>
      <c:barChart>
        <c:barDir val="col"/>
        <c:grouping val="stacked"/>
        <c:varyColors val="0"/>
        <c:ser>
          <c:idx val="0"/>
          <c:order val="0"/>
          <c:tx>
            <c:strRef>
              <c:f>跨境!$D$5</c:f>
              <c:strCache>
                <c:ptCount val="1"/>
                <c:pt idx="0">
                  <c:v>跨境贸易(万亿)</c:v>
                </c:pt>
              </c:strCache>
            </c:strRef>
          </c:tx>
          <c:invertIfNegative val="0"/>
          <c:cat>
            <c:strRef>
              <c:f>跨境!$J$5:$K$5</c:f>
              <c:strCache>
                <c:ptCount val="2"/>
                <c:pt idx="0">
                  <c:v>2014</c:v>
                </c:pt>
                <c:pt idx="1">
                  <c:v>2017e</c:v>
                </c:pt>
              </c:strCache>
            </c:strRef>
          </c:cat>
          <c:val>
            <c:numRef>
              <c:f>(跨境!$E$5,跨境!$H$5)</c:f>
              <c:numCache>
                <c:formatCode>General</c:formatCode>
                <c:ptCount val="2"/>
                <c:pt idx="0">
                  <c:v>3.9270000000000005</c:v>
                </c:pt>
                <c:pt idx="1">
                  <c:v>7.667958374999964</c:v>
                </c:pt>
              </c:numCache>
            </c:numRef>
          </c:val>
        </c:ser>
        <c:ser>
          <c:idx val="1"/>
          <c:order val="1"/>
          <c:tx>
            <c:strRef>
              <c:f>跨境!$D$6</c:f>
              <c:strCache>
                <c:ptCount val="1"/>
                <c:pt idx="0">
                  <c:v>跨境零售(万亿)</c:v>
                </c:pt>
              </c:strCache>
            </c:strRef>
          </c:tx>
          <c:invertIfNegative val="0"/>
          <c:cat>
            <c:strRef>
              <c:f>跨境!$J$5:$K$5</c:f>
              <c:strCache>
                <c:ptCount val="2"/>
                <c:pt idx="0">
                  <c:v>2014</c:v>
                </c:pt>
                <c:pt idx="1">
                  <c:v>2017e</c:v>
                </c:pt>
              </c:strCache>
            </c:strRef>
          </c:cat>
          <c:val>
            <c:numRef>
              <c:f>(跨境!$E$6,跨境!$H$6)</c:f>
              <c:numCache>
                <c:formatCode>General</c:formatCode>
                <c:ptCount val="2"/>
                <c:pt idx="0">
                  <c:v>0.27300000000000002</c:v>
                </c:pt>
                <c:pt idx="1">
                  <c:v>0.9213749999999985</c:v>
                </c:pt>
              </c:numCache>
            </c:numRef>
          </c:val>
        </c:ser>
        <c:dLbls>
          <c:showLegendKey val="0"/>
          <c:showVal val="0"/>
          <c:showCatName val="0"/>
          <c:showSerName val="0"/>
          <c:showPercent val="0"/>
          <c:showBubbleSize val="0"/>
        </c:dLbls>
        <c:gapWidth val="150"/>
        <c:overlap val="100"/>
        <c:axId val="178583424"/>
        <c:axId val="178584960"/>
      </c:barChart>
      <c:catAx>
        <c:axId val="178583424"/>
        <c:scaling>
          <c:orientation val="minMax"/>
        </c:scaling>
        <c:delete val="0"/>
        <c:axPos val="b"/>
        <c:numFmt formatCode="General" sourceLinked="1"/>
        <c:majorTickMark val="out"/>
        <c:minorTickMark val="none"/>
        <c:tickLblPos val="nextTo"/>
        <c:crossAx val="178584960"/>
        <c:crosses val="autoZero"/>
        <c:auto val="1"/>
        <c:lblAlgn val="ctr"/>
        <c:lblOffset val="100"/>
        <c:noMultiLvlLbl val="0"/>
      </c:catAx>
      <c:valAx>
        <c:axId val="178584960"/>
        <c:scaling>
          <c:orientation val="minMax"/>
        </c:scaling>
        <c:delete val="0"/>
        <c:axPos val="l"/>
        <c:numFmt formatCode="General" sourceLinked="1"/>
        <c:majorTickMark val="out"/>
        <c:minorTickMark val="none"/>
        <c:tickLblPos val="nextTo"/>
        <c:crossAx val="178583424"/>
        <c:crosses val="autoZero"/>
        <c:crossBetween val="between"/>
      </c:valAx>
    </c:plotArea>
    <c:legend>
      <c:legendPos val="r"/>
      <c:layout>
        <c:manualLayout>
          <c:xMode val="edge"/>
          <c:yMode val="edge"/>
          <c:x val="0.7165620538088977"/>
          <c:y val="0.18853980024636852"/>
          <c:w val="0.26210476217139334"/>
          <c:h val="0.59514281614826869"/>
        </c:manualLayout>
      </c:layout>
      <c:overlay val="0"/>
      <c:txPr>
        <a:bodyPr/>
        <a:lstStyle/>
        <a:p>
          <a:pPr>
            <a:defRPr sz="1400"/>
          </a:pPr>
          <a:endParaRPr lang="zh-CN"/>
        </a:p>
      </c:txPr>
    </c:legend>
    <c:plotVisOnly val="1"/>
    <c:dispBlanksAs val="gap"/>
    <c:showDLblsOverMax val="0"/>
  </c:chart>
  <c:spPr>
    <a:solidFill>
      <a:schemeClr val="lt1"/>
    </a:solidFill>
    <a:ln w="25400" cap="flat" cmpd="sng" algn="ctr">
      <a:solidFill>
        <a:schemeClr val="accent5"/>
      </a:solidFill>
      <a:prstDash val="solid"/>
    </a:ln>
    <a:effectLst/>
  </c:spPr>
  <c:txPr>
    <a:bodyPr/>
    <a:lstStyle/>
    <a:p>
      <a:pPr>
        <a:defRPr>
          <a:solidFill>
            <a:schemeClr val="dk1"/>
          </a:solidFill>
          <a:latin typeface="+mn-lt"/>
          <a:ea typeface="+mn-ea"/>
          <a:cs typeface="+mn-cs"/>
        </a:defRPr>
      </a:pPr>
      <a:endParaRPr lang="zh-CN"/>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228245084167067E-2"/>
          <c:y val="0.10690200168797903"/>
          <c:w val="0.92060920385912726"/>
          <c:h val="0.69507624767106702"/>
        </c:manualLayout>
      </c:layout>
      <c:barChart>
        <c:barDir val="col"/>
        <c:grouping val="percentStacked"/>
        <c:varyColors val="0"/>
        <c:ser>
          <c:idx val="0"/>
          <c:order val="0"/>
          <c:tx>
            <c:strRef>
              <c:f>'电信收入+GDP'!$Q$105</c:f>
              <c:strCache>
                <c:ptCount val="1"/>
                <c:pt idx="0">
                  <c:v>移动数据业务</c:v>
                </c:pt>
              </c:strCache>
            </c:strRef>
          </c:tx>
          <c:spPr>
            <a:solidFill>
              <a:schemeClr val="accent1"/>
            </a:solidFill>
            <a:ln>
              <a:noFill/>
            </a:ln>
            <a:effectLst/>
          </c:spPr>
          <c:invertIfNegative val="0"/>
          <c:dLbls>
            <c:numFmt formatCode="0.0%" sourceLinked="0"/>
            <c:spPr>
              <a:noFill/>
              <a:ln>
                <a:noFill/>
              </a:ln>
              <a:effectLst/>
            </c:spPr>
            <c:txPr>
              <a:bodyPr rot="0" spcFirstLastPara="0" vertOverflow="ellipsis" horzOverflow="overflow" vert="horz" wrap="square" anchor="ctr" anchorCtr="1"/>
              <a:lstStyle/>
              <a:p>
                <a:pPr>
                  <a:defRPr sz="1600" b="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'电信收入+GDP'!$R$104:$AA$104</c:f>
              <c:strCache>
                <c:ptCount val="9"/>
                <c:pt idx="0">
                  <c:v>2012</c:v>
                </c:pt>
                <c:pt idx="1">
                  <c:v>2013</c:v>
                </c:pt>
                <c:pt idx="2">
                  <c:v>2014</c:v>
                </c:pt>
                <c:pt idx="3">
                  <c:v>2015E</c:v>
                </c:pt>
                <c:pt idx="5">
                  <c:v>2012</c:v>
                </c:pt>
                <c:pt idx="6">
                  <c:v>2013</c:v>
                </c:pt>
                <c:pt idx="7">
                  <c:v>2014</c:v>
                </c:pt>
                <c:pt idx="8">
                  <c:v>2015E</c:v>
                </c:pt>
              </c:strCache>
            </c:strRef>
          </c:cat>
          <c:val>
            <c:numRef>
              <c:f>'电信收入+GDP'!$R$105:$AA$105</c:f>
              <c:numCache>
                <c:formatCode>0.0%</c:formatCode>
                <c:ptCount val="10"/>
                <c:pt idx="0">
                  <c:v>0.22700000000000001</c:v>
                </c:pt>
                <c:pt idx="1">
                  <c:v>0.254</c:v>
                </c:pt>
                <c:pt idx="2">
                  <c:v>0.28700000000000009</c:v>
                </c:pt>
                <c:pt idx="3">
                  <c:v>0.32200000000000012</c:v>
                </c:pt>
                <c:pt idx="5">
                  <c:v>0.20600000000000004</c:v>
                </c:pt>
                <c:pt idx="6">
                  <c:v>0.25700000000000001</c:v>
                </c:pt>
                <c:pt idx="7">
                  <c:v>0.2950000000000001</c:v>
                </c:pt>
                <c:pt idx="8">
                  <c:v>0.37700000000000011</c:v>
                </c:pt>
              </c:numCache>
            </c:numRef>
          </c:val>
        </c:ser>
        <c:ser>
          <c:idx val="1"/>
          <c:order val="1"/>
          <c:tx>
            <c:strRef>
              <c:f>'电信收入+GDP'!$Q$106</c:f>
              <c:strCache>
                <c:ptCount val="1"/>
                <c:pt idx="0">
                  <c:v>固定数据业务</c:v>
                </c:pt>
              </c:strCache>
            </c:strRef>
          </c:tx>
          <c:spPr>
            <a:solidFill>
              <a:schemeClr val="accent2"/>
            </a:solidFill>
            <a:ln>
              <a:noFill/>
            </a:ln>
            <a:effectLst/>
          </c:spPr>
          <c:invertIfNegative val="0"/>
          <c:dLbls>
            <c:numFmt formatCode="0.0%" sourceLinked="0"/>
            <c:spPr>
              <a:noFill/>
              <a:ln>
                <a:noFill/>
              </a:ln>
              <a:effectLst/>
            </c:spPr>
            <c:txPr>
              <a:bodyPr rot="0" spcFirstLastPara="0" vertOverflow="ellipsis" horzOverflow="overflow" vert="horz" wrap="square" anchor="ctr" anchorCtr="1"/>
              <a:lstStyle/>
              <a:p>
                <a:pPr>
                  <a:defRPr sz="1600" b="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'电信收入+GDP'!$R$104:$AA$104</c:f>
              <c:strCache>
                <c:ptCount val="9"/>
                <c:pt idx="0">
                  <c:v>2012</c:v>
                </c:pt>
                <c:pt idx="1">
                  <c:v>2013</c:v>
                </c:pt>
                <c:pt idx="2">
                  <c:v>2014</c:v>
                </c:pt>
                <c:pt idx="3">
                  <c:v>2015E</c:v>
                </c:pt>
                <c:pt idx="5">
                  <c:v>2012</c:v>
                </c:pt>
                <c:pt idx="6">
                  <c:v>2013</c:v>
                </c:pt>
                <c:pt idx="7">
                  <c:v>2014</c:v>
                </c:pt>
                <c:pt idx="8">
                  <c:v>2015E</c:v>
                </c:pt>
              </c:strCache>
            </c:strRef>
          </c:cat>
          <c:val>
            <c:numRef>
              <c:f>'电信收入+GDP'!$R$106:$AA$106</c:f>
              <c:numCache>
                <c:formatCode>0.0%</c:formatCode>
                <c:ptCount val="10"/>
                <c:pt idx="0">
                  <c:v>0.193</c:v>
                </c:pt>
                <c:pt idx="1">
                  <c:v>0.19700000000000001</c:v>
                </c:pt>
                <c:pt idx="2">
                  <c:v>0.19800000000000001</c:v>
                </c:pt>
                <c:pt idx="3">
                  <c:v>0.20100000000000001</c:v>
                </c:pt>
                <c:pt idx="5">
                  <c:v>0.14900000000000005</c:v>
                </c:pt>
                <c:pt idx="6">
                  <c:v>0.15300000000000005</c:v>
                </c:pt>
                <c:pt idx="7">
                  <c:v>0.15400000000000005</c:v>
                </c:pt>
                <c:pt idx="8">
                  <c:v>0.16700000000000001</c:v>
                </c:pt>
              </c:numCache>
            </c:numRef>
          </c:val>
        </c:ser>
        <c:ser>
          <c:idx val="2"/>
          <c:order val="2"/>
          <c:tx>
            <c:strRef>
              <c:f>'电信收入+GDP'!$Q$107</c:f>
              <c:strCache>
                <c:ptCount val="1"/>
                <c:pt idx="0">
                  <c:v>移动话音业务</c:v>
                </c:pt>
              </c:strCache>
            </c:strRef>
          </c:tx>
          <c:spPr>
            <a:solidFill>
              <a:schemeClr val="accent3"/>
            </a:solidFill>
            <a:ln>
              <a:noFill/>
            </a:ln>
            <a:effectLst/>
          </c:spPr>
          <c:invertIfNegative val="0"/>
          <c:dLbls>
            <c:numFmt formatCode="0.0%" sourceLinked="0"/>
            <c:spPr>
              <a:noFill/>
              <a:ln>
                <a:noFill/>
              </a:ln>
              <a:effectLst/>
            </c:spPr>
            <c:txPr>
              <a:bodyPr rot="0" spcFirstLastPara="0" vertOverflow="ellipsis" horzOverflow="overflow" vert="horz" wrap="square" anchor="ctr" anchorCtr="1"/>
              <a:lstStyle/>
              <a:p>
                <a:pPr>
                  <a:defRPr sz="1600" b="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'电信收入+GDP'!$R$104:$AA$104</c:f>
              <c:strCache>
                <c:ptCount val="9"/>
                <c:pt idx="0">
                  <c:v>2012</c:v>
                </c:pt>
                <c:pt idx="1">
                  <c:v>2013</c:v>
                </c:pt>
                <c:pt idx="2">
                  <c:v>2014</c:v>
                </c:pt>
                <c:pt idx="3">
                  <c:v>2015E</c:v>
                </c:pt>
                <c:pt idx="5">
                  <c:v>2012</c:v>
                </c:pt>
                <c:pt idx="6">
                  <c:v>2013</c:v>
                </c:pt>
                <c:pt idx="7">
                  <c:v>2014</c:v>
                </c:pt>
                <c:pt idx="8">
                  <c:v>2015E</c:v>
                </c:pt>
              </c:strCache>
            </c:strRef>
          </c:cat>
          <c:val>
            <c:numRef>
              <c:f>'电信收入+GDP'!$R$107:$AA$107</c:f>
              <c:numCache>
                <c:formatCode>0.0%</c:formatCode>
                <c:ptCount val="10"/>
                <c:pt idx="0">
                  <c:v>0.38300000000000012</c:v>
                </c:pt>
                <c:pt idx="1">
                  <c:v>0.36600000000000016</c:v>
                </c:pt>
                <c:pt idx="2">
                  <c:v>0.34800000000000009</c:v>
                </c:pt>
                <c:pt idx="3">
                  <c:v>0.32300000000000012</c:v>
                </c:pt>
                <c:pt idx="5">
                  <c:v>0.56799999999999995</c:v>
                </c:pt>
                <c:pt idx="6">
                  <c:v>0.53</c:v>
                </c:pt>
                <c:pt idx="7">
                  <c:v>0.49400000000000016</c:v>
                </c:pt>
                <c:pt idx="8">
                  <c:v>0.39800000000000013</c:v>
                </c:pt>
              </c:numCache>
            </c:numRef>
          </c:val>
        </c:ser>
        <c:ser>
          <c:idx val="3"/>
          <c:order val="3"/>
          <c:tx>
            <c:strRef>
              <c:f>'电信收入+GDP'!$Q$108</c:f>
              <c:strCache>
                <c:ptCount val="1"/>
                <c:pt idx="0">
                  <c:v>固定话音业务</c:v>
                </c:pt>
              </c:strCache>
            </c:strRef>
          </c:tx>
          <c:spPr>
            <a:solidFill>
              <a:schemeClr val="accent4"/>
            </a:solidFill>
            <a:ln>
              <a:noFill/>
            </a:ln>
            <a:effectLst/>
          </c:spPr>
          <c:invertIfNegative val="0"/>
          <c:dLbls>
            <c:numFmt formatCode="0.0%" sourceLinked="0"/>
            <c:spPr>
              <a:noFill/>
              <a:ln>
                <a:noFill/>
              </a:ln>
              <a:effectLst/>
            </c:spPr>
            <c:txPr>
              <a:bodyPr rot="0" spcFirstLastPara="0" vertOverflow="ellipsis" horzOverflow="overflow" vert="horz" wrap="square" anchor="ctr" anchorCtr="1"/>
              <a:lstStyle/>
              <a:p>
                <a:pPr>
                  <a:defRPr sz="1600" b="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'电信收入+GDP'!$R$104:$AA$104</c:f>
              <c:strCache>
                <c:ptCount val="9"/>
                <c:pt idx="0">
                  <c:v>2012</c:v>
                </c:pt>
                <c:pt idx="1">
                  <c:v>2013</c:v>
                </c:pt>
                <c:pt idx="2">
                  <c:v>2014</c:v>
                </c:pt>
                <c:pt idx="3">
                  <c:v>2015E</c:v>
                </c:pt>
                <c:pt idx="5">
                  <c:v>2012</c:v>
                </c:pt>
                <c:pt idx="6">
                  <c:v>2013</c:v>
                </c:pt>
                <c:pt idx="7">
                  <c:v>2014</c:v>
                </c:pt>
                <c:pt idx="8">
                  <c:v>2015E</c:v>
                </c:pt>
              </c:strCache>
            </c:strRef>
          </c:cat>
          <c:val>
            <c:numRef>
              <c:f>'电信收入+GDP'!$R$108:$AA$108</c:f>
              <c:numCache>
                <c:formatCode>0.0%</c:formatCode>
                <c:ptCount val="10"/>
                <c:pt idx="0">
                  <c:v>0.19600000000000001</c:v>
                </c:pt>
                <c:pt idx="1">
                  <c:v>0.18300000000000005</c:v>
                </c:pt>
                <c:pt idx="2">
                  <c:v>0.16700000000000001</c:v>
                </c:pt>
                <c:pt idx="3">
                  <c:v>0.15400000000000005</c:v>
                </c:pt>
                <c:pt idx="5">
                  <c:v>7.6999999999999999E-2</c:v>
                </c:pt>
                <c:pt idx="6">
                  <c:v>6.1000000000000013E-2</c:v>
                </c:pt>
                <c:pt idx="7">
                  <c:v>5.7000000000000016E-2</c:v>
                </c:pt>
                <c:pt idx="8">
                  <c:v>5.8000000000000003E-2</c:v>
                </c:pt>
              </c:numCache>
            </c:numRef>
          </c:val>
        </c:ser>
        <c:dLbls>
          <c:showLegendKey val="0"/>
          <c:showVal val="1"/>
          <c:showCatName val="0"/>
          <c:showSerName val="0"/>
          <c:showPercent val="0"/>
          <c:showBubbleSize val="0"/>
        </c:dLbls>
        <c:gapWidth val="73"/>
        <c:overlap val="100"/>
        <c:axId val="144422016"/>
        <c:axId val="144423552"/>
      </c:barChart>
      <c:catAx>
        <c:axId val="144422016"/>
        <c:scaling>
          <c:orientation val="minMax"/>
        </c:scaling>
        <c:delete val="0"/>
        <c:axPos val="b"/>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latin typeface="微软雅黑" pitchFamily="34" charset="-122"/>
                <a:ea typeface="微软雅黑" pitchFamily="34" charset="-122"/>
              </a:defRPr>
            </a:pPr>
            <a:endParaRPr lang="zh-CN"/>
          </a:p>
        </c:txPr>
        <c:crossAx val="144423552"/>
        <c:crosses val="autoZero"/>
        <c:auto val="1"/>
        <c:lblAlgn val="ctr"/>
        <c:lblOffset val="100"/>
        <c:tickMarkSkip val="1"/>
        <c:noMultiLvlLbl val="0"/>
      </c:catAx>
      <c:valAx>
        <c:axId val="144423552"/>
        <c:scaling>
          <c:orientation val="minMax"/>
        </c:scaling>
        <c:delete val="0"/>
        <c:axPos val="l"/>
        <c:numFmt formatCode="0%"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100" b="0">
                <a:solidFill>
                  <a:schemeClr val="tx1"/>
                </a:solidFill>
                <a:latin typeface="+mn-lt"/>
                <a:ea typeface="+mn-ea"/>
                <a:cs typeface="+mn-cs"/>
              </a:defRPr>
            </a:pPr>
            <a:endParaRPr lang="zh-CN"/>
          </a:p>
        </c:txPr>
        <c:crossAx val="144422016"/>
        <c:crosses val="autoZero"/>
        <c:crossBetween val="between"/>
      </c:valAx>
      <c:spPr>
        <a:noFill/>
        <a:ln>
          <a:noFill/>
        </a:ln>
        <a:effectLst/>
      </c:spPr>
    </c:plotArea>
    <c:legend>
      <c:legendPos val="b"/>
      <c:layout>
        <c:manualLayout>
          <c:xMode val="edge"/>
          <c:yMode val="edge"/>
          <c:x val="9.276504416516386E-2"/>
          <c:y val="0.9018110936828202"/>
          <c:w val="0.80637954385906896"/>
          <c:h val="6.9749052502508097E-2"/>
        </c:manualLayout>
      </c:layout>
      <c:overlay val="0"/>
      <c:spPr>
        <a:noFill/>
        <a:ln>
          <a:noFill/>
        </a:ln>
        <a:effectLst/>
      </c:spPr>
      <c:txPr>
        <a:bodyPr rot="0" spcFirstLastPara="0" vertOverflow="ellipsis" horzOverflow="overflow" vert="horz" wrap="square" anchor="ctr" anchorCtr="1"/>
        <a:lstStyle/>
        <a:p>
          <a:pPr>
            <a:defRPr sz="1600" b="1">
              <a:solidFill>
                <a:schemeClr val="tx1"/>
              </a:solidFill>
              <a:latin typeface="微软雅黑" pitchFamily="34" charset="-122"/>
              <a:ea typeface="微软雅黑" pitchFamily="34" charset="-122"/>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sz="1600"/>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868668479657766E-2"/>
          <c:y val="0.16556212528219391"/>
          <c:w val="0.98913133152034227"/>
          <c:h val="0.70071461968218851"/>
        </c:manualLayout>
      </c:layout>
      <c:barChart>
        <c:barDir val="col"/>
        <c:grouping val="percentStacked"/>
        <c:varyColors val="0"/>
        <c:ser>
          <c:idx val="0"/>
          <c:order val="0"/>
          <c:tx>
            <c:strRef>
              <c:f>Sheet1!$A$2</c:f>
              <c:strCache>
                <c:ptCount val="1"/>
                <c:pt idx="0">
                  <c:v>移动数据业务</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2012</c:v>
                </c:pt>
                <c:pt idx="1">
                  <c:v>2013</c:v>
                </c:pt>
                <c:pt idx="2">
                  <c:v>2014</c:v>
                </c:pt>
                <c:pt idx="3">
                  <c:v>2015E</c:v>
                </c:pt>
              </c:strCache>
            </c:strRef>
          </c:cat>
          <c:val>
            <c:numRef>
              <c:f>Sheet1!$B$2:$E$2</c:f>
              <c:numCache>
                <c:formatCode>0.0%</c:formatCode>
                <c:ptCount val="4"/>
                <c:pt idx="0">
                  <c:v>0.20600000000000004</c:v>
                </c:pt>
                <c:pt idx="1">
                  <c:v>0.25700000000000001</c:v>
                </c:pt>
                <c:pt idx="2">
                  <c:v>0.2950000000000001</c:v>
                </c:pt>
                <c:pt idx="3">
                  <c:v>0.38000000000000012</c:v>
                </c:pt>
              </c:numCache>
            </c:numRef>
          </c:val>
        </c:ser>
        <c:ser>
          <c:idx val="1"/>
          <c:order val="1"/>
          <c:tx>
            <c:strRef>
              <c:f>Sheet1!$A$3</c:f>
              <c:strCache>
                <c:ptCount val="1"/>
                <c:pt idx="0">
                  <c:v>固定数据业务</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2012</c:v>
                </c:pt>
                <c:pt idx="1">
                  <c:v>2013</c:v>
                </c:pt>
                <c:pt idx="2">
                  <c:v>2014</c:v>
                </c:pt>
                <c:pt idx="3">
                  <c:v>2015E</c:v>
                </c:pt>
              </c:strCache>
            </c:strRef>
          </c:cat>
          <c:val>
            <c:numRef>
              <c:f>Sheet1!$B$3:$E$3</c:f>
              <c:numCache>
                <c:formatCode>0.0%</c:formatCode>
                <c:ptCount val="4"/>
                <c:pt idx="0">
                  <c:v>0.14900000000000005</c:v>
                </c:pt>
                <c:pt idx="1">
                  <c:v>0.15300000000000005</c:v>
                </c:pt>
                <c:pt idx="2">
                  <c:v>0.15400000000000005</c:v>
                </c:pt>
                <c:pt idx="3">
                  <c:v>0.16800000000000001</c:v>
                </c:pt>
              </c:numCache>
            </c:numRef>
          </c:val>
        </c:ser>
        <c:ser>
          <c:idx val="2"/>
          <c:order val="2"/>
          <c:tx>
            <c:strRef>
              <c:f>Sheet1!$A$4</c:f>
              <c:strCache>
                <c:ptCount val="1"/>
                <c:pt idx="0">
                  <c:v>移动话音业务</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2012</c:v>
                </c:pt>
                <c:pt idx="1">
                  <c:v>2013</c:v>
                </c:pt>
                <c:pt idx="2">
                  <c:v>2014</c:v>
                </c:pt>
                <c:pt idx="3">
                  <c:v>2015E</c:v>
                </c:pt>
              </c:strCache>
            </c:strRef>
          </c:cat>
          <c:val>
            <c:numRef>
              <c:f>Sheet1!$B$4:$E$4</c:f>
              <c:numCache>
                <c:formatCode>0.0%</c:formatCode>
                <c:ptCount val="4"/>
                <c:pt idx="0">
                  <c:v>0.56799999999999995</c:v>
                </c:pt>
                <c:pt idx="1">
                  <c:v>0.53</c:v>
                </c:pt>
                <c:pt idx="2">
                  <c:v>0.49400000000000016</c:v>
                </c:pt>
                <c:pt idx="3">
                  <c:v>0.39300000000000013</c:v>
                </c:pt>
              </c:numCache>
            </c:numRef>
          </c:val>
        </c:ser>
        <c:ser>
          <c:idx val="3"/>
          <c:order val="3"/>
          <c:tx>
            <c:strRef>
              <c:f>Sheet1!$A$5</c:f>
              <c:strCache>
                <c:ptCount val="1"/>
                <c:pt idx="0">
                  <c:v>固定话音业务</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2012</c:v>
                </c:pt>
                <c:pt idx="1">
                  <c:v>2013</c:v>
                </c:pt>
                <c:pt idx="2">
                  <c:v>2014</c:v>
                </c:pt>
                <c:pt idx="3">
                  <c:v>2015E</c:v>
                </c:pt>
              </c:strCache>
            </c:strRef>
          </c:cat>
          <c:val>
            <c:numRef>
              <c:f>Sheet1!$B$5:$E$5</c:f>
              <c:numCache>
                <c:formatCode>0.0%</c:formatCode>
                <c:ptCount val="4"/>
                <c:pt idx="0">
                  <c:v>7.6999999999999999E-2</c:v>
                </c:pt>
                <c:pt idx="1">
                  <c:v>6.1000000000000013E-2</c:v>
                </c:pt>
                <c:pt idx="2">
                  <c:v>5.7000000000000016E-2</c:v>
                </c:pt>
                <c:pt idx="3">
                  <c:v>5.8000000000000003E-2</c:v>
                </c:pt>
              </c:numCache>
            </c:numRef>
          </c:val>
        </c:ser>
        <c:dLbls>
          <c:showLegendKey val="0"/>
          <c:showVal val="1"/>
          <c:showCatName val="0"/>
          <c:showSerName val="0"/>
          <c:showPercent val="0"/>
          <c:showBubbleSize val="0"/>
        </c:dLbls>
        <c:gapWidth val="70"/>
        <c:overlap val="100"/>
        <c:axId val="144288768"/>
        <c:axId val="144704256"/>
      </c:barChart>
      <c:catAx>
        <c:axId val="144288768"/>
        <c:scaling>
          <c:orientation val="minMax"/>
        </c:scaling>
        <c:delete val="0"/>
        <c:axPos val="b"/>
        <c:numFmt formatCode="General" sourceLinked="1"/>
        <c:majorTickMark val="none"/>
        <c:minorTickMark val="none"/>
        <c:tickLblPos val="none"/>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44704256"/>
        <c:crosses val="autoZero"/>
        <c:auto val="1"/>
        <c:lblAlgn val="ctr"/>
        <c:lblOffset val="200"/>
        <c:noMultiLvlLbl val="0"/>
      </c:catAx>
      <c:valAx>
        <c:axId val="144704256"/>
        <c:scaling>
          <c:orientation val="minMax"/>
        </c:scaling>
        <c:delete val="1"/>
        <c:axPos val="l"/>
        <c:numFmt formatCode="0%" sourceLinked="0"/>
        <c:majorTickMark val="none"/>
        <c:minorTickMark val="none"/>
        <c:tickLblPos val="none"/>
        <c:crossAx val="144288768"/>
        <c:crosses val="autoZero"/>
        <c:crossBetween val="between"/>
      </c:valAx>
      <c:spPr>
        <a:solidFill>
          <a:schemeClr val="bg1"/>
        </a:solidFill>
        <a:ln>
          <a:noFill/>
        </a:ln>
        <a:effectLst/>
      </c:spPr>
    </c:plotArea>
    <c:plotVisOnly val="1"/>
    <c:dispBlanksAs val="gap"/>
    <c:showDLblsOverMax val="0"/>
  </c:chart>
  <c:spPr>
    <a:noFill/>
    <a:ln>
      <a:noFill/>
    </a:ln>
    <a:effectLst/>
  </c:spPr>
  <c:txPr>
    <a:bodyPr/>
    <a:lstStyle/>
    <a:p>
      <a:pPr>
        <a:defRPr sz="1400">
          <a:solidFill>
            <a:schemeClr val="tx1"/>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04731199958401"/>
          <c:y val="4.4037461660323823E-2"/>
          <c:w val="0.82482303969472126"/>
          <c:h val="0.69190873592483604"/>
        </c:manualLayout>
      </c:layout>
      <c:lineChart>
        <c:grouping val="standard"/>
        <c:varyColors val="0"/>
        <c:ser>
          <c:idx val="0"/>
          <c:order val="0"/>
          <c:tx>
            <c:strRef>
              <c:f>Sheet1!$A$2</c:f>
              <c:strCache>
                <c:ptCount val="1"/>
                <c:pt idx="0">
                  <c:v>全球移动宽带用户占比</c:v>
                </c:pt>
              </c:strCache>
            </c:strRef>
          </c:tx>
          <c:spPr>
            <a:ln w="19050">
              <a:solidFill>
                <a:schemeClr val="accent1"/>
              </a:solidFill>
            </a:ln>
            <a:effectLst/>
          </c:spPr>
          <c:marker>
            <c:symbol val="diamond"/>
            <c:size val="7"/>
            <c:spPr>
              <a:solidFill>
                <a:schemeClr val="bg1"/>
              </a:solidFill>
              <a:ln w="19050"/>
              <a:effectLst/>
            </c:spPr>
          </c:marker>
          <c:dLbls>
            <c:dLbl>
              <c:idx val="0"/>
              <c:layout>
                <c:manualLayout>
                  <c:x val="8.3333333333333506E-3"/>
                  <c:y val="-0.14351851851851893"/>
                </c:manualLayout>
              </c:layout>
              <c:spPr/>
              <c:txPr>
                <a:bodyPr/>
                <a:lstStyle/>
                <a:p>
                  <a:pPr>
                    <a:defRPr/>
                  </a:pPr>
                  <a:endParaRPr lang="zh-CN"/>
                </a:p>
              </c:txPr>
              <c:dLblPos val="b"/>
              <c:showLegendKey val="0"/>
              <c:showVal val="1"/>
              <c:showCatName val="0"/>
              <c:showSerName val="0"/>
              <c:showPercent val="0"/>
              <c:showBubbleSize val="0"/>
              <c:extLst>
                <c:ext xmlns:c15="http://schemas.microsoft.com/office/drawing/2012/chart" uri="{CE6537A1-D6FC-4f65-9D91-7224C49458BB}"/>
              </c:extLst>
            </c:dLbl>
            <c:dLbl>
              <c:idx val="1"/>
              <c:layout>
                <c:manualLayout>
                  <c:x val="-2.222222222222231E-2"/>
                  <c:y val="-0.15740740740740816"/>
                </c:manualLayout>
              </c:layout>
              <c:spPr/>
              <c:txPr>
                <a:bodyPr/>
                <a:lstStyle/>
                <a:p>
                  <a:pPr>
                    <a:defRPr/>
                  </a:pPr>
                  <a:endParaRPr lang="zh-CN"/>
                </a:p>
              </c:txPr>
              <c:dLblPos val="b"/>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txPr>
              <a:bodyPr rot="0" spcFirstLastPara="0" vertOverflow="ellipsis" horzOverflow="overflow" vert="horz" wrap="square" anchor="ctr" anchorCtr="1"/>
              <a:lstStyle/>
              <a:p>
                <a:pPr>
                  <a:defRPr sz="1600" b="1">
                    <a:solidFill>
                      <a:schemeClr val="tx1"/>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2011</c:v>
                </c:pt>
                <c:pt idx="1">
                  <c:v>2012</c:v>
                </c:pt>
                <c:pt idx="2">
                  <c:v>2013</c:v>
                </c:pt>
                <c:pt idx="3">
                  <c:v>2014</c:v>
                </c:pt>
                <c:pt idx="4">
                  <c:v>2015E</c:v>
                </c:pt>
              </c:strCache>
            </c:strRef>
          </c:cat>
          <c:val>
            <c:numRef>
              <c:f>Sheet1!$B$2:$F$2</c:f>
              <c:numCache>
                <c:formatCode>0.00%</c:formatCode>
                <c:ptCount val="5"/>
                <c:pt idx="0">
                  <c:v>0.20800000000000005</c:v>
                </c:pt>
                <c:pt idx="1">
                  <c:v>0.25600000000000001</c:v>
                </c:pt>
                <c:pt idx="2">
                  <c:v>0.31900000000000012</c:v>
                </c:pt>
                <c:pt idx="3">
                  <c:v>0.39500000000000113</c:v>
                </c:pt>
                <c:pt idx="4">
                  <c:v>0.46500000000000002</c:v>
                </c:pt>
              </c:numCache>
            </c:numRef>
          </c:val>
          <c:smooth val="0"/>
        </c:ser>
        <c:ser>
          <c:idx val="1"/>
          <c:order val="1"/>
          <c:tx>
            <c:strRef>
              <c:f>Sheet1!$A$3</c:f>
              <c:strCache>
                <c:ptCount val="1"/>
                <c:pt idx="0">
                  <c:v>我国移动宽带用户占比</c:v>
                </c:pt>
              </c:strCache>
            </c:strRef>
          </c:tx>
          <c:spPr>
            <a:ln w="19050">
              <a:solidFill>
                <a:schemeClr val="accent2"/>
              </a:solidFill>
            </a:ln>
            <a:effectLst/>
          </c:spPr>
          <c:marker>
            <c:symbol val="diamond"/>
            <c:size val="7"/>
            <c:spPr>
              <a:solidFill>
                <a:schemeClr val="bg1"/>
              </a:solidFill>
              <a:ln w="19050"/>
              <a:effectLst/>
            </c:spPr>
          </c:marker>
          <c:dLbls>
            <c:dLbl>
              <c:idx val="0"/>
              <c:layout>
                <c:manualLayout>
                  <c:x val="2.7777777777777926E-3"/>
                  <c:y val="0.125"/>
                </c:manualLayout>
              </c:layout>
              <c:spPr/>
              <c:txPr>
                <a:bodyPr/>
                <a:lstStyle/>
                <a:p>
                  <a:pPr>
                    <a:defRPr/>
                  </a:pPr>
                  <a:endParaRPr lang="zh-CN"/>
                </a:p>
              </c:txPr>
              <c:dLblPos val="t"/>
              <c:showLegendKey val="0"/>
              <c:showVal val="1"/>
              <c:showCatName val="0"/>
              <c:showSerName val="0"/>
              <c:showPercent val="0"/>
              <c:showBubbleSize val="0"/>
              <c:extLst>
                <c:ext xmlns:c15="http://schemas.microsoft.com/office/drawing/2012/chart" uri="{CE6537A1-D6FC-4f65-9D91-7224C49458BB}"/>
              </c:extLst>
            </c:dLbl>
            <c:dLbl>
              <c:idx val="1"/>
              <c:layout>
                <c:manualLayout>
                  <c:x val="2.7777777777777926E-3"/>
                  <c:y val="0.125"/>
                </c:manualLayout>
              </c:layout>
              <c:spPr/>
              <c:txPr>
                <a:bodyPr/>
                <a:lstStyle/>
                <a:p>
                  <a:pPr>
                    <a:defRPr/>
                  </a:pPr>
                  <a:endParaRPr lang="zh-CN"/>
                </a:p>
              </c:txPr>
              <c:dLblPos val="t"/>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txPr>
              <a:bodyPr rot="0" spcFirstLastPara="0" vertOverflow="ellipsis" horzOverflow="overflow" vert="horz" wrap="square" anchor="ctr" anchorCtr="1"/>
              <a:lstStyle/>
              <a:p>
                <a:pPr>
                  <a:defRPr sz="1600" b="1">
                    <a:solidFill>
                      <a:srgbClr val="C00000"/>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2011</c:v>
                </c:pt>
                <c:pt idx="1">
                  <c:v>2012</c:v>
                </c:pt>
                <c:pt idx="2">
                  <c:v>2013</c:v>
                </c:pt>
                <c:pt idx="3">
                  <c:v>2014</c:v>
                </c:pt>
                <c:pt idx="4">
                  <c:v>2015E</c:v>
                </c:pt>
              </c:strCache>
            </c:strRef>
          </c:cat>
          <c:val>
            <c:numRef>
              <c:f>Sheet1!$B$3:$F$3</c:f>
              <c:numCache>
                <c:formatCode>0.00%</c:formatCode>
                <c:ptCount val="5"/>
                <c:pt idx="0">
                  <c:v>0.13</c:v>
                </c:pt>
                <c:pt idx="1">
                  <c:v>0.21000000000000005</c:v>
                </c:pt>
                <c:pt idx="2">
                  <c:v>0.32700000000000012</c:v>
                </c:pt>
                <c:pt idx="3">
                  <c:v>0.45300000000000001</c:v>
                </c:pt>
                <c:pt idx="4">
                  <c:v>0.60800000000000121</c:v>
                </c:pt>
              </c:numCache>
            </c:numRef>
          </c:val>
          <c:smooth val="0"/>
        </c:ser>
        <c:dLbls>
          <c:showLegendKey val="0"/>
          <c:showVal val="1"/>
          <c:showCatName val="0"/>
          <c:showSerName val="0"/>
          <c:showPercent val="0"/>
          <c:showBubbleSize val="0"/>
        </c:dLbls>
        <c:marker val="1"/>
        <c:smooth val="0"/>
        <c:axId val="144542336"/>
        <c:axId val="144560512"/>
      </c:lineChart>
      <c:catAx>
        <c:axId val="144542336"/>
        <c:scaling>
          <c:orientation val="minMax"/>
        </c:scaling>
        <c:delete val="0"/>
        <c:axPos val="b"/>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latin typeface="微软雅黑" pitchFamily="34" charset="-122"/>
                <a:ea typeface="微软雅黑" pitchFamily="34" charset="-122"/>
              </a:defRPr>
            </a:pPr>
            <a:endParaRPr lang="zh-CN"/>
          </a:p>
        </c:txPr>
        <c:crossAx val="144560512"/>
        <c:crosses val="autoZero"/>
        <c:auto val="1"/>
        <c:lblAlgn val="ctr"/>
        <c:lblOffset val="100"/>
        <c:tickMarkSkip val="1"/>
        <c:noMultiLvlLbl val="0"/>
      </c:catAx>
      <c:valAx>
        <c:axId val="144560512"/>
        <c:scaling>
          <c:orientation val="minMax"/>
        </c:scaling>
        <c:delete val="0"/>
        <c:axPos val="l"/>
        <c:numFmt formatCode="0%"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latin typeface="+mn-lt"/>
                <a:ea typeface="+mn-ea"/>
                <a:cs typeface="+mn-cs"/>
              </a:defRPr>
            </a:pPr>
            <a:endParaRPr lang="zh-CN"/>
          </a:p>
        </c:txPr>
        <c:crossAx val="144542336"/>
        <c:crosses val="autoZero"/>
        <c:crossBetween val="between"/>
      </c:valAx>
      <c:spPr>
        <a:noFill/>
        <a:ln>
          <a:noFill/>
        </a:ln>
        <a:effectLst/>
      </c:spPr>
    </c:plotArea>
    <c:legend>
      <c:legendPos val="b"/>
      <c:layout>
        <c:manualLayout>
          <c:xMode val="edge"/>
          <c:yMode val="edge"/>
          <c:x val="0"/>
          <c:y val="0.87018972629064395"/>
          <c:w val="1"/>
          <c:h val="0.106310160122188"/>
        </c:manualLayout>
      </c:layout>
      <c:overlay val="0"/>
      <c:spPr>
        <a:noFill/>
        <a:ln>
          <a:noFill/>
        </a:ln>
        <a:effectLst/>
      </c:spPr>
      <c:txPr>
        <a:bodyPr rot="0" spcFirstLastPara="0" vertOverflow="ellipsis" horzOverflow="overflow" vert="horz" wrap="square" anchor="ctr" anchorCtr="1"/>
        <a:lstStyle/>
        <a:p>
          <a:pPr>
            <a:defRPr sz="1400" b="1">
              <a:solidFill>
                <a:schemeClr val="tx1"/>
              </a:solidFill>
              <a:latin typeface="微软雅黑" pitchFamily="34" charset="-122"/>
              <a:ea typeface="微软雅黑" pitchFamily="34" charset="-122"/>
            </a:defRPr>
          </a:pPr>
          <a:endParaRPr lang="zh-CN"/>
        </a:p>
      </c:txPr>
    </c:legend>
    <c:plotVisOnly val="1"/>
    <c:dispBlanksAs val="gap"/>
    <c:showDLblsOverMax val="0"/>
  </c:chart>
  <c:spPr>
    <a:noFill/>
    <a:ln>
      <a:solidFill>
        <a:schemeClr val="bg1">
          <a:lumMod val="75000"/>
        </a:schemeClr>
      </a:solid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676250131980094"/>
          <c:y val="4.0703522840851922E-2"/>
          <c:w val="0.83986624745176897"/>
          <c:h val="0.70144377149405002"/>
        </c:manualLayout>
      </c:layout>
      <c:lineChart>
        <c:grouping val="standard"/>
        <c:varyColors val="0"/>
        <c:ser>
          <c:idx val="0"/>
          <c:order val="0"/>
          <c:tx>
            <c:strRef>
              <c:f>Sheet1!$A$6</c:f>
              <c:strCache>
                <c:ptCount val="1"/>
                <c:pt idx="0">
                  <c:v>全球光纤宽带用户占比</c:v>
                </c:pt>
              </c:strCache>
            </c:strRef>
          </c:tx>
          <c:spPr>
            <a:ln w="19050">
              <a:solidFill>
                <a:schemeClr val="accent1"/>
              </a:solidFill>
            </a:ln>
            <a:effectLst/>
          </c:spPr>
          <c:marker>
            <c:symbol val="diamond"/>
            <c:size val="7"/>
            <c:spPr>
              <a:solidFill>
                <a:schemeClr val="bg1"/>
              </a:solidFill>
              <a:ln w="19050"/>
              <a:effectLst/>
            </c:spPr>
          </c:marker>
          <c:dLbls>
            <c:dLbl>
              <c:idx val="0"/>
              <c:layout>
                <c:manualLayout>
                  <c:x val="-5.5555555555555483E-2"/>
                  <c:y val="-6.9444444444444503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1"/>
              <c:layout>
                <c:manualLayout>
                  <c:x val="-6.3888888888888898E-2"/>
                  <c:y val="-6.9444444444444503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2"/>
              <c:layout>
                <c:manualLayout>
                  <c:x val="-8.6111111111110875E-2"/>
                  <c:y val="-6.0185185185185085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3"/>
              <c:layout>
                <c:manualLayout>
                  <c:x val="-0.10917702242443003"/>
                  <c:y val="-4.7185469592591713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4"/>
              <c:layout>
                <c:manualLayout>
                  <c:x val="-6.0675002233508898E-3"/>
                  <c:y val="-4.4593840864002303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txPr>
              <a:bodyPr rot="0" spcFirstLastPara="0" vertOverflow="ellipsis" horzOverflow="overflow" vert="horz" wrap="square" anchor="ctr" anchorCtr="1"/>
              <a:lstStyle/>
              <a:p>
                <a:pPr>
                  <a:defRPr sz="1600" b="1">
                    <a:solidFill>
                      <a:schemeClr val="tx1"/>
                    </a:solidFill>
                    <a:latin typeface="+mn-lt"/>
                    <a:ea typeface="+mn-ea"/>
                    <a:cs typeface="+mn-cs"/>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Sheet1!$B$5:$F$5</c:f>
              <c:strCache>
                <c:ptCount val="5"/>
                <c:pt idx="0">
                  <c:v>2011</c:v>
                </c:pt>
                <c:pt idx="1">
                  <c:v>2012</c:v>
                </c:pt>
                <c:pt idx="2">
                  <c:v>2013</c:v>
                </c:pt>
                <c:pt idx="3">
                  <c:v>2014</c:v>
                </c:pt>
                <c:pt idx="4">
                  <c:v>2015E</c:v>
                </c:pt>
              </c:strCache>
            </c:strRef>
          </c:cat>
          <c:val>
            <c:numRef>
              <c:f>Sheet1!$B$6:$F$6</c:f>
              <c:numCache>
                <c:formatCode>0.00%</c:formatCode>
                <c:ptCount val="5"/>
                <c:pt idx="0">
                  <c:v>0.18000000000000005</c:v>
                </c:pt>
                <c:pt idx="1">
                  <c:v>0.22500000000000001</c:v>
                </c:pt>
                <c:pt idx="2">
                  <c:v>0.28300000000000008</c:v>
                </c:pt>
                <c:pt idx="3">
                  <c:v>0.35200000000000009</c:v>
                </c:pt>
                <c:pt idx="4">
                  <c:v>0.39200000000000113</c:v>
                </c:pt>
              </c:numCache>
            </c:numRef>
          </c:val>
          <c:smooth val="0"/>
        </c:ser>
        <c:ser>
          <c:idx val="1"/>
          <c:order val="1"/>
          <c:tx>
            <c:strRef>
              <c:f>Sheet1!$A$7</c:f>
              <c:strCache>
                <c:ptCount val="1"/>
                <c:pt idx="0">
                  <c:v>我国光纤宽带用户占比</c:v>
                </c:pt>
              </c:strCache>
            </c:strRef>
          </c:tx>
          <c:spPr>
            <a:ln w="19050">
              <a:solidFill>
                <a:schemeClr val="accent2"/>
              </a:solidFill>
            </a:ln>
            <a:effectLst/>
          </c:spPr>
          <c:marker>
            <c:symbol val="diamond"/>
            <c:size val="7"/>
            <c:spPr>
              <a:solidFill>
                <a:schemeClr val="bg1"/>
              </a:solidFill>
              <a:ln w="19050"/>
              <a:effectLst/>
            </c:spPr>
          </c:marker>
          <c:dLbls>
            <c:dLbl>
              <c:idx val="3"/>
              <c:layout>
                <c:manualLayout>
                  <c:x val="-4.8540001786807084E-2"/>
                  <c:y val="5.8738203940662904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dLbl>
              <c:idx val="4"/>
              <c:layout>
                <c:manualLayout>
                  <c:x val="-3.3371251228430002E-2"/>
                  <c:y val="-6.1745318119387785E-2"/>
                </c:manualLayout>
              </c:layout>
              <c:spPr/>
              <c:txPr>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extLst>
            </c:dLbl>
            <c:numFmt formatCode="0.0%" sourceLinked="0"/>
            <c:spPr>
              <a:noFill/>
              <a:ln>
                <a:noFill/>
              </a:ln>
              <a:effectLst/>
            </c:spPr>
            <c:txPr>
              <a:bodyPr rot="0" spcFirstLastPara="0" vertOverflow="ellipsis" horzOverflow="overflow" vert="horz" wrap="square" anchor="ctr" anchorCtr="1"/>
              <a:lstStyle/>
              <a:p>
                <a:pPr>
                  <a:defRPr sz="1600" b="1">
                    <a:solidFill>
                      <a:srgbClr val="C00000"/>
                    </a:solidFill>
                    <a:latin typeface="+mn-lt"/>
                    <a:ea typeface="+mn-ea"/>
                    <a:cs typeface="+mn-cs"/>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Sheet1!$B$5:$F$5</c:f>
              <c:strCache>
                <c:ptCount val="5"/>
                <c:pt idx="0">
                  <c:v>2011</c:v>
                </c:pt>
                <c:pt idx="1">
                  <c:v>2012</c:v>
                </c:pt>
                <c:pt idx="2">
                  <c:v>2013</c:v>
                </c:pt>
                <c:pt idx="3">
                  <c:v>2014</c:v>
                </c:pt>
                <c:pt idx="4">
                  <c:v>2015E</c:v>
                </c:pt>
              </c:strCache>
            </c:strRef>
          </c:cat>
          <c:val>
            <c:numRef>
              <c:f>Sheet1!$B$7:$F$7</c:f>
              <c:numCache>
                <c:formatCode>General</c:formatCode>
                <c:ptCount val="5"/>
                <c:pt idx="2" formatCode="0.00%">
                  <c:v>0.21600000000000005</c:v>
                </c:pt>
                <c:pt idx="3" formatCode="0.00%">
                  <c:v>0.34100000000000008</c:v>
                </c:pt>
                <c:pt idx="4" formatCode="0.00%">
                  <c:v>0.4830000000000001</c:v>
                </c:pt>
              </c:numCache>
            </c:numRef>
          </c:val>
          <c:smooth val="0"/>
        </c:ser>
        <c:dLbls>
          <c:showLegendKey val="0"/>
          <c:showVal val="1"/>
          <c:showCatName val="0"/>
          <c:showSerName val="0"/>
          <c:showPercent val="0"/>
          <c:showBubbleSize val="0"/>
        </c:dLbls>
        <c:marker val="1"/>
        <c:smooth val="0"/>
        <c:axId val="144515456"/>
        <c:axId val="144516992"/>
      </c:lineChart>
      <c:catAx>
        <c:axId val="144515456"/>
        <c:scaling>
          <c:orientation val="minMax"/>
        </c:scaling>
        <c:delete val="0"/>
        <c:axPos val="b"/>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latin typeface="微软雅黑" pitchFamily="34" charset="-122"/>
                <a:ea typeface="微软雅黑" pitchFamily="34" charset="-122"/>
              </a:defRPr>
            </a:pPr>
            <a:endParaRPr lang="zh-CN"/>
          </a:p>
        </c:txPr>
        <c:crossAx val="144516992"/>
        <c:crosses val="autoZero"/>
        <c:auto val="1"/>
        <c:lblAlgn val="ctr"/>
        <c:lblOffset val="100"/>
        <c:tickMarkSkip val="1"/>
        <c:noMultiLvlLbl val="0"/>
      </c:catAx>
      <c:valAx>
        <c:axId val="144516992"/>
        <c:scaling>
          <c:orientation val="minMax"/>
        </c:scaling>
        <c:delete val="0"/>
        <c:axPos val="l"/>
        <c:numFmt formatCode="0%"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200" b="0">
                <a:solidFill>
                  <a:schemeClr val="tx1"/>
                </a:solidFill>
                <a:latin typeface="+mn-lt"/>
                <a:ea typeface="+mn-ea"/>
                <a:cs typeface="+mn-cs"/>
              </a:defRPr>
            </a:pPr>
            <a:endParaRPr lang="zh-CN"/>
          </a:p>
        </c:txPr>
        <c:crossAx val="144515456"/>
        <c:crosses val="autoZero"/>
        <c:crossBetween val="between"/>
      </c:valAx>
      <c:spPr>
        <a:noFill/>
        <a:ln>
          <a:noFill/>
        </a:ln>
        <a:effectLst/>
      </c:spPr>
    </c:plotArea>
    <c:legend>
      <c:legendPos val="b"/>
      <c:layout>
        <c:manualLayout>
          <c:xMode val="edge"/>
          <c:yMode val="edge"/>
          <c:x val="0"/>
          <c:y val="0.87967571423863944"/>
          <c:w val="1"/>
          <c:h val="9.8297459283613858E-2"/>
        </c:manualLayout>
      </c:layout>
      <c:overlay val="0"/>
      <c:spPr>
        <a:noFill/>
        <a:ln>
          <a:noFill/>
        </a:ln>
        <a:effectLst/>
      </c:spPr>
      <c:txPr>
        <a:bodyPr rot="0" spcFirstLastPara="0" vertOverflow="ellipsis" horzOverflow="overflow" vert="horz" wrap="square" anchor="ctr" anchorCtr="1"/>
        <a:lstStyle/>
        <a:p>
          <a:pPr>
            <a:defRPr sz="1400" b="1">
              <a:solidFill>
                <a:schemeClr val="tx1"/>
              </a:solidFill>
              <a:latin typeface="微软雅黑" pitchFamily="34" charset="-122"/>
              <a:ea typeface="微软雅黑" pitchFamily="34" charset="-122"/>
            </a:defRPr>
          </a:pPr>
          <a:endParaRPr lang="zh-CN"/>
        </a:p>
      </c:txPr>
    </c:legend>
    <c:plotVisOnly val="1"/>
    <c:dispBlanksAs val="gap"/>
    <c:showDLblsOverMax val="0"/>
  </c:chart>
  <c:spPr>
    <a:noFill/>
    <a:ln>
      <a:solidFill>
        <a:schemeClr val="bg1">
          <a:lumMod val="75000"/>
        </a:schemeClr>
      </a:solidFill>
    </a:ln>
    <a:effectLst/>
  </c:spPr>
  <c:txPr>
    <a:bodyPr rot="0" spcFirstLastPara="0" vertOverflow="ellipsis" horzOverflow="overflow" vert="horz" wrap="square" anchor="ctr" anchorCtr="1"/>
    <a:lstStyle/>
    <a:p>
      <a:pPr>
        <a:defRPr lang="zh-CN" sz="12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lang="zh-CN" sz="1600" b="1" i="0" u="none" strike="noStrike" kern="1200" spc="0" baseline="0">
                <a:solidFill>
                  <a:sysClr val="windowText" lastClr="000000"/>
                </a:solidFill>
                <a:latin typeface="微软雅黑" pitchFamily="34" charset="-122"/>
                <a:ea typeface="微软雅黑" pitchFamily="34" charset="-122"/>
                <a:cs typeface="+mn-cs"/>
              </a:defRPr>
            </a:pPr>
            <a:r>
              <a:rPr lang="zh-CN" altLang="en-US" sz="1600" b="1" dirty="0" smtClean="0"/>
              <a:t>我国电信业务总量与电信业收入增长</a:t>
            </a:r>
            <a:endParaRPr lang="zh-CN" altLang="en-US" sz="1600" b="1" dirty="0"/>
          </a:p>
        </c:rich>
      </c:tx>
      <c:layout>
        <c:manualLayout>
          <c:xMode val="edge"/>
          <c:yMode val="edge"/>
          <c:x val="0.12924926096942904"/>
          <c:y val="9.4605430353134744E-3"/>
        </c:manualLayout>
      </c:layout>
      <c:overlay val="0"/>
      <c:spPr>
        <a:noFill/>
        <a:ln>
          <a:noFill/>
        </a:ln>
        <a:effectLst/>
      </c:spPr>
    </c:title>
    <c:autoTitleDeleted val="0"/>
    <c:plotArea>
      <c:layout>
        <c:manualLayout>
          <c:layoutTarget val="inner"/>
          <c:xMode val="edge"/>
          <c:yMode val="edge"/>
          <c:x val="0.12233134508478399"/>
          <c:y val="0.17600653890123399"/>
          <c:w val="0.83419200962375994"/>
          <c:h val="0.62265082835551544"/>
        </c:manualLayout>
      </c:layout>
      <c:lineChart>
        <c:grouping val="standard"/>
        <c:varyColors val="0"/>
        <c:ser>
          <c:idx val="0"/>
          <c:order val="0"/>
          <c:tx>
            <c:strRef>
              <c:f>Sheet1!$A$2</c:f>
              <c:strCache>
                <c:ptCount val="1"/>
                <c:pt idx="0">
                  <c:v>电信业务总量增速</c:v>
                </c:pt>
              </c:strCache>
            </c:strRef>
          </c:tx>
          <c:spPr>
            <a:ln w="28575" cap="rnd">
              <a:solidFill>
                <a:srgbClr val="44546A"/>
              </a:solidFill>
              <a:round/>
            </a:ln>
            <a:effectLst/>
          </c:spPr>
          <c:marker>
            <c:symbol val="circle"/>
            <c:size val="6"/>
            <c:spPr>
              <a:solidFill>
                <a:sysClr val="window" lastClr="FFFFFF"/>
              </a:solidFill>
              <a:ln w="9525">
                <a:solidFill>
                  <a:srgbClr val="44546A"/>
                </a:solidFill>
              </a:ln>
              <a:effectLst/>
            </c:spPr>
          </c:marker>
          <c:dLbls>
            <c:spPr>
              <a:noFill/>
              <a:ln>
                <a:noFill/>
              </a:ln>
              <a:effectLst/>
            </c:spPr>
            <c:txPr>
              <a:bodyPr rot="0" spcFirstLastPara="1" vertOverflow="ellipsis" horzOverflow="overflow" vert="horz" wrap="square" lIns="38100" tIns="19050" rIns="38100" bIns="19050" anchor="ctr" anchorCtr="1">
                <a:spAutoFit/>
              </a:bodyPr>
              <a:lstStyle/>
              <a:p>
                <a:pPr>
                  <a:defRPr lang="zh-CN" sz="1200" b="1" i="0" u="none" strike="noStrike" kern="1200" baseline="0">
                    <a:solidFill>
                      <a:schemeClr val="tx2"/>
                    </a:solidFill>
                    <a:latin typeface="微软雅黑" pitchFamily="34" charset="-122"/>
                    <a:ea typeface="微软雅黑"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2009</c:v>
                </c:pt>
                <c:pt idx="1">
                  <c:v>2010</c:v>
                </c:pt>
                <c:pt idx="2">
                  <c:v>2011</c:v>
                </c:pt>
                <c:pt idx="3">
                  <c:v>2012</c:v>
                </c:pt>
                <c:pt idx="4">
                  <c:v>2013</c:v>
                </c:pt>
                <c:pt idx="5">
                  <c:v>2014</c:v>
                </c:pt>
                <c:pt idx="6">
                  <c:v>2015E</c:v>
                </c:pt>
              </c:strCache>
            </c:strRef>
          </c:cat>
          <c:val>
            <c:numRef>
              <c:f>Sheet1!$B$2:$H$2</c:f>
              <c:numCache>
                <c:formatCode>0.0%</c:formatCode>
                <c:ptCount val="7"/>
                <c:pt idx="0">
                  <c:v>0.14900000000000005</c:v>
                </c:pt>
                <c:pt idx="1">
                  <c:v>0.17400000000000004</c:v>
                </c:pt>
                <c:pt idx="2">
                  <c:v>0.15200000000000005</c:v>
                </c:pt>
                <c:pt idx="3">
                  <c:v>0.10700000000000003</c:v>
                </c:pt>
                <c:pt idx="4">
                  <c:v>0.15400000000000005</c:v>
                </c:pt>
                <c:pt idx="5">
                  <c:v>0.161</c:v>
                </c:pt>
                <c:pt idx="6">
                  <c:v>0.253</c:v>
                </c:pt>
              </c:numCache>
            </c:numRef>
          </c:val>
          <c:smooth val="0"/>
        </c:ser>
        <c:ser>
          <c:idx val="1"/>
          <c:order val="1"/>
          <c:tx>
            <c:strRef>
              <c:f>Sheet1!$A$3</c:f>
              <c:strCache>
                <c:ptCount val="1"/>
                <c:pt idx="0">
                  <c:v>电信业务收入增速</c:v>
                </c:pt>
              </c:strCache>
            </c:strRef>
          </c:tx>
          <c:spPr>
            <a:ln w="28575" cap="rnd">
              <a:solidFill>
                <a:srgbClr val="C00000"/>
              </a:solidFill>
              <a:round/>
            </a:ln>
            <a:effectLst/>
          </c:spPr>
          <c:marker>
            <c:symbol val="circle"/>
            <c:size val="5"/>
            <c:spPr>
              <a:solidFill>
                <a:sysClr val="window" lastClr="FFFFFF"/>
              </a:solidFill>
              <a:ln w="9525">
                <a:solidFill>
                  <a:srgbClr val="C00000"/>
                </a:solidFill>
              </a:ln>
              <a:effectLst/>
            </c:spPr>
          </c:marker>
          <c:dLbls>
            <c:spPr>
              <a:noFill/>
              <a:ln>
                <a:noFill/>
              </a:ln>
              <a:effectLst/>
            </c:spPr>
            <c:txPr>
              <a:bodyPr rot="0" spcFirstLastPara="1" vertOverflow="ellipsis" horzOverflow="overflow" vert="horz" wrap="square" lIns="38100" tIns="19050" rIns="38100" bIns="19050" anchor="ctr" anchorCtr="1">
                <a:spAutoFit/>
              </a:bodyPr>
              <a:lstStyle/>
              <a:p>
                <a:pPr>
                  <a:defRPr lang="zh-CN" sz="1400" b="1" i="0" u="none" strike="noStrike" kern="1200" baseline="0">
                    <a:solidFill>
                      <a:srgbClr val="C00000"/>
                    </a:solidFill>
                    <a:latin typeface="微软雅黑" pitchFamily="34" charset="-122"/>
                    <a:ea typeface="微软雅黑" pitchFamily="34" charset="-122"/>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Sheet1!$B$1:$H$1</c:f>
              <c:strCache>
                <c:ptCount val="7"/>
                <c:pt idx="0">
                  <c:v>2009</c:v>
                </c:pt>
                <c:pt idx="1">
                  <c:v>2010</c:v>
                </c:pt>
                <c:pt idx="2">
                  <c:v>2011</c:v>
                </c:pt>
                <c:pt idx="3">
                  <c:v>2012</c:v>
                </c:pt>
                <c:pt idx="4">
                  <c:v>2013</c:v>
                </c:pt>
                <c:pt idx="5">
                  <c:v>2014</c:v>
                </c:pt>
                <c:pt idx="6">
                  <c:v>2015E</c:v>
                </c:pt>
              </c:strCache>
            </c:strRef>
          </c:cat>
          <c:val>
            <c:numRef>
              <c:f>Sheet1!$B$3:$H$3</c:f>
              <c:numCache>
                <c:formatCode>0.0%</c:formatCode>
                <c:ptCount val="7"/>
                <c:pt idx="0">
                  <c:v>3.9000000000000014E-2</c:v>
                </c:pt>
                <c:pt idx="1">
                  <c:v>6.4000000000000029E-2</c:v>
                </c:pt>
                <c:pt idx="2">
                  <c:v>0.10100000000000002</c:v>
                </c:pt>
                <c:pt idx="3">
                  <c:v>8.9000000000000051E-2</c:v>
                </c:pt>
                <c:pt idx="4">
                  <c:v>8.5000000000000006E-2</c:v>
                </c:pt>
                <c:pt idx="5">
                  <c:v>3.5999999999999997E-2</c:v>
                </c:pt>
                <c:pt idx="6">
                  <c:v>1.4999999999999998E-2</c:v>
                </c:pt>
              </c:numCache>
            </c:numRef>
          </c:val>
          <c:smooth val="0"/>
        </c:ser>
        <c:dLbls>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81244672"/>
        <c:axId val="181246976"/>
      </c:lineChart>
      <c:catAx>
        <c:axId val="1812446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200" b="0" i="0" u="none" strike="noStrike" kern="1200" baseline="0">
                <a:solidFill>
                  <a:sysClr val="windowText" lastClr="000000"/>
                </a:solidFill>
                <a:latin typeface="微软雅黑" pitchFamily="34" charset="-122"/>
                <a:ea typeface="微软雅黑" pitchFamily="34" charset="-122"/>
                <a:cs typeface="+mn-cs"/>
              </a:defRPr>
            </a:pPr>
            <a:endParaRPr lang="zh-CN"/>
          </a:p>
        </c:txPr>
        <c:crossAx val="181246976"/>
        <c:crosses val="autoZero"/>
        <c:auto val="1"/>
        <c:lblAlgn val="ctr"/>
        <c:lblOffset val="200"/>
        <c:tickMarkSkip val="1"/>
        <c:noMultiLvlLbl val="0"/>
      </c:catAx>
      <c:valAx>
        <c:axId val="181246976"/>
        <c:scaling>
          <c:orientation val="minMax"/>
        </c:scaling>
        <c:delete val="0"/>
        <c:axPos val="l"/>
        <c:numFmt formatCode="0%" sourceLinked="0"/>
        <c:majorTickMark val="out"/>
        <c:minorTickMark val="none"/>
        <c:tickLblPos val="nextTo"/>
        <c:spPr>
          <a:noFill/>
          <a:ln>
            <a:solidFill>
              <a:sysClr val="windowText" lastClr="000000"/>
            </a:solidFill>
          </a:ln>
          <a:effectLst/>
        </c:spPr>
        <c:txPr>
          <a:bodyPr rot="-60000000" spcFirstLastPara="1" vertOverflow="ellipsis" horzOverflow="overflow" vert="horz" wrap="square" anchor="ctr" anchorCtr="1"/>
          <a:lstStyle/>
          <a:p>
            <a:pPr>
              <a:defRPr lang="zh-CN" sz="900" b="0" i="0" u="none" strike="noStrike" kern="1200" baseline="0">
                <a:solidFill>
                  <a:sysClr val="windowText" lastClr="000000"/>
                </a:solidFill>
                <a:latin typeface="微软雅黑" pitchFamily="34" charset="-122"/>
                <a:ea typeface="微软雅黑" pitchFamily="34" charset="-122"/>
                <a:cs typeface="+mn-cs"/>
              </a:defRPr>
            </a:pPr>
            <a:endParaRPr lang="zh-CN"/>
          </a:p>
        </c:txPr>
        <c:crossAx val="181244672"/>
        <c:crosses val="autoZero"/>
        <c:crossBetween val="between"/>
      </c:valAx>
      <c:spPr>
        <a:noFill/>
        <a:ln>
          <a:noFill/>
        </a:ln>
        <a:effectLst/>
      </c:spPr>
    </c:plotArea>
    <c:legend>
      <c:legendPos val="b"/>
      <c:layout>
        <c:manualLayout>
          <c:xMode val="edge"/>
          <c:yMode val="edge"/>
          <c:x val="0"/>
          <c:y val="0.9155041807479084"/>
          <c:w val="0.95904364613507032"/>
          <c:h val="6.7453425964584604E-2"/>
        </c:manualLayout>
      </c:layout>
      <c:overlay val="0"/>
      <c:spPr>
        <a:noFill/>
        <a:ln>
          <a:noFill/>
        </a:ln>
        <a:effectLst/>
      </c:spPr>
      <c:txPr>
        <a:bodyPr rot="0" spcFirstLastPara="1" vertOverflow="ellipsis" horzOverflow="overflow" vert="horz" wrap="square" anchor="ctr" anchorCtr="1"/>
        <a:lstStyle/>
        <a:p>
          <a:pPr>
            <a:defRPr lang="zh-CN" sz="1400" b="1" i="0" u="none" strike="noStrike" kern="1200" baseline="0">
              <a:solidFill>
                <a:sysClr val="windowText" lastClr="000000"/>
              </a:solidFill>
              <a:latin typeface="微软雅黑" pitchFamily="34" charset="-122"/>
              <a:ea typeface="微软雅黑" pitchFamily="34" charset="-122"/>
              <a:cs typeface="+mn-cs"/>
            </a:defRPr>
          </a:pPr>
          <a:endParaRPr lang="zh-CN"/>
        </a:p>
      </c:txPr>
    </c:legend>
    <c:plotVisOnly val="1"/>
    <c:dispBlanksAs val="gap"/>
    <c:showDLblsOverMax val="0"/>
  </c:chart>
  <c:spPr>
    <a:solidFill>
      <a:schemeClr val="bg1"/>
    </a:solidFill>
    <a:ln w="9525" cap="flat" cmpd="sng" algn="ctr">
      <a:solidFill>
        <a:sysClr val="window" lastClr="FFFFFF">
          <a:lumMod val="65000"/>
        </a:sysClr>
      </a:solidFill>
      <a:round/>
    </a:ln>
    <a:effectLst/>
  </c:spPr>
  <c:txPr>
    <a:bodyPr rot="0" spcFirstLastPara="0" vertOverflow="ellipsis" horzOverflow="overflow" vert="horz" wrap="square" anchor="ctr" anchorCtr="1"/>
    <a:lstStyle/>
    <a:p>
      <a:pPr>
        <a:defRPr lang="zh-CN">
          <a:solidFill>
            <a:sysClr val="windowText" lastClr="000000"/>
          </a:solidFill>
          <a:latin typeface="微软雅黑" pitchFamily="34" charset="-122"/>
          <a:ea typeface="微软雅黑" pitchFamily="34" charset="-122"/>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vertOverflow="ellipsis" anchor="ctr" anchorCtr="1"/>
          <a:lstStyle/>
          <a:p>
            <a:pPr algn="ctr">
              <a:defRPr sz="1600" b="1">
                <a:solidFill>
                  <a:schemeClr val="tx1"/>
                </a:solidFill>
                <a:latin typeface="微软雅黑" pitchFamily="34" charset="-122"/>
                <a:ea typeface="微软雅黑" pitchFamily="34" charset="-122"/>
              </a:defRPr>
            </a:pPr>
            <a:r>
              <a:rPr lang="zh-CN" altLang="en-US" sz="1600" b="1" i="0" baseline="0" dirty="0">
                <a:latin typeface="微软雅黑" pitchFamily="34" charset="-122"/>
                <a:ea typeface="微软雅黑" pitchFamily="34" charset="-122"/>
              </a:rPr>
              <a:t>月户均移动互联网接入</a:t>
            </a:r>
            <a:r>
              <a:rPr lang="zh-CN" altLang="en-US" sz="1600" b="1" i="0" baseline="0" dirty="0" smtClean="0">
                <a:latin typeface="微软雅黑" pitchFamily="34" charset="-122"/>
                <a:ea typeface="微软雅黑" pitchFamily="34" charset="-122"/>
              </a:rPr>
              <a:t>流量（</a:t>
            </a:r>
            <a:r>
              <a:rPr lang="en-US" altLang="zh-CN" sz="1600" b="1" i="0" baseline="0" dirty="0" smtClean="0">
                <a:latin typeface="微软雅黑" pitchFamily="34" charset="-122"/>
                <a:ea typeface="微软雅黑" pitchFamily="34" charset="-122"/>
              </a:rPr>
              <a:t>DOU</a:t>
            </a:r>
            <a:r>
              <a:rPr lang="zh-CN" altLang="en-US" sz="1600" b="1" i="0" baseline="0" dirty="0" smtClean="0">
                <a:latin typeface="微软雅黑" pitchFamily="34" charset="-122"/>
                <a:ea typeface="微软雅黑" pitchFamily="34" charset="-122"/>
              </a:rPr>
              <a:t>）</a:t>
            </a:r>
            <a:endParaRPr lang="zh-CN" sz="1600" b="1" i="0" baseline="0" dirty="0">
              <a:latin typeface="微软雅黑" pitchFamily="34" charset="-122"/>
              <a:ea typeface="微软雅黑" pitchFamily="34" charset="-122"/>
            </a:endParaRPr>
          </a:p>
        </c:rich>
      </c:tx>
      <c:layout>
        <c:manualLayout>
          <c:xMode val="edge"/>
          <c:yMode val="edge"/>
          <c:x val="0.17078591745413499"/>
          <c:y val="5.7876119583911813E-3"/>
        </c:manualLayout>
      </c:layout>
      <c:overlay val="1"/>
      <c:spPr>
        <a:noFill/>
        <a:ln>
          <a:noFill/>
        </a:ln>
        <a:effectLst/>
      </c:spPr>
    </c:title>
    <c:autoTitleDeleted val="0"/>
    <c:plotArea>
      <c:layout>
        <c:manualLayout>
          <c:layoutTarget val="inner"/>
          <c:xMode val="edge"/>
          <c:yMode val="edge"/>
          <c:x val="7.8591031587743929E-2"/>
          <c:y val="0.150305799269841"/>
          <c:w val="0.839904337824249"/>
          <c:h val="0.66557255490949319"/>
        </c:manualLayout>
      </c:layout>
      <c:barChart>
        <c:barDir val="col"/>
        <c:grouping val="clustered"/>
        <c:varyColors val="0"/>
        <c:ser>
          <c:idx val="0"/>
          <c:order val="0"/>
          <c:tx>
            <c:strRef>
              <c:f>Sheet2!$A$2</c:f>
              <c:strCache>
                <c:ptCount val="1"/>
                <c:pt idx="0">
                  <c:v>月户均移动互联网接入流量</c:v>
                </c:pt>
              </c:strCache>
            </c:strRef>
          </c:tx>
          <c:spPr>
            <a:solidFill>
              <a:srgbClr val="4F81BD">
                <a:lumMod val="60000"/>
                <a:lumOff val="40000"/>
              </a:srgbClr>
            </a:solidFill>
            <a:ln>
              <a:solidFill>
                <a:srgbClr val="44546A"/>
              </a:solidFill>
            </a:ln>
            <a:effectLst/>
          </c:spPr>
          <c:invertIfNegative val="0"/>
          <c:dLbls>
            <c:dLbl>
              <c:idx val="0"/>
              <c:layout>
                <c:manualLayout>
                  <c:x val="6.0437251618362118E-3"/>
                  <c:y val="2.5471334291063213E-2"/>
                </c:manualLayout>
              </c:layout>
              <c:spPr/>
              <c:txPr>
                <a:bodyPr/>
                <a:lstStyle/>
                <a:p>
                  <a:pPr>
                    <a:defRPr sz="1600" b="1">
                      <a:latin typeface="微软雅黑" panose="020B0503020204020204" pitchFamily="34" charset="-122"/>
                      <a:ea typeface="微软雅黑" panose="020B0503020204020204" pitchFamily="34" charset="-122"/>
                    </a:defRPr>
                  </a:pPr>
                  <a:endParaRPr lang="zh-CN"/>
                </a:p>
              </c:txPr>
              <c:dLblPos val="inEnd"/>
              <c:showLegendKey val="0"/>
              <c:showVal val="1"/>
              <c:showCatName val="0"/>
              <c:showSerName val="0"/>
              <c:showPercent val="0"/>
              <c:showBubbleSize val="0"/>
              <c:extLst>
                <c:ext xmlns:c15="http://schemas.microsoft.com/office/drawing/2012/chart" uri="{CE6537A1-D6FC-4f65-9D91-7224C49458BB}"/>
              </c:extLst>
            </c:dLbl>
            <c:dLbl>
              <c:idx val="1"/>
              <c:layout>
                <c:manualLayout>
                  <c:x val="0"/>
                  <c:y val="3.6387620415804511E-2"/>
                </c:manualLayout>
              </c:layout>
              <c:spPr/>
              <c:txPr>
                <a:bodyPr/>
                <a:lstStyle/>
                <a:p>
                  <a:pPr>
                    <a:defRPr sz="1600" b="1">
                      <a:latin typeface="微软雅黑" panose="020B0503020204020204" pitchFamily="34" charset="-122"/>
                      <a:ea typeface="微软雅黑" panose="020B0503020204020204" pitchFamily="34" charset="-122"/>
                    </a:defRPr>
                  </a:pPr>
                  <a:endParaRPr lang="zh-CN"/>
                </a:p>
              </c:txPr>
              <c:dLblPos val="inEnd"/>
              <c:showLegendKey val="0"/>
              <c:showVal val="1"/>
              <c:showCatName val="0"/>
              <c:showSerName val="0"/>
              <c:showPercent val="0"/>
              <c:showBubbleSize val="0"/>
              <c:extLst>
                <c:ext xmlns:c15="http://schemas.microsoft.com/office/drawing/2012/chart" uri="{CE6537A1-D6FC-4f65-9D91-7224C49458BB}"/>
              </c:extLst>
            </c:dLbl>
            <c:dLbl>
              <c:idx val="4"/>
              <c:layout>
                <c:manualLayout>
                  <c:x val="6.0437251618362118E-3"/>
                  <c:y val="4.3665144498965282E-2"/>
                </c:manualLayout>
              </c:layout>
              <c:spPr/>
              <c:txPr>
                <a:bodyPr/>
                <a:lstStyle/>
                <a:p>
                  <a:pPr>
                    <a:defRPr sz="1600" b="1">
                      <a:latin typeface="微软雅黑" panose="020B0503020204020204" pitchFamily="34" charset="-122"/>
                      <a:ea typeface="微软雅黑" panose="020B0503020204020204" pitchFamily="34" charset="-122"/>
                    </a:defRPr>
                  </a:pPr>
                  <a:endParaRPr lang="zh-CN"/>
                </a:p>
              </c:txPr>
              <c:dLblPos val="inEnd"/>
              <c:showLegendKey val="0"/>
              <c:showVal val="1"/>
              <c:showCatName val="0"/>
              <c:showSerName val="0"/>
              <c:showPercent val="0"/>
              <c:showBubbleSize val="0"/>
              <c:extLst>
                <c:ext xmlns:c15="http://schemas.microsoft.com/office/drawing/2012/chart" uri="{CE6537A1-D6FC-4f65-9D91-7224C49458BB}"/>
              </c:extLst>
            </c:dLbl>
            <c:numFmt formatCode="#,##0_);[Red]\(#,##0\)" sourceLinked="0"/>
            <c:spPr>
              <a:noFill/>
              <a:ln>
                <a:noFill/>
              </a:ln>
              <a:effectLst/>
            </c:spPr>
            <c:txPr>
              <a:bodyPr rot="0" spcFirstLastPara="0" vertOverflow="ellipsis" horzOverflow="overflow" vert="horz" wrap="square" anchor="ctr" anchorCtr="1"/>
              <a:lstStyle/>
              <a:p>
                <a:pPr>
                  <a:defRPr sz="1600" b="1">
                    <a:solidFill>
                      <a:schemeClr val="tx1"/>
                    </a:solidFill>
                    <a:latin typeface="微软雅黑" pitchFamily="34" charset="-122"/>
                    <a:ea typeface="微软雅黑" pitchFamily="34" charset="-122"/>
                    <a:cs typeface="Times New Roman" pitchFamily="18" charset="0"/>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Sheet2!$B$1:$F$1</c:f>
              <c:strCache>
                <c:ptCount val="5"/>
                <c:pt idx="0">
                  <c:v>2011年</c:v>
                </c:pt>
                <c:pt idx="1">
                  <c:v>2012年</c:v>
                </c:pt>
                <c:pt idx="2">
                  <c:v>2013年</c:v>
                </c:pt>
                <c:pt idx="3">
                  <c:v>2014年</c:v>
                </c:pt>
                <c:pt idx="4">
                  <c:v>2015年E</c:v>
                </c:pt>
              </c:strCache>
            </c:strRef>
          </c:cat>
          <c:val>
            <c:numRef>
              <c:f>Sheet2!$B$2:$F$2</c:f>
              <c:numCache>
                <c:formatCode>General</c:formatCode>
                <c:ptCount val="5"/>
                <c:pt idx="0">
                  <c:v>81</c:v>
                </c:pt>
                <c:pt idx="1">
                  <c:v>93</c:v>
                </c:pt>
                <c:pt idx="2">
                  <c:v>139</c:v>
                </c:pt>
                <c:pt idx="3">
                  <c:v>205</c:v>
                </c:pt>
                <c:pt idx="4">
                  <c:v>380</c:v>
                </c:pt>
              </c:numCache>
            </c:numRef>
          </c:val>
        </c:ser>
        <c:dLbls>
          <c:showLegendKey val="0"/>
          <c:showVal val="1"/>
          <c:showCatName val="0"/>
          <c:showSerName val="0"/>
          <c:showPercent val="0"/>
          <c:showBubbleSize val="0"/>
        </c:dLbls>
        <c:gapWidth val="150"/>
        <c:axId val="238546944"/>
        <c:axId val="238549632"/>
      </c:barChart>
      <c:lineChart>
        <c:grouping val="standard"/>
        <c:varyColors val="0"/>
        <c:ser>
          <c:idx val="1"/>
          <c:order val="1"/>
          <c:tx>
            <c:strRef>
              <c:f>Sheet2!$A$3</c:f>
              <c:strCache>
                <c:ptCount val="1"/>
                <c:pt idx="0">
                  <c:v>同比增速</c:v>
                </c:pt>
              </c:strCache>
            </c:strRef>
          </c:tx>
          <c:spPr>
            <a:ln w="19050">
              <a:solidFill>
                <a:srgbClr val="C00000"/>
              </a:solidFill>
            </a:ln>
            <a:effectLst/>
          </c:spPr>
          <c:marker>
            <c:symbol val="circle"/>
            <c:size val="5"/>
            <c:spPr>
              <a:solidFill>
                <a:sysClr val="window" lastClr="FFFFFF"/>
              </a:solidFill>
              <a:ln w="19050">
                <a:solidFill>
                  <a:srgbClr val="C00000"/>
                </a:solidFill>
              </a:ln>
              <a:effectLst/>
            </c:spPr>
          </c:marker>
          <c:dLbls>
            <c:spPr>
              <a:noFill/>
              <a:ln>
                <a:noFill/>
              </a:ln>
              <a:effectLst/>
            </c:spPr>
            <c:txPr>
              <a:bodyPr rot="0" spcFirstLastPara="0" vertOverflow="ellipsis" horzOverflow="overflow" vert="horz" wrap="square" anchor="ctr" anchorCtr="1"/>
              <a:lstStyle/>
              <a:p>
                <a:pPr>
                  <a:defRPr sz="1400" b="1">
                    <a:solidFill>
                      <a:srgbClr val="C00000"/>
                    </a:solidFill>
                    <a:latin typeface="微软雅黑" pitchFamily="34" charset="-122"/>
                    <a:ea typeface="微软雅黑" pitchFamily="34" charset="-122"/>
                    <a:cs typeface="Times New Roman" pitchFamily="18" charset="0"/>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Sheet2!$B$1:$F$1</c:f>
              <c:strCache>
                <c:ptCount val="5"/>
                <c:pt idx="0">
                  <c:v>2011年</c:v>
                </c:pt>
                <c:pt idx="1">
                  <c:v>2012年</c:v>
                </c:pt>
                <c:pt idx="2">
                  <c:v>2013年</c:v>
                </c:pt>
                <c:pt idx="3">
                  <c:v>2014年</c:v>
                </c:pt>
                <c:pt idx="4">
                  <c:v>2015年E</c:v>
                </c:pt>
              </c:strCache>
            </c:strRef>
          </c:cat>
          <c:val>
            <c:numRef>
              <c:f>Sheet2!$B$3:$F$3</c:f>
              <c:numCache>
                <c:formatCode>0.0%</c:formatCode>
                <c:ptCount val="5"/>
                <c:pt idx="1">
                  <c:v>0.15400000000000005</c:v>
                </c:pt>
                <c:pt idx="2">
                  <c:v>0.49700000000000011</c:v>
                </c:pt>
                <c:pt idx="3">
                  <c:v>0.47100000000000009</c:v>
                </c:pt>
                <c:pt idx="4">
                  <c:v>0.85365853658536628</c:v>
                </c:pt>
              </c:numCache>
            </c:numRef>
          </c:val>
          <c:smooth val="0"/>
        </c:ser>
        <c:dLbls>
          <c:showLegendKey val="0"/>
          <c:showVal val="1"/>
          <c:showCatName val="0"/>
          <c:showSerName val="0"/>
          <c:showPercent val="0"/>
          <c:showBubbleSize val="0"/>
        </c:dLbls>
        <c:marker val="1"/>
        <c:smooth val="0"/>
        <c:axId val="238227840"/>
        <c:axId val="238229376"/>
      </c:lineChart>
      <c:catAx>
        <c:axId val="238546944"/>
        <c:scaling>
          <c:orientation val="minMax"/>
        </c:scaling>
        <c:delete val="0"/>
        <c:axPos val="b"/>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100" b="0">
                <a:solidFill>
                  <a:schemeClr val="tx1"/>
                </a:solidFill>
                <a:latin typeface="微软雅黑" pitchFamily="34" charset="-122"/>
                <a:ea typeface="微软雅黑" pitchFamily="34" charset="-122"/>
              </a:defRPr>
            </a:pPr>
            <a:endParaRPr lang="zh-CN"/>
          </a:p>
        </c:txPr>
        <c:crossAx val="238549632"/>
        <c:crosses val="autoZero"/>
        <c:auto val="1"/>
        <c:lblAlgn val="ctr"/>
        <c:lblOffset val="0"/>
        <c:tickMarkSkip val="1"/>
        <c:noMultiLvlLbl val="0"/>
      </c:catAx>
      <c:valAx>
        <c:axId val="238549632"/>
        <c:scaling>
          <c:orientation val="minMax"/>
        </c:scaling>
        <c:delete val="0"/>
        <c:axPos val="l"/>
        <c:numFmt formatCode="General"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800" b="0">
                <a:solidFill>
                  <a:schemeClr val="tx1"/>
                </a:solidFill>
                <a:latin typeface="+mn-lt"/>
                <a:ea typeface="+mn-ea"/>
                <a:cs typeface="+mn-cs"/>
              </a:defRPr>
            </a:pPr>
            <a:endParaRPr lang="zh-CN"/>
          </a:p>
        </c:txPr>
        <c:crossAx val="238546944"/>
        <c:crosses val="autoZero"/>
        <c:crossBetween val="between"/>
      </c:valAx>
      <c:catAx>
        <c:axId val="238227840"/>
        <c:scaling>
          <c:orientation val="minMax"/>
        </c:scaling>
        <c:delete val="1"/>
        <c:axPos val="b"/>
        <c:numFmt formatCode="General" sourceLinked="1"/>
        <c:majorTickMark val="out"/>
        <c:minorTickMark val="none"/>
        <c:tickLblPos val="none"/>
        <c:crossAx val="238229376"/>
        <c:crosses val="autoZero"/>
        <c:auto val="1"/>
        <c:lblAlgn val="ctr"/>
        <c:lblOffset val="100"/>
        <c:tickMarkSkip val="1"/>
        <c:noMultiLvlLbl val="0"/>
      </c:catAx>
      <c:valAx>
        <c:axId val="238229376"/>
        <c:scaling>
          <c:orientation val="minMax"/>
        </c:scaling>
        <c:delete val="0"/>
        <c:axPos val="r"/>
        <c:numFmt formatCode="0%"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800" b="0">
                <a:solidFill>
                  <a:schemeClr val="tx1"/>
                </a:solidFill>
                <a:latin typeface="+mn-lt"/>
                <a:ea typeface="+mn-ea"/>
                <a:cs typeface="+mn-cs"/>
              </a:defRPr>
            </a:pPr>
            <a:endParaRPr lang="zh-CN"/>
          </a:p>
        </c:txPr>
        <c:crossAx val="238227840"/>
        <c:crosses val="max"/>
        <c:crossBetween val="between"/>
      </c:valAx>
      <c:spPr>
        <a:noFill/>
        <a:ln>
          <a:noFill/>
        </a:ln>
        <a:effectLst/>
      </c:spPr>
    </c:plotArea>
    <c:legend>
      <c:legendPos val="b"/>
      <c:layout>
        <c:manualLayout>
          <c:xMode val="edge"/>
          <c:yMode val="edge"/>
          <c:x val="0"/>
          <c:y val="0.88586100070089302"/>
          <c:w val="0.89999990482322578"/>
          <c:h val="7.8002827880280512E-2"/>
        </c:manualLayout>
      </c:layout>
      <c:overlay val="0"/>
      <c:spPr>
        <a:noFill/>
        <a:ln>
          <a:noFill/>
        </a:ln>
        <a:effectLst/>
      </c:spPr>
      <c:txPr>
        <a:bodyPr rot="0" spcFirstLastPara="0" vertOverflow="ellipsis" horzOverflow="overflow" vert="horz" wrap="square" anchor="ctr" anchorCtr="1"/>
        <a:lstStyle/>
        <a:p>
          <a:pPr>
            <a:defRPr sz="1400" b="1">
              <a:solidFill>
                <a:schemeClr val="tx1"/>
              </a:solidFill>
              <a:latin typeface="微软雅黑" pitchFamily="34" charset="-122"/>
              <a:ea typeface="微软雅黑" pitchFamily="34" charset="-122"/>
            </a:defRPr>
          </a:pPr>
          <a:endParaRPr lang="zh-CN"/>
        </a:p>
      </c:txPr>
    </c:legend>
    <c:plotVisOnly val="1"/>
    <c:dispBlanksAs val="gap"/>
    <c:showDLblsOverMax val="0"/>
  </c:chart>
  <c:spPr>
    <a:noFill/>
    <a:ln>
      <a:solidFill>
        <a:sysClr val="window" lastClr="FFFFFF">
          <a:lumMod val="65000"/>
        </a:sysClr>
      </a:solidFill>
    </a:ln>
    <a:effectLst/>
  </c:spPr>
  <c:txPr>
    <a:bodyPr rot="0" spcFirstLastPara="0" vertOverflow="ellipsis" horzOverflow="overflow" vert="horz" wrap="square" anchor="ctr" anchorCtr="1"/>
    <a:lstStyle/>
    <a:p>
      <a:pPr>
        <a:defRPr lang="zh-CN"/>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860731163822723E-2"/>
          <c:y val="3.90071597535512E-2"/>
          <c:w val="0.87682388809332024"/>
          <c:h val="0.77425360905828622"/>
        </c:manualLayout>
      </c:layout>
      <c:barChart>
        <c:barDir val="col"/>
        <c:grouping val="clustered"/>
        <c:varyColors val="0"/>
        <c:ser>
          <c:idx val="0"/>
          <c:order val="0"/>
          <c:tx>
            <c:strRef>
              <c:f>'运营商服务收入（前三季度）'!$O$2</c:f>
              <c:strCache>
                <c:ptCount val="1"/>
                <c:pt idx="0">
                  <c:v>服务收入增速（左轴）</c:v>
                </c:pt>
              </c:strCache>
            </c:strRef>
          </c:tx>
          <c:spPr>
            <a:solidFill>
              <a:schemeClr val="accent1">
                <a:lumMod val="60000"/>
                <a:lumOff val="40000"/>
              </a:schemeClr>
            </a:solidFill>
            <a:ln>
              <a:noFill/>
            </a:ln>
            <a:effectLst/>
          </c:spPr>
          <c:invertIfNegative val="0"/>
          <c:dPt>
            <c:idx val="0"/>
            <c:invertIfNegative val="0"/>
            <c:bubble3D val="0"/>
            <c:spPr>
              <a:solidFill>
                <a:schemeClr val="accent2">
                  <a:lumMod val="60000"/>
                  <a:lumOff val="40000"/>
                </a:schemeClr>
              </a:solidFill>
              <a:ln>
                <a:noFill/>
              </a:ln>
              <a:effectLst/>
            </c:spPr>
          </c:dPt>
          <c:dPt>
            <c:idx val="1"/>
            <c:invertIfNegative val="0"/>
            <c:bubble3D val="0"/>
            <c:spPr>
              <a:solidFill>
                <a:schemeClr val="accent2">
                  <a:lumMod val="60000"/>
                  <a:lumOff val="40000"/>
                </a:schemeClr>
              </a:solidFill>
              <a:ln>
                <a:noFill/>
              </a:ln>
              <a:effectLst/>
            </c:spPr>
          </c:dPt>
          <c:dPt>
            <c:idx val="2"/>
            <c:invertIfNegative val="0"/>
            <c:bubble3D val="0"/>
            <c:spPr>
              <a:solidFill>
                <a:schemeClr val="accent2">
                  <a:lumMod val="60000"/>
                  <a:lumOff val="40000"/>
                </a:schemeClr>
              </a:solidFill>
              <a:ln>
                <a:noFill/>
              </a:ln>
              <a:effectLst/>
            </c:spPr>
          </c:dPt>
          <c:dPt>
            <c:idx val="3"/>
            <c:invertIfNegative val="0"/>
            <c:bubble3D val="0"/>
            <c:spPr>
              <a:solidFill>
                <a:schemeClr val="accent1">
                  <a:lumMod val="40000"/>
                  <a:lumOff val="60000"/>
                </a:schemeClr>
              </a:solidFill>
              <a:ln>
                <a:noFill/>
              </a:ln>
              <a:effectLst/>
            </c:spPr>
          </c:dPt>
          <c:dPt>
            <c:idx val="4"/>
            <c:invertIfNegative val="0"/>
            <c:bubble3D val="0"/>
            <c:spPr>
              <a:solidFill>
                <a:schemeClr val="accent1">
                  <a:lumMod val="40000"/>
                  <a:lumOff val="60000"/>
                </a:schemeClr>
              </a:solidFill>
              <a:ln>
                <a:noFill/>
              </a:ln>
              <a:effectLst/>
            </c:spPr>
          </c:dPt>
          <c:dPt>
            <c:idx val="5"/>
            <c:invertIfNegative val="0"/>
            <c:bubble3D val="0"/>
            <c:spPr>
              <a:solidFill>
                <a:schemeClr val="accent1">
                  <a:lumMod val="40000"/>
                  <a:lumOff val="60000"/>
                </a:schemeClr>
              </a:solidFill>
              <a:ln>
                <a:noFill/>
              </a:ln>
              <a:effectLst/>
            </c:spPr>
          </c:dPt>
          <c:dPt>
            <c:idx val="6"/>
            <c:invertIfNegative val="0"/>
            <c:bubble3D val="0"/>
            <c:spPr>
              <a:solidFill>
                <a:schemeClr val="accent1">
                  <a:lumMod val="40000"/>
                  <a:lumOff val="60000"/>
                </a:schemeClr>
              </a:solidFill>
              <a:ln>
                <a:noFill/>
              </a:ln>
              <a:effectLst/>
            </c:spPr>
          </c:dPt>
          <c:dPt>
            <c:idx val="7"/>
            <c:invertIfNegative val="0"/>
            <c:bubble3D val="0"/>
            <c:spPr>
              <a:solidFill>
                <a:schemeClr val="accent1">
                  <a:lumMod val="40000"/>
                  <a:lumOff val="60000"/>
                </a:schemeClr>
              </a:solidFill>
              <a:ln>
                <a:noFill/>
              </a:ln>
              <a:effectLst/>
            </c:spPr>
          </c:dPt>
          <c:dPt>
            <c:idx val="8"/>
            <c:invertIfNegative val="0"/>
            <c:bubble3D val="0"/>
            <c:spPr>
              <a:solidFill>
                <a:schemeClr val="accent1">
                  <a:lumMod val="40000"/>
                  <a:lumOff val="60000"/>
                </a:schemeClr>
              </a:solidFill>
              <a:ln>
                <a:noFill/>
              </a:ln>
              <a:effectLst/>
            </c:spPr>
          </c:dPt>
          <c:dPt>
            <c:idx val="9"/>
            <c:invertIfNegative val="0"/>
            <c:bubble3D val="0"/>
            <c:spPr>
              <a:solidFill>
                <a:schemeClr val="accent3"/>
              </a:solidFill>
              <a:ln>
                <a:noFill/>
              </a:ln>
              <a:effectLst/>
            </c:spPr>
          </c:dPt>
          <c:dPt>
            <c:idx val="10"/>
            <c:invertIfNegative val="0"/>
            <c:bubble3D val="0"/>
            <c:spPr>
              <a:solidFill>
                <a:schemeClr val="accent3"/>
              </a:solidFill>
              <a:ln>
                <a:noFill/>
              </a:ln>
              <a:effectLst/>
            </c:spPr>
          </c:dPt>
          <c:dPt>
            <c:idx val="11"/>
            <c:invertIfNegative val="0"/>
            <c:bubble3D val="0"/>
            <c:spPr>
              <a:solidFill>
                <a:schemeClr val="accent3"/>
              </a:solidFill>
              <a:ln>
                <a:noFill/>
              </a:ln>
              <a:effectLst/>
            </c:spPr>
          </c:dPt>
          <c:dPt>
            <c:idx val="12"/>
            <c:invertIfNegative val="0"/>
            <c:bubble3D val="0"/>
            <c:spPr>
              <a:solidFill>
                <a:schemeClr val="accent4">
                  <a:lumMod val="60000"/>
                  <a:lumOff val="40000"/>
                </a:schemeClr>
              </a:solidFill>
              <a:ln>
                <a:noFill/>
              </a:ln>
              <a:effectLst/>
            </c:spPr>
          </c:dPt>
          <c:dPt>
            <c:idx val="13"/>
            <c:invertIfNegative val="0"/>
            <c:bubble3D val="0"/>
            <c:spPr>
              <a:solidFill>
                <a:srgbClr val="FFC000"/>
              </a:solidFill>
              <a:ln>
                <a:noFill/>
              </a:ln>
              <a:effectLst/>
            </c:spPr>
          </c:dPt>
          <c:dPt>
            <c:idx val="14"/>
            <c:invertIfNegative val="0"/>
            <c:bubble3D val="0"/>
            <c:spPr>
              <a:solidFill>
                <a:srgbClr val="FFC000"/>
              </a:solidFill>
              <a:ln>
                <a:noFill/>
              </a:ln>
              <a:effectLst/>
            </c:spPr>
          </c:dPt>
          <c:dPt>
            <c:idx val="15"/>
            <c:invertIfNegative val="0"/>
            <c:bubble3D val="0"/>
            <c:spPr>
              <a:solidFill>
                <a:srgbClr val="FFC000"/>
              </a:solidFill>
              <a:ln>
                <a:noFill/>
              </a:ln>
              <a:effectLst/>
            </c:spPr>
          </c:dPt>
          <c:cat>
            <c:strRef>
              <c:f>'运营商服务收入（前三季度）'!$M$3:$M$18</c:f>
              <c:strCache>
                <c:ptCount val="16"/>
                <c:pt idx="0">
                  <c:v>AT&amp;T</c:v>
                </c:pt>
                <c:pt idx="1">
                  <c:v>Verizon</c:v>
                </c:pt>
                <c:pt idx="2">
                  <c:v>America Movil</c:v>
                </c:pt>
                <c:pt idx="3">
                  <c:v>Vodafone</c:v>
                </c:pt>
                <c:pt idx="4">
                  <c:v>Orange</c:v>
                </c:pt>
                <c:pt idx="5">
                  <c:v>Telecom Italia</c:v>
                </c:pt>
                <c:pt idx="6">
                  <c:v>Telefonica</c:v>
                </c:pt>
                <c:pt idx="7">
                  <c:v>DT</c:v>
                </c:pt>
                <c:pt idx="8">
                  <c:v>BT</c:v>
                </c:pt>
                <c:pt idx="9">
                  <c:v>NTT DOCOMO </c:v>
                </c:pt>
                <c:pt idx="10">
                  <c:v>KDDI</c:v>
                </c:pt>
                <c:pt idx="11">
                  <c:v>Softbank</c:v>
                </c:pt>
                <c:pt idx="12">
                  <c:v>SKT</c:v>
                </c:pt>
                <c:pt idx="13">
                  <c:v>中国电信</c:v>
                </c:pt>
                <c:pt idx="14">
                  <c:v>中国移动</c:v>
                </c:pt>
                <c:pt idx="15">
                  <c:v>中国联通</c:v>
                </c:pt>
              </c:strCache>
            </c:strRef>
          </c:cat>
          <c:val>
            <c:numRef>
              <c:f>'运营商服务收入（前三季度）'!$O$3:$O$18</c:f>
              <c:numCache>
                <c:formatCode>0.0%</c:formatCode>
                <c:ptCount val="16"/>
                <c:pt idx="0">
                  <c:v>5.3502144169899978E-2</c:v>
                </c:pt>
                <c:pt idx="1">
                  <c:v>-1.5054158252249001E-2</c:v>
                </c:pt>
                <c:pt idx="2">
                  <c:v>-6.9326152517535915E-3</c:v>
                </c:pt>
                <c:pt idx="3">
                  <c:v>-3.0621328111091208E-3</c:v>
                </c:pt>
                <c:pt idx="4">
                  <c:v>-7.5154117891528338E-3</c:v>
                </c:pt>
                <c:pt idx="5">
                  <c:v>-5.9854644424690823E-2</c:v>
                </c:pt>
                <c:pt idx="6">
                  <c:v>0.101625882739366</c:v>
                </c:pt>
                <c:pt idx="7">
                  <c:v>2.4101916676231312E-3</c:v>
                </c:pt>
                <c:pt idx="8">
                  <c:v>-1.3867259918427905E-2</c:v>
                </c:pt>
                <c:pt idx="9">
                  <c:v>-3.2222941240601398E-2</c:v>
                </c:pt>
                <c:pt idx="10">
                  <c:v>5.9390410634065832E-2</c:v>
                </c:pt>
                <c:pt idx="11">
                  <c:v>5.5894969635272199E-2</c:v>
                </c:pt>
                <c:pt idx="12">
                  <c:v>-9.1170560716813554E-3</c:v>
                </c:pt>
                <c:pt idx="13">
                  <c:v>3.9287133640159818E-3</c:v>
                </c:pt>
                <c:pt idx="14">
                  <c:v>-6.5939189327933415E-3</c:v>
                </c:pt>
                <c:pt idx="15">
                  <c:v>-5.6431857434476498E-2</c:v>
                </c:pt>
              </c:numCache>
            </c:numRef>
          </c:val>
        </c:ser>
        <c:dLbls>
          <c:showLegendKey val="0"/>
          <c:showVal val="0"/>
          <c:showCatName val="0"/>
          <c:showSerName val="0"/>
          <c:showPercent val="0"/>
          <c:showBubbleSize val="0"/>
        </c:dLbls>
        <c:gapWidth val="150"/>
        <c:axId val="258172416"/>
        <c:axId val="258173952"/>
      </c:barChart>
      <c:lineChart>
        <c:grouping val="standard"/>
        <c:varyColors val="0"/>
        <c:ser>
          <c:idx val="2"/>
          <c:order val="1"/>
          <c:tx>
            <c:strRef>
              <c:f>'运营商服务收入（前三季度）'!$P$2</c:f>
              <c:strCache>
                <c:ptCount val="1"/>
                <c:pt idx="0">
                  <c:v>EBITDA率（右轴）</c:v>
                </c:pt>
              </c:strCache>
            </c:strRef>
          </c:tx>
          <c:spPr>
            <a:ln w="28575">
              <a:solidFill>
                <a:srgbClr val="C00000"/>
              </a:solidFill>
            </a:ln>
            <a:effectLst/>
          </c:spPr>
          <c:marker>
            <c:symbol val="none"/>
          </c:marker>
          <c:val>
            <c:numRef>
              <c:f>'运营商服务收入（前三季度）'!$P$3:$P$18</c:f>
              <c:numCache>
                <c:formatCode>0.0%</c:formatCode>
                <c:ptCount val="16"/>
                <c:pt idx="0">
                  <c:v>0.37286511167108211</c:v>
                </c:pt>
                <c:pt idx="1">
                  <c:v>0.424161230195713</c:v>
                </c:pt>
                <c:pt idx="2">
                  <c:v>0.34804915125411701</c:v>
                </c:pt>
                <c:pt idx="3">
                  <c:v>0.3139446554530661</c:v>
                </c:pt>
                <c:pt idx="4">
                  <c:v>0.32676134975747712</c:v>
                </c:pt>
                <c:pt idx="5">
                  <c:v>0.40850795217036701</c:v>
                </c:pt>
                <c:pt idx="6">
                  <c:v>0.32836399415605821</c:v>
                </c:pt>
                <c:pt idx="7">
                  <c:v>0.3789405388901611</c:v>
                </c:pt>
                <c:pt idx="8">
                  <c:v>0.35418859978944334</c:v>
                </c:pt>
                <c:pt idx="9">
                  <c:v>0.41307141545804998</c:v>
                </c:pt>
                <c:pt idx="10">
                  <c:v>0.3067113196577621</c:v>
                </c:pt>
                <c:pt idx="11">
                  <c:v>0.42742578944708814</c:v>
                </c:pt>
                <c:pt idx="12">
                  <c:v>0.27659105820234386</c:v>
                </c:pt>
                <c:pt idx="13">
                  <c:v>0.3461077410920671</c:v>
                </c:pt>
                <c:pt idx="14">
                  <c:v>0.41444367992073711</c:v>
                </c:pt>
                <c:pt idx="15">
                  <c:v>0.41307141545804998</c:v>
                </c:pt>
              </c:numCache>
            </c:numRef>
          </c:val>
          <c:smooth val="0"/>
        </c:ser>
        <c:dLbls>
          <c:showLegendKey val="0"/>
          <c:showVal val="0"/>
          <c:showCatName val="0"/>
          <c:showSerName val="0"/>
          <c:showPercent val="0"/>
          <c:showBubbleSize val="0"/>
        </c:dLbls>
        <c:marker val="1"/>
        <c:smooth val="0"/>
        <c:axId val="258331392"/>
        <c:axId val="258332928"/>
      </c:lineChart>
      <c:catAx>
        <c:axId val="258172416"/>
        <c:scaling>
          <c:orientation val="minMax"/>
        </c:scaling>
        <c:delete val="0"/>
        <c:axPos val="b"/>
        <c:numFmt formatCode="General" sourceLinked="0"/>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tx1"/>
                </a:solidFill>
              </a:defRPr>
            </a:pPr>
            <a:endParaRPr lang="zh-CN"/>
          </a:p>
        </c:txPr>
        <c:crossAx val="258173952"/>
        <c:crosses val="autoZero"/>
        <c:auto val="1"/>
        <c:lblAlgn val="ctr"/>
        <c:lblOffset val="100"/>
        <c:tickMarkSkip val="1"/>
        <c:noMultiLvlLbl val="0"/>
      </c:catAx>
      <c:valAx>
        <c:axId val="258173952"/>
        <c:scaling>
          <c:orientation val="minMax"/>
        </c:scaling>
        <c:delete val="0"/>
        <c:axPos val="l"/>
        <c:numFmt formatCode="0.0%"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050" b="0">
                <a:solidFill>
                  <a:schemeClr val="tx1"/>
                </a:solidFill>
              </a:defRPr>
            </a:pPr>
            <a:endParaRPr lang="zh-CN"/>
          </a:p>
        </c:txPr>
        <c:crossAx val="258172416"/>
        <c:crosses val="autoZero"/>
        <c:crossBetween val="between"/>
      </c:valAx>
      <c:catAx>
        <c:axId val="258331392"/>
        <c:scaling>
          <c:orientation val="minMax"/>
        </c:scaling>
        <c:delete val="1"/>
        <c:axPos val="b"/>
        <c:numFmt formatCode="General" sourceLinked="1"/>
        <c:majorTickMark val="out"/>
        <c:minorTickMark val="none"/>
        <c:tickLblPos val="none"/>
        <c:crossAx val="258332928"/>
        <c:crosses val="autoZero"/>
        <c:auto val="1"/>
        <c:lblAlgn val="ctr"/>
        <c:lblOffset val="100"/>
        <c:tickMarkSkip val="1"/>
        <c:noMultiLvlLbl val="0"/>
      </c:catAx>
      <c:valAx>
        <c:axId val="258332928"/>
        <c:scaling>
          <c:orientation val="minMax"/>
        </c:scaling>
        <c:delete val="0"/>
        <c:axPos val="r"/>
        <c:numFmt formatCode="0.0%"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000" b="0">
                <a:solidFill>
                  <a:schemeClr val="tx1"/>
                </a:solidFill>
              </a:defRPr>
            </a:pPr>
            <a:endParaRPr lang="zh-CN"/>
          </a:p>
        </c:txPr>
        <c:crossAx val="258331392"/>
        <c:crosses val="max"/>
        <c:crossBetween val="between"/>
      </c:valAx>
      <c:spPr>
        <a:noFill/>
        <a:ln>
          <a:noFill/>
        </a:ln>
        <a:effectLst/>
      </c:spPr>
    </c:plotArea>
    <c:legend>
      <c:legendPos val="b"/>
      <c:layout>
        <c:manualLayout>
          <c:xMode val="edge"/>
          <c:yMode val="edge"/>
          <c:x val="0.171567766589547"/>
          <c:y val="0.88741839092298558"/>
          <c:w val="0.60243054027091181"/>
          <c:h val="9.0284686637530379E-2"/>
        </c:manualLayout>
      </c:layout>
      <c:overlay val="0"/>
      <c:spPr>
        <a:noFill/>
        <a:ln>
          <a:noFill/>
        </a:ln>
        <a:effectLst/>
      </c:spPr>
      <c:txPr>
        <a:bodyPr rot="0" spcFirstLastPara="0" vertOverflow="ellipsis" horzOverflow="overflow" vert="horz" wrap="square" anchor="ctr" anchorCtr="1"/>
        <a:lstStyle/>
        <a:p>
          <a:pPr>
            <a:defRPr sz="1400" b="1">
              <a:solidFill>
                <a:schemeClr val="tx1"/>
              </a:solidFill>
            </a:defRPr>
          </a:pPr>
          <a:endParaRPr lang="zh-CN"/>
        </a:p>
      </c:txPr>
    </c:legend>
    <c:plotVisOnly val="1"/>
    <c:dispBlanksAs val="gap"/>
    <c:showDLblsOverMax val="0"/>
  </c:chart>
  <c:spPr>
    <a:noFill/>
    <a:ln>
      <a:solidFill>
        <a:sysClr val="window" lastClr="FFFFFF">
          <a:lumMod val="65000"/>
        </a:sysClr>
      </a:solidFill>
    </a:ln>
    <a:effectLst/>
  </c:spPr>
  <c:txPr>
    <a:bodyPr rot="0" spcFirstLastPara="0" vertOverflow="ellipsis" horzOverflow="overflow" vert="horz" wrap="square" anchor="ctr" anchorCtr="1"/>
    <a:lstStyle/>
    <a:p>
      <a:pPr>
        <a:defRPr lang="zh-CN" sz="1400">
          <a:latin typeface="微软雅黑" pitchFamily="34" charset="-122"/>
          <a:ea typeface="微软雅黑" pitchFamily="34" charset="-122"/>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B1610E-2065-4262-B25A-67746232DCD1}"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zh-CN" altLang="en-US"/>
        </a:p>
      </dgm:t>
    </dgm:pt>
    <dgm:pt modelId="{A85BDDDF-A90A-4F47-A413-A783FD72853D}">
      <dgm:prSet phldrT="[文本]" custT="1"/>
      <dgm:spPr/>
      <dgm:t>
        <a:bodyPr/>
        <a:lstStyle/>
        <a:p>
          <a:r>
            <a:rPr lang="zh-CN" altLang="en-US" sz="1800" b="1" dirty="0" smtClean="0">
              <a:solidFill>
                <a:schemeClr val="bg1"/>
              </a:solidFill>
              <a:latin typeface="+mj-ea"/>
              <a:ea typeface="+mj-ea"/>
            </a:rPr>
            <a:t>网络接入端</a:t>
          </a:r>
          <a:endParaRPr lang="zh-CN" altLang="en-US" sz="1800" b="1" dirty="0">
            <a:solidFill>
              <a:schemeClr val="bg1"/>
            </a:solidFill>
            <a:latin typeface="+mj-ea"/>
            <a:ea typeface="+mj-ea"/>
          </a:endParaRPr>
        </a:p>
      </dgm:t>
    </dgm:pt>
    <dgm:pt modelId="{04AB127B-1B0D-4391-83A3-4F0FA31ECAD6}" type="parTrans" cxnId="{194EF7B9-C587-4FB1-AA96-F1ABF79212AB}">
      <dgm:prSet/>
      <dgm:spPr/>
      <dgm:t>
        <a:bodyPr/>
        <a:lstStyle/>
        <a:p>
          <a:endParaRPr lang="zh-CN" altLang="en-US"/>
        </a:p>
      </dgm:t>
    </dgm:pt>
    <dgm:pt modelId="{A46C777C-049F-49AA-85C5-2E3F87AEC2F2}" type="sibTrans" cxnId="{194EF7B9-C587-4FB1-AA96-F1ABF79212AB}">
      <dgm:prSet/>
      <dgm:spPr/>
      <dgm:t>
        <a:bodyPr/>
        <a:lstStyle/>
        <a:p>
          <a:endParaRPr lang="zh-CN" altLang="en-US"/>
        </a:p>
      </dgm:t>
    </dgm:pt>
    <dgm:pt modelId="{35B04E3D-808F-433D-ACE1-89DDFE6D75FE}">
      <dgm:prSet phldrT="[文本]" custT="1"/>
      <dgm:spPr/>
      <dgm:t>
        <a:bodyPr/>
        <a:lstStyle/>
        <a:p>
          <a:r>
            <a:rPr lang="zh-CN" altLang="en-US" sz="1800" b="1" dirty="0" smtClean="0">
              <a:solidFill>
                <a:schemeClr val="bg1"/>
              </a:solidFill>
              <a:latin typeface="+mj-ea"/>
              <a:ea typeface="+mj-ea"/>
            </a:rPr>
            <a:t>网间互联互通</a:t>
          </a:r>
          <a:endParaRPr lang="zh-CN" altLang="en-US" sz="1800" b="1" dirty="0">
            <a:solidFill>
              <a:schemeClr val="bg1"/>
            </a:solidFill>
            <a:latin typeface="+mj-ea"/>
            <a:ea typeface="+mj-ea"/>
          </a:endParaRPr>
        </a:p>
      </dgm:t>
    </dgm:pt>
    <dgm:pt modelId="{8821C857-82FA-41CE-BBA7-C42719D676BC}" type="parTrans" cxnId="{4D5970C7-3D21-4ED6-A4F8-E1C8A7C542E6}">
      <dgm:prSet/>
      <dgm:spPr/>
      <dgm:t>
        <a:bodyPr/>
        <a:lstStyle/>
        <a:p>
          <a:endParaRPr lang="zh-CN" altLang="en-US"/>
        </a:p>
      </dgm:t>
    </dgm:pt>
    <dgm:pt modelId="{7E9122D1-BE2D-4FEB-B43A-50DEE17A6D33}" type="sibTrans" cxnId="{4D5970C7-3D21-4ED6-A4F8-E1C8A7C542E6}">
      <dgm:prSet/>
      <dgm:spPr/>
      <dgm:t>
        <a:bodyPr/>
        <a:lstStyle/>
        <a:p>
          <a:endParaRPr lang="zh-CN" altLang="en-US"/>
        </a:p>
      </dgm:t>
    </dgm:pt>
    <dgm:pt modelId="{B7F5149C-B73E-4F83-AFA2-8F53DA83A9D6}">
      <dgm:prSet phldrT="[文本]" custT="1"/>
      <dgm:spPr/>
      <dgm:t>
        <a:bodyPr/>
        <a:lstStyle/>
        <a:p>
          <a:r>
            <a:rPr lang="zh-CN" altLang="en-US" sz="1800" b="1" dirty="0" smtClean="0">
              <a:solidFill>
                <a:schemeClr val="bg1"/>
              </a:solidFill>
              <a:latin typeface="+mj-ea"/>
              <a:ea typeface="+mj-ea"/>
            </a:rPr>
            <a:t>国际出口带宽</a:t>
          </a:r>
          <a:endParaRPr lang="zh-CN" altLang="en-US" sz="1800" b="1" dirty="0">
            <a:solidFill>
              <a:schemeClr val="bg1"/>
            </a:solidFill>
            <a:latin typeface="+mj-ea"/>
            <a:ea typeface="+mj-ea"/>
          </a:endParaRPr>
        </a:p>
      </dgm:t>
    </dgm:pt>
    <dgm:pt modelId="{E4DCF63B-6BFD-43F4-85B1-FF3AC0F8BF04}" type="parTrans" cxnId="{7FC3D8CD-2426-4502-9CFD-636E29668FFB}">
      <dgm:prSet/>
      <dgm:spPr/>
      <dgm:t>
        <a:bodyPr/>
        <a:lstStyle/>
        <a:p>
          <a:endParaRPr lang="zh-CN" altLang="en-US"/>
        </a:p>
      </dgm:t>
    </dgm:pt>
    <dgm:pt modelId="{9E9470B0-E58B-401A-9CE9-6241C848328C}" type="sibTrans" cxnId="{7FC3D8CD-2426-4502-9CFD-636E29668FFB}">
      <dgm:prSet/>
      <dgm:spPr/>
      <dgm:t>
        <a:bodyPr/>
        <a:lstStyle/>
        <a:p>
          <a:endParaRPr lang="zh-CN" altLang="en-US"/>
        </a:p>
      </dgm:t>
    </dgm:pt>
    <dgm:pt modelId="{3420A704-16D9-412A-BDBB-93B858D26929}">
      <dgm:prSet phldrT="[文本]" custT="1"/>
      <dgm:spPr/>
      <dgm:t>
        <a:bodyPr/>
        <a:lstStyle/>
        <a:p>
          <a:r>
            <a:rPr lang="zh-CN" altLang="en-US" sz="1800" b="1" dirty="0" smtClean="0">
              <a:solidFill>
                <a:schemeClr val="bg1"/>
              </a:solidFill>
              <a:latin typeface="+mj-ea"/>
              <a:ea typeface="+mj-ea"/>
            </a:rPr>
            <a:t>网站</a:t>
          </a:r>
          <a:endParaRPr lang="zh-CN" altLang="en-US" sz="1800" b="1" dirty="0">
            <a:solidFill>
              <a:schemeClr val="bg1"/>
            </a:solidFill>
            <a:latin typeface="+mj-ea"/>
            <a:ea typeface="+mj-ea"/>
          </a:endParaRPr>
        </a:p>
      </dgm:t>
    </dgm:pt>
    <dgm:pt modelId="{DAFD58ED-624C-466A-934D-7A81FF798714}" type="parTrans" cxnId="{0562107B-0EC4-49F6-8306-7AE27D61BF8E}">
      <dgm:prSet/>
      <dgm:spPr/>
      <dgm:t>
        <a:bodyPr/>
        <a:lstStyle/>
        <a:p>
          <a:endParaRPr lang="zh-CN" altLang="en-US"/>
        </a:p>
      </dgm:t>
    </dgm:pt>
    <dgm:pt modelId="{EAD74224-954F-4406-9E73-DC78D9943793}" type="sibTrans" cxnId="{0562107B-0EC4-49F6-8306-7AE27D61BF8E}">
      <dgm:prSet/>
      <dgm:spPr/>
      <dgm:t>
        <a:bodyPr/>
        <a:lstStyle/>
        <a:p>
          <a:endParaRPr lang="zh-CN" altLang="en-US"/>
        </a:p>
      </dgm:t>
    </dgm:pt>
    <dgm:pt modelId="{1376BF1F-778F-4382-AF83-4F194160BD7C}" type="pres">
      <dgm:prSet presAssocID="{0BB1610E-2065-4262-B25A-67746232DCD1}" presName="Name0" presStyleCnt="0">
        <dgm:presLayoutVars>
          <dgm:dir/>
          <dgm:resizeHandles val="exact"/>
        </dgm:presLayoutVars>
      </dgm:prSet>
      <dgm:spPr/>
      <dgm:t>
        <a:bodyPr/>
        <a:lstStyle/>
        <a:p>
          <a:endParaRPr lang="zh-CN" altLang="en-US"/>
        </a:p>
      </dgm:t>
    </dgm:pt>
    <dgm:pt modelId="{541B0DBE-947D-4E68-8685-2C51E3E9D44F}" type="pres">
      <dgm:prSet presAssocID="{0BB1610E-2065-4262-B25A-67746232DCD1}" presName="cycle" presStyleCnt="0"/>
      <dgm:spPr/>
    </dgm:pt>
    <dgm:pt modelId="{78769495-2B0E-499B-82ED-9ECCB17EA4E0}" type="pres">
      <dgm:prSet presAssocID="{A85BDDDF-A90A-4F47-A413-A783FD72853D}" presName="nodeFirstNode" presStyleLbl="node1" presStyleIdx="0" presStyleCnt="4" custScaleX="67135" custScaleY="51229">
        <dgm:presLayoutVars>
          <dgm:bulletEnabled val="1"/>
        </dgm:presLayoutVars>
      </dgm:prSet>
      <dgm:spPr/>
      <dgm:t>
        <a:bodyPr/>
        <a:lstStyle/>
        <a:p>
          <a:endParaRPr lang="zh-CN" altLang="en-US"/>
        </a:p>
      </dgm:t>
    </dgm:pt>
    <dgm:pt modelId="{31FF0FAC-F3C7-4A78-B2DC-6A82AC89916A}" type="pres">
      <dgm:prSet presAssocID="{A46C777C-049F-49AA-85C5-2E3F87AEC2F2}" presName="sibTransFirstNode" presStyleLbl="bgShp" presStyleIdx="0" presStyleCnt="1"/>
      <dgm:spPr/>
      <dgm:t>
        <a:bodyPr/>
        <a:lstStyle/>
        <a:p>
          <a:endParaRPr lang="zh-CN" altLang="en-US"/>
        </a:p>
      </dgm:t>
    </dgm:pt>
    <dgm:pt modelId="{74C799D1-03B1-4746-ACF3-C14503772DBC}" type="pres">
      <dgm:prSet presAssocID="{35B04E3D-808F-433D-ACE1-89DDFE6D75FE}" presName="nodeFollowingNodes" presStyleLbl="node1" presStyleIdx="1" presStyleCnt="4" custScaleX="72191" custScaleY="49872" custRadScaleRad="115339" custRadScaleInc="17270">
        <dgm:presLayoutVars>
          <dgm:bulletEnabled val="1"/>
        </dgm:presLayoutVars>
      </dgm:prSet>
      <dgm:spPr/>
      <dgm:t>
        <a:bodyPr/>
        <a:lstStyle/>
        <a:p>
          <a:endParaRPr lang="zh-CN" altLang="en-US"/>
        </a:p>
      </dgm:t>
    </dgm:pt>
    <dgm:pt modelId="{F8A4C14E-E422-47B1-A487-C27AA6DE6A4E}" type="pres">
      <dgm:prSet presAssocID="{B7F5149C-B73E-4F83-AFA2-8F53DA83A9D6}" presName="nodeFollowingNodes" presStyleLbl="node1" presStyleIdx="2" presStyleCnt="4" custScaleX="78290" custScaleY="49909" custRadScaleRad="130187" custRadScaleInc="-296">
        <dgm:presLayoutVars>
          <dgm:bulletEnabled val="1"/>
        </dgm:presLayoutVars>
      </dgm:prSet>
      <dgm:spPr/>
      <dgm:t>
        <a:bodyPr/>
        <a:lstStyle/>
        <a:p>
          <a:endParaRPr lang="zh-CN" altLang="en-US"/>
        </a:p>
      </dgm:t>
    </dgm:pt>
    <dgm:pt modelId="{01265530-6F50-40DF-9F94-9B3743B7E14C}" type="pres">
      <dgm:prSet presAssocID="{3420A704-16D9-412A-BDBB-93B858D26929}" presName="nodeFollowingNodes" presStyleLbl="node1" presStyleIdx="3" presStyleCnt="4" custScaleX="64614" custScaleY="49565" custRadScaleRad="118399" custRadScaleInc="-17412">
        <dgm:presLayoutVars>
          <dgm:bulletEnabled val="1"/>
        </dgm:presLayoutVars>
      </dgm:prSet>
      <dgm:spPr/>
      <dgm:t>
        <a:bodyPr/>
        <a:lstStyle/>
        <a:p>
          <a:endParaRPr lang="zh-CN" altLang="en-US"/>
        </a:p>
      </dgm:t>
    </dgm:pt>
  </dgm:ptLst>
  <dgm:cxnLst>
    <dgm:cxn modelId="{6C1697C5-C17E-4E15-99DE-733A40A51C39}" type="presOf" srcId="{A46C777C-049F-49AA-85C5-2E3F87AEC2F2}" destId="{31FF0FAC-F3C7-4A78-B2DC-6A82AC89916A}" srcOrd="0" destOrd="0" presId="urn:microsoft.com/office/officeart/2005/8/layout/cycle3"/>
    <dgm:cxn modelId="{D205DDB3-7A90-4264-B001-992DCA67F167}" type="presOf" srcId="{0BB1610E-2065-4262-B25A-67746232DCD1}" destId="{1376BF1F-778F-4382-AF83-4F194160BD7C}" srcOrd="0" destOrd="0" presId="urn:microsoft.com/office/officeart/2005/8/layout/cycle3"/>
    <dgm:cxn modelId="{194EF7B9-C587-4FB1-AA96-F1ABF79212AB}" srcId="{0BB1610E-2065-4262-B25A-67746232DCD1}" destId="{A85BDDDF-A90A-4F47-A413-A783FD72853D}" srcOrd="0" destOrd="0" parTransId="{04AB127B-1B0D-4391-83A3-4F0FA31ECAD6}" sibTransId="{A46C777C-049F-49AA-85C5-2E3F87AEC2F2}"/>
    <dgm:cxn modelId="{4D5970C7-3D21-4ED6-A4F8-E1C8A7C542E6}" srcId="{0BB1610E-2065-4262-B25A-67746232DCD1}" destId="{35B04E3D-808F-433D-ACE1-89DDFE6D75FE}" srcOrd="1" destOrd="0" parTransId="{8821C857-82FA-41CE-BBA7-C42719D676BC}" sibTransId="{7E9122D1-BE2D-4FEB-B43A-50DEE17A6D33}"/>
    <dgm:cxn modelId="{0562107B-0EC4-49F6-8306-7AE27D61BF8E}" srcId="{0BB1610E-2065-4262-B25A-67746232DCD1}" destId="{3420A704-16D9-412A-BDBB-93B858D26929}" srcOrd="3" destOrd="0" parTransId="{DAFD58ED-624C-466A-934D-7A81FF798714}" sibTransId="{EAD74224-954F-4406-9E73-DC78D9943793}"/>
    <dgm:cxn modelId="{CA433CC5-3F54-4AD8-8AC1-EB87E53068EE}" type="presOf" srcId="{B7F5149C-B73E-4F83-AFA2-8F53DA83A9D6}" destId="{F8A4C14E-E422-47B1-A487-C27AA6DE6A4E}" srcOrd="0" destOrd="0" presId="urn:microsoft.com/office/officeart/2005/8/layout/cycle3"/>
    <dgm:cxn modelId="{C7488609-8E7B-47E0-A67B-679F40EC1404}" type="presOf" srcId="{3420A704-16D9-412A-BDBB-93B858D26929}" destId="{01265530-6F50-40DF-9F94-9B3743B7E14C}" srcOrd="0" destOrd="0" presId="urn:microsoft.com/office/officeart/2005/8/layout/cycle3"/>
    <dgm:cxn modelId="{B42DA5AF-FB26-489C-8159-826AE9818258}" type="presOf" srcId="{A85BDDDF-A90A-4F47-A413-A783FD72853D}" destId="{78769495-2B0E-499B-82ED-9ECCB17EA4E0}" srcOrd="0" destOrd="0" presId="urn:microsoft.com/office/officeart/2005/8/layout/cycle3"/>
    <dgm:cxn modelId="{7FC3D8CD-2426-4502-9CFD-636E29668FFB}" srcId="{0BB1610E-2065-4262-B25A-67746232DCD1}" destId="{B7F5149C-B73E-4F83-AFA2-8F53DA83A9D6}" srcOrd="2" destOrd="0" parTransId="{E4DCF63B-6BFD-43F4-85B1-FF3AC0F8BF04}" sibTransId="{9E9470B0-E58B-401A-9CE9-6241C848328C}"/>
    <dgm:cxn modelId="{1DDBAA22-04E3-4CAB-BC51-260A3782BDA0}" type="presOf" srcId="{35B04E3D-808F-433D-ACE1-89DDFE6D75FE}" destId="{74C799D1-03B1-4746-ACF3-C14503772DBC}" srcOrd="0" destOrd="0" presId="urn:microsoft.com/office/officeart/2005/8/layout/cycle3"/>
    <dgm:cxn modelId="{5437B665-20D1-4185-8EEC-7064D8E92166}" type="presParOf" srcId="{1376BF1F-778F-4382-AF83-4F194160BD7C}" destId="{541B0DBE-947D-4E68-8685-2C51E3E9D44F}" srcOrd="0" destOrd="0" presId="urn:microsoft.com/office/officeart/2005/8/layout/cycle3"/>
    <dgm:cxn modelId="{15B9F559-A8CE-4B39-A2A1-F4BEB079E2EA}" type="presParOf" srcId="{541B0DBE-947D-4E68-8685-2C51E3E9D44F}" destId="{78769495-2B0E-499B-82ED-9ECCB17EA4E0}" srcOrd="0" destOrd="0" presId="urn:microsoft.com/office/officeart/2005/8/layout/cycle3"/>
    <dgm:cxn modelId="{5824651F-5480-4827-9B79-550D7A0BA368}" type="presParOf" srcId="{541B0DBE-947D-4E68-8685-2C51E3E9D44F}" destId="{31FF0FAC-F3C7-4A78-B2DC-6A82AC89916A}" srcOrd="1" destOrd="0" presId="urn:microsoft.com/office/officeart/2005/8/layout/cycle3"/>
    <dgm:cxn modelId="{90386C9F-3AB3-4635-8E43-5C4E052D93FA}" type="presParOf" srcId="{541B0DBE-947D-4E68-8685-2C51E3E9D44F}" destId="{74C799D1-03B1-4746-ACF3-C14503772DBC}" srcOrd="2" destOrd="0" presId="urn:microsoft.com/office/officeart/2005/8/layout/cycle3"/>
    <dgm:cxn modelId="{245F6B62-6E3A-4A85-B730-80A711804167}" type="presParOf" srcId="{541B0DBE-947D-4E68-8685-2C51E3E9D44F}" destId="{F8A4C14E-E422-47B1-A487-C27AA6DE6A4E}" srcOrd="3" destOrd="0" presId="urn:microsoft.com/office/officeart/2005/8/layout/cycle3"/>
    <dgm:cxn modelId="{0422C411-2BDF-47C9-99EB-4D4576F3EACD}" type="presParOf" srcId="{541B0DBE-947D-4E68-8685-2C51E3E9D44F}" destId="{01265530-6F50-40DF-9F94-9B3743B7E14C}" srcOrd="4"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6D0E7B-C233-4577-B8A7-116141B9706D}" type="doc">
      <dgm:prSet loTypeId="urn:microsoft.com/office/officeart/2005/8/layout/vList5" loCatId="list" qsTypeId="urn:microsoft.com/office/officeart/2005/8/quickstyle/3d4" qsCatId="3D" csTypeId="urn:microsoft.com/office/officeart/2005/8/colors/colorful5" csCatId="colorful" phldr="1"/>
      <dgm:spPr/>
      <dgm:t>
        <a:bodyPr/>
        <a:lstStyle/>
        <a:p>
          <a:endParaRPr lang="zh-CN" altLang="en-US"/>
        </a:p>
      </dgm:t>
    </dgm:pt>
    <dgm:pt modelId="{8DED1C7F-2445-4D19-A206-5E63B1682C6C}">
      <dgm:prSet phldrT="[Text]" custT="1"/>
      <dgm:spPr/>
      <dgm:t>
        <a:bodyPr/>
        <a:lstStyle/>
        <a:p>
          <a:r>
            <a:rPr lang="en-US" altLang="zh-CN" sz="4400" dirty="0" smtClean="0"/>
            <a:t>1</a:t>
          </a:r>
          <a:endParaRPr lang="zh-CN" altLang="en-US" sz="4400" dirty="0"/>
        </a:p>
      </dgm:t>
    </dgm:pt>
    <dgm:pt modelId="{50D1A4C5-EA54-49F4-8B4A-8EDDF454DCF5}" type="parTrans" cxnId="{C21CBBBE-2FB0-439F-90F5-57193BC9D8EB}">
      <dgm:prSet/>
      <dgm:spPr/>
      <dgm:t>
        <a:bodyPr/>
        <a:lstStyle/>
        <a:p>
          <a:endParaRPr lang="zh-CN" altLang="en-US" sz="1400"/>
        </a:p>
      </dgm:t>
    </dgm:pt>
    <dgm:pt modelId="{6EE746FB-AA42-4BC5-99A9-E97A39D45803}" type="sibTrans" cxnId="{C21CBBBE-2FB0-439F-90F5-57193BC9D8EB}">
      <dgm:prSet/>
      <dgm:spPr/>
      <dgm:t>
        <a:bodyPr/>
        <a:lstStyle/>
        <a:p>
          <a:endParaRPr lang="zh-CN" altLang="en-US" sz="1400"/>
        </a:p>
      </dgm:t>
    </dgm:pt>
    <dgm:pt modelId="{1A6824BC-902D-4AB6-B44B-E6850D074D0D}">
      <dgm:prSet phldrT="[Text]" custT="1"/>
      <dgm:spPr/>
      <dgm:t>
        <a:bodyPr/>
        <a:lstStyle/>
        <a:p>
          <a:pPr algn="l"/>
          <a:r>
            <a:rPr lang="zh-CN" altLang="en-US" sz="1600" dirty="0" smtClean="0">
              <a:solidFill>
                <a:schemeClr val="tx1"/>
              </a:solidFill>
              <a:latin typeface="微软雅黑" pitchFamily="34" charset="-122"/>
              <a:ea typeface="微软雅黑" pitchFamily="34" charset="-122"/>
            </a:rPr>
            <a:t>促进互联网金融与传统金融</a:t>
          </a:r>
          <a:r>
            <a:rPr lang="zh-CN" altLang="en-US" sz="1600" b="1" dirty="0" smtClean="0">
              <a:solidFill>
                <a:schemeClr val="tx1"/>
              </a:solidFill>
              <a:latin typeface="微软雅黑" pitchFamily="34" charset="-122"/>
              <a:ea typeface="微软雅黑" pitchFamily="34" charset="-122"/>
            </a:rPr>
            <a:t>业务融合创新</a:t>
          </a:r>
          <a:r>
            <a:rPr lang="zh-CN" altLang="en-US" sz="1600" dirty="0" smtClean="0">
              <a:solidFill>
                <a:schemeClr val="tx1"/>
              </a:solidFill>
              <a:latin typeface="微软雅黑" pitchFamily="34" charset="-122"/>
              <a:ea typeface="微软雅黑" pitchFamily="34" charset="-122"/>
            </a:rPr>
            <a:t>。开辟先试先行，探索融合创新发展新模式，培育互联网金融创新型企业</a:t>
          </a:r>
          <a:r>
            <a:rPr lang="zh-CN" altLang="en-US" sz="1600" dirty="0" smtClean="0">
              <a:latin typeface="黑体" pitchFamily="49" charset="-122"/>
              <a:ea typeface="黑体" pitchFamily="49" charset="-122"/>
            </a:rPr>
            <a:t>。</a:t>
          </a:r>
          <a:endParaRPr lang="zh-CN" altLang="en-US" sz="1600" dirty="0"/>
        </a:p>
      </dgm:t>
    </dgm:pt>
    <dgm:pt modelId="{1989067C-55FA-4782-9AD4-9B3831DAAFB2}" type="parTrans" cxnId="{698481B4-BEBD-46C2-BDDB-A75F48B2DC83}">
      <dgm:prSet/>
      <dgm:spPr/>
      <dgm:t>
        <a:bodyPr/>
        <a:lstStyle/>
        <a:p>
          <a:endParaRPr lang="zh-CN" altLang="en-US" sz="1400"/>
        </a:p>
      </dgm:t>
    </dgm:pt>
    <dgm:pt modelId="{B5485AE5-C91A-4508-B40E-8261608C175A}" type="sibTrans" cxnId="{698481B4-BEBD-46C2-BDDB-A75F48B2DC83}">
      <dgm:prSet/>
      <dgm:spPr/>
      <dgm:t>
        <a:bodyPr/>
        <a:lstStyle/>
        <a:p>
          <a:endParaRPr lang="zh-CN" altLang="en-US" sz="1400"/>
        </a:p>
      </dgm:t>
    </dgm:pt>
    <dgm:pt modelId="{30443029-37B8-4F59-988A-886AF3FA942B}">
      <dgm:prSet phldrT="[Text]" custT="1"/>
      <dgm:spPr/>
      <dgm:t>
        <a:bodyPr/>
        <a:lstStyle/>
        <a:p>
          <a:r>
            <a:rPr lang="en-US" altLang="zh-CN" sz="3600" dirty="0" smtClean="0"/>
            <a:t>2</a:t>
          </a:r>
          <a:endParaRPr lang="zh-CN" altLang="en-US" sz="3600" dirty="0"/>
        </a:p>
      </dgm:t>
    </dgm:pt>
    <dgm:pt modelId="{6EA2AC2C-1286-4EE3-9EAA-9FAF04531C8E}" type="parTrans" cxnId="{1C4944B4-2F22-4291-B288-2D17010020E3}">
      <dgm:prSet/>
      <dgm:spPr/>
      <dgm:t>
        <a:bodyPr/>
        <a:lstStyle/>
        <a:p>
          <a:endParaRPr lang="zh-CN" altLang="en-US" sz="1400"/>
        </a:p>
      </dgm:t>
    </dgm:pt>
    <dgm:pt modelId="{F64B345F-E467-4621-8D4C-DD612FD18781}" type="sibTrans" cxnId="{1C4944B4-2F22-4291-B288-2D17010020E3}">
      <dgm:prSet/>
      <dgm:spPr/>
      <dgm:t>
        <a:bodyPr/>
        <a:lstStyle/>
        <a:p>
          <a:endParaRPr lang="zh-CN" altLang="en-US" sz="1400"/>
        </a:p>
      </dgm:t>
    </dgm:pt>
    <dgm:pt modelId="{631239C8-B430-42D4-8EB9-64677E6FBF2E}">
      <dgm:prSet phldrT="[Text]" custT="1"/>
      <dgm:spPr/>
      <dgm:t>
        <a:bodyPr/>
        <a:lstStyle/>
        <a:p>
          <a:pPr marL="0" indent="0">
            <a:lnSpc>
              <a:spcPct val="100000"/>
            </a:lnSpc>
            <a:spcAft>
              <a:spcPts val="0"/>
            </a:spcAft>
          </a:pPr>
          <a:r>
            <a:rPr lang="zh-CN" altLang="en-US" sz="1600" dirty="0" smtClean="0">
              <a:latin typeface="微软雅黑" pitchFamily="34" charset="-122"/>
              <a:ea typeface="微软雅黑" pitchFamily="34" charset="-122"/>
            </a:rPr>
            <a:t>推动“互联网</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金融”业务中关键环节技术创新。突出互联网金融企业</a:t>
          </a:r>
          <a:r>
            <a:rPr lang="zh-CN" altLang="en-US" sz="1600" b="1" dirty="0" smtClean="0">
              <a:latin typeface="微软雅黑" pitchFamily="34" charset="-122"/>
              <a:ea typeface="微软雅黑" pitchFamily="34" charset="-122"/>
            </a:rPr>
            <a:t>信息服务中介作用</a:t>
          </a:r>
          <a:r>
            <a:rPr lang="zh-CN" altLang="en-US" sz="1600" dirty="0" smtClean="0">
              <a:latin typeface="微软雅黑" pitchFamily="34" charset="-122"/>
              <a:ea typeface="微软雅黑" pitchFamily="34" charset="-122"/>
            </a:rPr>
            <a:t>，提供精准化金融产品和服务。</a:t>
          </a:r>
          <a:endParaRPr lang="zh-CN" altLang="en-US" sz="1600" dirty="0">
            <a:latin typeface="微软雅黑" pitchFamily="34" charset="-122"/>
            <a:ea typeface="微软雅黑" pitchFamily="34" charset="-122"/>
          </a:endParaRPr>
        </a:p>
      </dgm:t>
    </dgm:pt>
    <dgm:pt modelId="{873B76C6-5DCA-485A-A5E0-371A21CFEEA4}" type="parTrans" cxnId="{4D399887-2D5A-48E8-B493-46C2A64870A6}">
      <dgm:prSet/>
      <dgm:spPr/>
      <dgm:t>
        <a:bodyPr/>
        <a:lstStyle/>
        <a:p>
          <a:endParaRPr lang="zh-CN" altLang="en-US" sz="1400"/>
        </a:p>
      </dgm:t>
    </dgm:pt>
    <dgm:pt modelId="{DC0ED563-E6DD-4A28-9EFE-4C719F95E346}" type="sibTrans" cxnId="{4D399887-2D5A-48E8-B493-46C2A64870A6}">
      <dgm:prSet/>
      <dgm:spPr/>
      <dgm:t>
        <a:bodyPr/>
        <a:lstStyle/>
        <a:p>
          <a:endParaRPr lang="zh-CN" altLang="en-US" sz="1400"/>
        </a:p>
      </dgm:t>
    </dgm:pt>
    <dgm:pt modelId="{57F592B0-8F94-46F0-B594-69C0E3FF7E21}">
      <dgm:prSet phldrT="[Text]" custT="1"/>
      <dgm:spPr/>
      <dgm:t>
        <a:bodyPr/>
        <a:lstStyle/>
        <a:p>
          <a:r>
            <a:rPr lang="en-US" altLang="zh-CN" sz="4400" dirty="0" smtClean="0"/>
            <a:t>3</a:t>
          </a:r>
          <a:endParaRPr lang="zh-CN" altLang="en-US" sz="4400" dirty="0"/>
        </a:p>
      </dgm:t>
    </dgm:pt>
    <dgm:pt modelId="{62B61483-1B4D-4CB6-B79F-7D221E51AE5F}" type="parTrans" cxnId="{6953913A-28B3-42E1-8FC8-E78CA6058422}">
      <dgm:prSet/>
      <dgm:spPr/>
      <dgm:t>
        <a:bodyPr/>
        <a:lstStyle/>
        <a:p>
          <a:endParaRPr lang="zh-CN" altLang="en-US" sz="1400"/>
        </a:p>
      </dgm:t>
    </dgm:pt>
    <dgm:pt modelId="{56403B75-A224-4E7F-B3BD-CC5E2C08EEB5}" type="sibTrans" cxnId="{6953913A-28B3-42E1-8FC8-E78CA6058422}">
      <dgm:prSet/>
      <dgm:spPr/>
      <dgm:t>
        <a:bodyPr/>
        <a:lstStyle/>
        <a:p>
          <a:endParaRPr lang="zh-CN" altLang="en-US" sz="1400"/>
        </a:p>
      </dgm:t>
    </dgm:pt>
    <dgm:pt modelId="{88BC83EE-EAA4-4296-91FF-BF8A49CFCB1A}">
      <dgm:prSet phldrT="[Text]" custT="1"/>
      <dgm:spPr/>
      <dgm:t>
        <a:bodyPr/>
        <a:lstStyle/>
        <a:p>
          <a:r>
            <a:rPr lang="zh-CN" altLang="zh-CN" sz="1600" b="1" dirty="0" smtClean="0">
              <a:latin typeface="微软雅黑" pitchFamily="34" charset="-122"/>
              <a:ea typeface="微软雅黑" pitchFamily="34" charset="-122"/>
            </a:rPr>
            <a:t>建立互联网金融信用信息</a:t>
          </a:r>
          <a:r>
            <a:rPr lang="zh-CN" altLang="en-US" sz="1600" b="1" dirty="0" smtClean="0">
              <a:latin typeface="微软雅黑" pitchFamily="34" charset="-122"/>
              <a:ea typeface="微软雅黑" pitchFamily="34" charset="-122"/>
            </a:rPr>
            <a:t>平台</a:t>
          </a:r>
          <a:r>
            <a:rPr lang="zh-CN" altLang="en-US" sz="1600" dirty="0" smtClean="0">
              <a:latin typeface="微软雅黑" pitchFamily="34" charset="-122"/>
              <a:ea typeface="微软雅黑" pitchFamily="34" charset="-122"/>
            </a:rPr>
            <a:t>，</a:t>
          </a:r>
          <a:r>
            <a:rPr lang="zh-CN" altLang="en-US" sz="1600" dirty="0" smtClean="0">
              <a:solidFill>
                <a:schemeClr val="tx1"/>
              </a:solidFill>
              <a:latin typeface="微软雅黑" pitchFamily="34" charset="-122"/>
              <a:ea typeface="微软雅黑" pitchFamily="34" charset="-122"/>
            </a:rPr>
            <a:t>降低成本，提升服务效率，进一步走向普惠金融。</a:t>
          </a:r>
          <a:endParaRPr lang="zh-CN" altLang="en-US" sz="1600" dirty="0" smtClean="0">
            <a:latin typeface="微软雅黑" pitchFamily="34" charset="-122"/>
            <a:ea typeface="微软雅黑" pitchFamily="34" charset="-122"/>
          </a:endParaRPr>
        </a:p>
      </dgm:t>
    </dgm:pt>
    <dgm:pt modelId="{32CE708A-E766-47B9-B6FB-564B8C84A188}" type="parTrans" cxnId="{42DF50AA-746A-4E95-A9D6-E899846BA778}">
      <dgm:prSet/>
      <dgm:spPr/>
      <dgm:t>
        <a:bodyPr/>
        <a:lstStyle/>
        <a:p>
          <a:endParaRPr lang="zh-CN" altLang="en-US" sz="1400"/>
        </a:p>
      </dgm:t>
    </dgm:pt>
    <dgm:pt modelId="{F4A85E07-04D5-4DB6-824B-95263A25F88D}" type="sibTrans" cxnId="{42DF50AA-746A-4E95-A9D6-E899846BA778}">
      <dgm:prSet/>
      <dgm:spPr/>
      <dgm:t>
        <a:bodyPr/>
        <a:lstStyle/>
        <a:p>
          <a:endParaRPr lang="zh-CN" altLang="en-US" sz="1400"/>
        </a:p>
      </dgm:t>
    </dgm:pt>
    <dgm:pt modelId="{7A00C802-033C-4A0D-A64B-8DDBB8019A2E}" type="pres">
      <dgm:prSet presAssocID="{AE6D0E7B-C233-4577-B8A7-116141B9706D}" presName="Name0" presStyleCnt="0">
        <dgm:presLayoutVars>
          <dgm:dir/>
          <dgm:animLvl val="lvl"/>
          <dgm:resizeHandles val="exact"/>
        </dgm:presLayoutVars>
      </dgm:prSet>
      <dgm:spPr/>
      <dgm:t>
        <a:bodyPr/>
        <a:lstStyle/>
        <a:p>
          <a:endParaRPr lang="zh-CN" altLang="en-US"/>
        </a:p>
      </dgm:t>
    </dgm:pt>
    <dgm:pt modelId="{2FEE2049-DF87-46E0-9E7A-3DC19E7590E4}" type="pres">
      <dgm:prSet presAssocID="{8DED1C7F-2445-4D19-A206-5E63B1682C6C}" presName="linNode" presStyleCnt="0"/>
      <dgm:spPr/>
    </dgm:pt>
    <dgm:pt modelId="{2A2C60EF-3DA6-435E-8C9A-9852106BBD40}" type="pres">
      <dgm:prSet presAssocID="{8DED1C7F-2445-4D19-A206-5E63B1682C6C}" presName="parentText" presStyleLbl="node1" presStyleIdx="0" presStyleCnt="3" custScaleX="46809">
        <dgm:presLayoutVars>
          <dgm:chMax val="1"/>
          <dgm:bulletEnabled val="1"/>
        </dgm:presLayoutVars>
      </dgm:prSet>
      <dgm:spPr/>
      <dgm:t>
        <a:bodyPr/>
        <a:lstStyle/>
        <a:p>
          <a:endParaRPr lang="zh-CN" altLang="en-US"/>
        </a:p>
      </dgm:t>
    </dgm:pt>
    <dgm:pt modelId="{7C9BF6DD-C404-4384-BEE8-FBD4DE1FA258}" type="pres">
      <dgm:prSet presAssocID="{8DED1C7F-2445-4D19-A206-5E63B1682C6C}" presName="descendantText" presStyleLbl="alignAccFollowNode1" presStyleIdx="0" presStyleCnt="3" custScaleX="127966">
        <dgm:presLayoutVars>
          <dgm:bulletEnabled val="1"/>
        </dgm:presLayoutVars>
      </dgm:prSet>
      <dgm:spPr/>
      <dgm:t>
        <a:bodyPr/>
        <a:lstStyle/>
        <a:p>
          <a:endParaRPr lang="zh-CN" altLang="en-US"/>
        </a:p>
      </dgm:t>
    </dgm:pt>
    <dgm:pt modelId="{E0396BED-7287-4F33-8EDD-1B063A56D1DE}" type="pres">
      <dgm:prSet presAssocID="{6EE746FB-AA42-4BC5-99A9-E97A39D45803}" presName="sp" presStyleCnt="0"/>
      <dgm:spPr/>
    </dgm:pt>
    <dgm:pt modelId="{2047D43F-E461-4E04-860E-6A9351539115}" type="pres">
      <dgm:prSet presAssocID="{30443029-37B8-4F59-988A-886AF3FA942B}" presName="linNode" presStyleCnt="0"/>
      <dgm:spPr/>
    </dgm:pt>
    <dgm:pt modelId="{F5164A06-DBD7-4A39-BA93-CC72F81BD6D5}" type="pres">
      <dgm:prSet presAssocID="{30443029-37B8-4F59-988A-886AF3FA942B}" presName="parentText" presStyleLbl="node1" presStyleIdx="1" presStyleCnt="3" custScaleX="46808">
        <dgm:presLayoutVars>
          <dgm:chMax val="1"/>
          <dgm:bulletEnabled val="1"/>
        </dgm:presLayoutVars>
      </dgm:prSet>
      <dgm:spPr/>
      <dgm:t>
        <a:bodyPr/>
        <a:lstStyle/>
        <a:p>
          <a:endParaRPr lang="zh-CN" altLang="en-US"/>
        </a:p>
      </dgm:t>
    </dgm:pt>
    <dgm:pt modelId="{95D3420D-C106-47B0-AA71-52EAFCAF3E6E}" type="pres">
      <dgm:prSet presAssocID="{30443029-37B8-4F59-988A-886AF3FA942B}" presName="descendantText" presStyleLbl="alignAccFollowNode1" presStyleIdx="1" presStyleCnt="3" custScaleX="127992">
        <dgm:presLayoutVars>
          <dgm:bulletEnabled val="1"/>
        </dgm:presLayoutVars>
      </dgm:prSet>
      <dgm:spPr/>
      <dgm:t>
        <a:bodyPr/>
        <a:lstStyle/>
        <a:p>
          <a:endParaRPr lang="zh-CN" altLang="en-US"/>
        </a:p>
      </dgm:t>
    </dgm:pt>
    <dgm:pt modelId="{5AD42FA6-A300-4520-94F0-C297CD708191}" type="pres">
      <dgm:prSet presAssocID="{F64B345F-E467-4621-8D4C-DD612FD18781}" presName="sp" presStyleCnt="0"/>
      <dgm:spPr/>
    </dgm:pt>
    <dgm:pt modelId="{B8EA81C9-D1D4-4494-AA89-15B7200BE8F2}" type="pres">
      <dgm:prSet presAssocID="{57F592B0-8F94-46F0-B594-69C0E3FF7E21}" presName="linNode" presStyleCnt="0"/>
      <dgm:spPr/>
    </dgm:pt>
    <dgm:pt modelId="{C29EC4DD-66C8-41DD-A9B0-9C7278A9EAD1}" type="pres">
      <dgm:prSet presAssocID="{57F592B0-8F94-46F0-B594-69C0E3FF7E21}" presName="parentText" presStyleLbl="node1" presStyleIdx="2" presStyleCnt="3" custScaleX="46808">
        <dgm:presLayoutVars>
          <dgm:chMax val="1"/>
          <dgm:bulletEnabled val="1"/>
        </dgm:presLayoutVars>
      </dgm:prSet>
      <dgm:spPr/>
      <dgm:t>
        <a:bodyPr/>
        <a:lstStyle/>
        <a:p>
          <a:endParaRPr lang="zh-CN" altLang="en-US"/>
        </a:p>
      </dgm:t>
    </dgm:pt>
    <dgm:pt modelId="{E5CE785C-0260-49BB-86EA-171A57A8688B}" type="pres">
      <dgm:prSet presAssocID="{57F592B0-8F94-46F0-B594-69C0E3FF7E21}" presName="descendantText" presStyleLbl="alignAccFollowNode1" presStyleIdx="2" presStyleCnt="3" custScaleX="127759">
        <dgm:presLayoutVars>
          <dgm:bulletEnabled val="1"/>
        </dgm:presLayoutVars>
      </dgm:prSet>
      <dgm:spPr/>
      <dgm:t>
        <a:bodyPr/>
        <a:lstStyle/>
        <a:p>
          <a:endParaRPr lang="zh-CN" altLang="en-US"/>
        </a:p>
      </dgm:t>
    </dgm:pt>
  </dgm:ptLst>
  <dgm:cxnLst>
    <dgm:cxn modelId="{62E9D494-D1B4-4C45-B910-BF2317DC93BC}" type="presOf" srcId="{30443029-37B8-4F59-988A-886AF3FA942B}" destId="{F5164A06-DBD7-4A39-BA93-CC72F81BD6D5}" srcOrd="0" destOrd="0" presId="urn:microsoft.com/office/officeart/2005/8/layout/vList5"/>
    <dgm:cxn modelId="{4D399887-2D5A-48E8-B493-46C2A64870A6}" srcId="{30443029-37B8-4F59-988A-886AF3FA942B}" destId="{631239C8-B430-42D4-8EB9-64677E6FBF2E}" srcOrd="0" destOrd="0" parTransId="{873B76C6-5DCA-485A-A5E0-371A21CFEEA4}" sibTransId="{DC0ED563-E6DD-4A28-9EFE-4C719F95E346}"/>
    <dgm:cxn modelId="{47384EFA-61B8-47C2-9956-7571844661CE}" type="presOf" srcId="{8DED1C7F-2445-4D19-A206-5E63B1682C6C}" destId="{2A2C60EF-3DA6-435E-8C9A-9852106BBD40}" srcOrd="0" destOrd="0" presId="urn:microsoft.com/office/officeart/2005/8/layout/vList5"/>
    <dgm:cxn modelId="{C2820365-9658-4549-8AC6-2C87879D5F31}" type="presOf" srcId="{57F592B0-8F94-46F0-B594-69C0E3FF7E21}" destId="{C29EC4DD-66C8-41DD-A9B0-9C7278A9EAD1}" srcOrd="0" destOrd="0" presId="urn:microsoft.com/office/officeart/2005/8/layout/vList5"/>
    <dgm:cxn modelId="{C21CBBBE-2FB0-439F-90F5-57193BC9D8EB}" srcId="{AE6D0E7B-C233-4577-B8A7-116141B9706D}" destId="{8DED1C7F-2445-4D19-A206-5E63B1682C6C}" srcOrd="0" destOrd="0" parTransId="{50D1A4C5-EA54-49F4-8B4A-8EDDF454DCF5}" sibTransId="{6EE746FB-AA42-4BC5-99A9-E97A39D45803}"/>
    <dgm:cxn modelId="{499927F4-236C-4E3B-B85B-7F059E8B6766}" type="presOf" srcId="{631239C8-B430-42D4-8EB9-64677E6FBF2E}" destId="{95D3420D-C106-47B0-AA71-52EAFCAF3E6E}" srcOrd="0" destOrd="0" presId="urn:microsoft.com/office/officeart/2005/8/layout/vList5"/>
    <dgm:cxn modelId="{A6875B85-1FAF-4B35-BC5C-071D0F76CFBB}" type="presOf" srcId="{88BC83EE-EAA4-4296-91FF-BF8A49CFCB1A}" destId="{E5CE785C-0260-49BB-86EA-171A57A8688B}" srcOrd="0" destOrd="0" presId="urn:microsoft.com/office/officeart/2005/8/layout/vList5"/>
    <dgm:cxn modelId="{1C4944B4-2F22-4291-B288-2D17010020E3}" srcId="{AE6D0E7B-C233-4577-B8A7-116141B9706D}" destId="{30443029-37B8-4F59-988A-886AF3FA942B}" srcOrd="1" destOrd="0" parTransId="{6EA2AC2C-1286-4EE3-9EAA-9FAF04531C8E}" sibTransId="{F64B345F-E467-4621-8D4C-DD612FD18781}"/>
    <dgm:cxn modelId="{42DF50AA-746A-4E95-A9D6-E899846BA778}" srcId="{57F592B0-8F94-46F0-B594-69C0E3FF7E21}" destId="{88BC83EE-EAA4-4296-91FF-BF8A49CFCB1A}" srcOrd="0" destOrd="0" parTransId="{32CE708A-E766-47B9-B6FB-564B8C84A188}" sibTransId="{F4A85E07-04D5-4DB6-824B-95263A25F88D}"/>
    <dgm:cxn modelId="{6953913A-28B3-42E1-8FC8-E78CA6058422}" srcId="{AE6D0E7B-C233-4577-B8A7-116141B9706D}" destId="{57F592B0-8F94-46F0-B594-69C0E3FF7E21}" srcOrd="2" destOrd="0" parTransId="{62B61483-1B4D-4CB6-B79F-7D221E51AE5F}" sibTransId="{56403B75-A224-4E7F-B3BD-CC5E2C08EEB5}"/>
    <dgm:cxn modelId="{C995C3ED-53E2-4635-8662-A6E032EFEC25}" type="presOf" srcId="{1A6824BC-902D-4AB6-B44B-E6850D074D0D}" destId="{7C9BF6DD-C404-4384-BEE8-FBD4DE1FA258}" srcOrd="0" destOrd="0" presId="urn:microsoft.com/office/officeart/2005/8/layout/vList5"/>
    <dgm:cxn modelId="{698481B4-BEBD-46C2-BDDB-A75F48B2DC83}" srcId="{8DED1C7F-2445-4D19-A206-5E63B1682C6C}" destId="{1A6824BC-902D-4AB6-B44B-E6850D074D0D}" srcOrd="0" destOrd="0" parTransId="{1989067C-55FA-4782-9AD4-9B3831DAAFB2}" sibTransId="{B5485AE5-C91A-4508-B40E-8261608C175A}"/>
    <dgm:cxn modelId="{431BA6C8-76AF-475F-B46B-859DED6A4B48}" type="presOf" srcId="{AE6D0E7B-C233-4577-B8A7-116141B9706D}" destId="{7A00C802-033C-4A0D-A64B-8DDBB8019A2E}" srcOrd="0" destOrd="0" presId="urn:microsoft.com/office/officeart/2005/8/layout/vList5"/>
    <dgm:cxn modelId="{94B8F5EA-28BB-4DD8-9D73-23175C74979D}" type="presParOf" srcId="{7A00C802-033C-4A0D-A64B-8DDBB8019A2E}" destId="{2FEE2049-DF87-46E0-9E7A-3DC19E7590E4}" srcOrd="0" destOrd="0" presId="urn:microsoft.com/office/officeart/2005/8/layout/vList5"/>
    <dgm:cxn modelId="{651EC32B-390D-4B5C-AB84-CCBCBC2B7C78}" type="presParOf" srcId="{2FEE2049-DF87-46E0-9E7A-3DC19E7590E4}" destId="{2A2C60EF-3DA6-435E-8C9A-9852106BBD40}" srcOrd="0" destOrd="0" presId="urn:microsoft.com/office/officeart/2005/8/layout/vList5"/>
    <dgm:cxn modelId="{6E0C6293-FB3B-4F12-A65F-DBC1393D9F06}" type="presParOf" srcId="{2FEE2049-DF87-46E0-9E7A-3DC19E7590E4}" destId="{7C9BF6DD-C404-4384-BEE8-FBD4DE1FA258}" srcOrd="1" destOrd="0" presId="urn:microsoft.com/office/officeart/2005/8/layout/vList5"/>
    <dgm:cxn modelId="{F6ADA3BB-354F-4901-B067-C1606F635658}" type="presParOf" srcId="{7A00C802-033C-4A0D-A64B-8DDBB8019A2E}" destId="{E0396BED-7287-4F33-8EDD-1B063A56D1DE}" srcOrd="1" destOrd="0" presId="urn:microsoft.com/office/officeart/2005/8/layout/vList5"/>
    <dgm:cxn modelId="{E6718EA0-0430-4C35-B2E3-32C7EDCC7160}" type="presParOf" srcId="{7A00C802-033C-4A0D-A64B-8DDBB8019A2E}" destId="{2047D43F-E461-4E04-860E-6A9351539115}" srcOrd="2" destOrd="0" presId="urn:microsoft.com/office/officeart/2005/8/layout/vList5"/>
    <dgm:cxn modelId="{757B8D85-A0C7-459B-BA8D-7642E48E3C06}" type="presParOf" srcId="{2047D43F-E461-4E04-860E-6A9351539115}" destId="{F5164A06-DBD7-4A39-BA93-CC72F81BD6D5}" srcOrd="0" destOrd="0" presId="urn:microsoft.com/office/officeart/2005/8/layout/vList5"/>
    <dgm:cxn modelId="{08D37B29-2581-48D2-A94E-6B560120771C}" type="presParOf" srcId="{2047D43F-E461-4E04-860E-6A9351539115}" destId="{95D3420D-C106-47B0-AA71-52EAFCAF3E6E}" srcOrd="1" destOrd="0" presId="urn:microsoft.com/office/officeart/2005/8/layout/vList5"/>
    <dgm:cxn modelId="{B4FD6E15-9EE4-41AC-849C-DECCCE50A248}" type="presParOf" srcId="{7A00C802-033C-4A0D-A64B-8DDBB8019A2E}" destId="{5AD42FA6-A300-4520-94F0-C297CD708191}" srcOrd="3" destOrd="0" presId="urn:microsoft.com/office/officeart/2005/8/layout/vList5"/>
    <dgm:cxn modelId="{D7F700C2-2AD9-4A77-8178-5EA52FDF1E55}" type="presParOf" srcId="{7A00C802-033C-4A0D-A64B-8DDBB8019A2E}" destId="{B8EA81C9-D1D4-4494-AA89-15B7200BE8F2}" srcOrd="4" destOrd="0" presId="urn:microsoft.com/office/officeart/2005/8/layout/vList5"/>
    <dgm:cxn modelId="{57CE0203-ACF2-4BC7-95D4-DE2865548C8C}" type="presParOf" srcId="{B8EA81C9-D1D4-4494-AA89-15B7200BE8F2}" destId="{C29EC4DD-66C8-41DD-A9B0-9C7278A9EAD1}" srcOrd="0" destOrd="0" presId="urn:microsoft.com/office/officeart/2005/8/layout/vList5"/>
    <dgm:cxn modelId="{4CBE4B6C-700D-41E5-8FA3-6769FA5D3B8B}" type="presParOf" srcId="{B8EA81C9-D1D4-4494-AA89-15B7200BE8F2}" destId="{E5CE785C-0260-49BB-86EA-171A57A8688B}"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411E83-0A30-4881-BD93-3BF4DA1B6C4C}" type="doc">
      <dgm:prSet loTypeId="urn:microsoft.com/office/officeart/2005/8/layout/radial2" loCatId="relationship" qsTypeId="urn:microsoft.com/office/officeart/2005/8/quickstyle/3d2" qsCatId="3D" csTypeId="urn:microsoft.com/office/officeart/2005/8/colors/colorful5" csCatId="colorful" phldr="1"/>
      <dgm:spPr/>
      <dgm:t>
        <a:bodyPr/>
        <a:lstStyle/>
        <a:p>
          <a:endParaRPr lang="zh-CN" altLang="en-US"/>
        </a:p>
      </dgm:t>
    </dgm:pt>
    <dgm:pt modelId="{96E3093C-9D18-4F17-9451-9596C7A52B7B}">
      <dgm:prSet phldrT="[Text]" custT="1"/>
      <dgm:spPr/>
      <dgm:t>
        <a:bodyPr/>
        <a:lstStyle/>
        <a:p>
          <a:r>
            <a:rPr lang="zh-CN" altLang="en-US" sz="2400" dirty="0" smtClean="0">
              <a:latin typeface="黑体" pitchFamily="49" charset="-122"/>
              <a:ea typeface="黑体" pitchFamily="49" charset="-122"/>
            </a:rPr>
            <a:t>体验经济</a:t>
          </a:r>
          <a:endParaRPr lang="zh-CN" altLang="en-US" sz="2400" dirty="0">
            <a:latin typeface="黑体" pitchFamily="49" charset="-122"/>
            <a:ea typeface="黑体" pitchFamily="49" charset="-122"/>
          </a:endParaRPr>
        </a:p>
      </dgm:t>
    </dgm:pt>
    <dgm:pt modelId="{50D127BF-FB48-4576-A778-1B899EA382D4}" type="parTrans" cxnId="{C78A5272-748B-469E-9945-8C43F4B6DC60}">
      <dgm:prSet/>
      <dgm:spPr/>
      <dgm:t>
        <a:bodyPr/>
        <a:lstStyle/>
        <a:p>
          <a:endParaRPr lang="zh-CN" altLang="en-US"/>
        </a:p>
      </dgm:t>
    </dgm:pt>
    <dgm:pt modelId="{A512F6EB-898F-44DA-B750-6F4017962033}" type="sibTrans" cxnId="{C78A5272-748B-469E-9945-8C43F4B6DC60}">
      <dgm:prSet/>
      <dgm:spPr/>
      <dgm:t>
        <a:bodyPr/>
        <a:lstStyle/>
        <a:p>
          <a:endParaRPr lang="zh-CN" altLang="en-US"/>
        </a:p>
      </dgm:t>
    </dgm:pt>
    <dgm:pt modelId="{AEB6B4D2-8A4E-41A9-9211-EAF2BC6B92A7}">
      <dgm:prSet phldrT="[Text]" custT="1"/>
      <dgm:spPr/>
      <dgm:t>
        <a:bodyPr/>
        <a:lstStyle/>
        <a:p>
          <a:r>
            <a:rPr lang="zh-CN" altLang="en-US" sz="2400" dirty="0" smtClean="0">
              <a:latin typeface="黑体" pitchFamily="49" charset="-122"/>
              <a:ea typeface="黑体" pitchFamily="49" charset="-122"/>
            </a:rPr>
            <a:t>社区经济</a:t>
          </a:r>
          <a:endParaRPr lang="zh-CN" altLang="en-US" sz="2400" dirty="0">
            <a:latin typeface="黑体" pitchFamily="49" charset="-122"/>
            <a:ea typeface="黑体" pitchFamily="49" charset="-122"/>
          </a:endParaRPr>
        </a:p>
      </dgm:t>
    </dgm:pt>
    <dgm:pt modelId="{8A6E7859-619E-48B7-871D-814287499E86}" type="parTrans" cxnId="{64200A26-6208-42C8-84B1-B9F33367C3DF}">
      <dgm:prSet/>
      <dgm:spPr/>
      <dgm:t>
        <a:bodyPr/>
        <a:lstStyle/>
        <a:p>
          <a:endParaRPr lang="zh-CN" altLang="en-US"/>
        </a:p>
      </dgm:t>
    </dgm:pt>
    <dgm:pt modelId="{3C617A26-1B8C-47F3-8024-24FEA70155F8}" type="sibTrans" cxnId="{64200A26-6208-42C8-84B1-B9F33367C3DF}">
      <dgm:prSet/>
      <dgm:spPr/>
      <dgm:t>
        <a:bodyPr/>
        <a:lstStyle/>
        <a:p>
          <a:endParaRPr lang="zh-CN" altLang="en-US"/>
        </a:p>
      </dgm:t>
    </dgm:pt>
    <dgm:pt modelId="{40A22CE7-0F48-47DA-B4BD-E8A7C94D341A}">
      <dgm:prSet phldrT="[Text]" custT="1"/>
      <dgm:spPr/>
      <dgm:t>
        <a:bodyPr/>
        <a:lstStyle/>
        <a:p>
          <a:r>
            <a:rPr lang="zh-CN" altLang="en-US" sz="2400" dirty="0" smtClean="0">
              <a:latin typeface="微软雅黑" pitchFamily="34" charset="-122"/>
              <a:ea typeface="微软雅黑" pitchFamily="34" charset="-122"/>
            </a:rPr>
            <a:t>共享经济</a:t>
          </a:r>
          <a:endParaRPr lang="zh-CN" altLang="en-US" sz="2400" dirty="0">
            <a:latin typeface="微软雅黑" pitchFamily="34" charset="-122"/>
            <a:ea typeface="微软雅黑" pitchFamily="34" charset="-122"/>
          </a:endParaRPr>
        </a:p>
      </dgm:t>
    </dgm:pt>
    <dgm:pt modelId="{3EBAC11B-30EC-4DDA-9629-6D6B98A49BD5}" type="parTrans" cxnId="{72673B79-38F2-4DC7-AE4D-4EAA824AE7F9}">
      <dgm:prSet/>
      <dgm:spPr/>
      <dgm:t>
        <a:bodyPr/>
        <a:lstStyle/>
        <a:p>
          <a:endParaRPr lang="zh-CN" altLang="en-US"/>
        </a:p>
      </dgm:t>
    </dgm:pt>
    <dgm:pt modelId="{4DFADA35-D049-4E3D-8342-1F93476B6F9B}" type="sibTrans" cxnId="{72673B79-38F2-4DC7-AE4D-4EAA824AE7F9}">
      <dgm:prSet/>
      <dgm:spPr/>
      <dgm:t>
        <a:bodyPr/>
        <a:lstStyle/>
        <a:p>
          <a:endParaRPr lang="zh-CN" altLang="en-US"/>
        </a:p>
      </dgm:t>
    </dgm:pt>
    <dgm:pt modelId="{D0FE0D76-236A-4FBC-948B-2BEC1601CD39}" type="pres">
      <dgm:prSet presAssocID="{D6411E83-0A30-4881-BD93-3BF4DA1B6C4C}" presName="composite" presStyleCnt="0">
        <dgm:presLayoutVars>
          <dgm:chMax val="5"/>
          <dgm:dir/>
          <dgm:animLvl val="ctr"/>
          <dgm:resizeHandles val="exact"/>
        </dgm:presLayoutVars>
      </dgm:prSet>
      <dgm:spPr/>
      <dgm:t>
        <a:bodyPr/>
        <a:lstStyle/>
        <a:p>
          <a:endParaRPr lang="zh-CN" altLang="en-US"/>
        </a:p>
      </dgm:t>
    </dgm:pt>
    <dgm:pt modelId="{0C6B1CE0-B820-4A8E-BF06-D8FD27902325}" type="pres">
      <dgm:prSet presAssocID="{D6411E83-0A30-4881-BD93-3BF4DA1B6C4C}" presName="cycle" presStyleCnt="0"/>
      <dgm:spPr/>
      <dgm:t>
        <a:bodyPr/>
        <a:lstStyle/>
        <a:p>
          <a:endParaRPr lang="zh-CN" altLang="en-US"/>
        </a:p>
      </dgm:t>
    </dgm:pt>
    <dgm:pt modelId="{5653F105-C67A-4B2B-AD85-2B9741B0F83F}" type="pres">
      <dgm:prSet presAssocID="{D6411E83-0A30-4881-BD93-3BF4DA1B6C4C}" presName="centerShape" presStyleCnt="0"/>
      <dgm:spPr/>
      <dgm:t>
        <a:bodyPr/>
        <a:lstStyle/>
        <a:p>
          <a:endParaRPr lang="zh-CN" altLang="en-US"/>
        </a:p>
      </dgm:t>
    </dgm:pt>
    <dgm:pt modelId="{C40F4E97-426A-4C2E-B0BE-5ABE8A330996}" type="pres">
      <dgm:prSet presAssocID="{D6411E83-0A30-4881-BD93-3BF4DA1B6C4C}" presName="connSite" presStyleLbl="node1" presStyleIdx="0" presStyleCnt="4"/>
      <dgm:spPr/>
      <dgm:t>
        <a:bodyPr/>
        <a:lstStyle/>
        <a:p>
          <a:endParaRPr lang="zh-CN" altLang="en-US"/>
        </a:p>
      </dgm:t>
    </dgm:pt>
    <dgm:pt modelId="{7909C0DB-0347-461D-B2B7-F6C6F513901B}" type="pres">
      <dgm:prSet presAssocID="{D6411E83-0A30-4881-BD93-3BF4DA1B6C4C}" presName="visible" presStyleLbl="node1" presStyleIdx="0" presStyleCnt="4"/>
      <dgm:spPr/>
      <dgm:t>
        <a:bodyPr/>
        <a:lstStyle/>
        <a:p>
          <a:endParaRPr lang="zh-CN" altLang="en-US"/>
        </a:p>
      </dgm:t>
    </dgm:pt>
    <dgm:pt modelId="{F7E859A6-6F3D-46A5-BB2A-3ABF8158B8CC}" type="pres">
      <dgm:prSet presAssocID="{50D127BF-FB48-4576-A778-1B899EA382D4}" presName="Name25" presStyleLbl="parChTrans1D1" presStyleIdx="0" presStyleCnt="3"/>
      <dgm:spPr/>
      <dgm:t>
        <a:bodyPr/>
        <a:lstStyle/>
        <a:p>
          <a:endParaRPr lang="zh-CN" altLang="en-US"/>
        </a:p>
      </dgm:t>
    </dgm:pt>
    <dgm:pt modelId="{E701D9F8-4936-4104-B331-33EB6C809F43}" type="pres">
      <dgm:prSet presAssocID="{96E3093C-9D18-4F17-9451-9596C7A52B7B}" presName="node" presStyleCnt="0"/>
      <dgm:spPr/>
      <dgm:t>
        <a:bodyPr/>
        <a:lstStyle/>
        <a:p>
          <a:endParaRPr lang="zh-CN" altLang="en-US"/>
        </a:p>
      </dgm:t>
    </dgm:pt>
    <dgm:pt modelId="{D17B8AEE-AC4C-4E06-8823-7D0F92CC7B11}" type="pres">
      <dgm:prSet presAssocID="{96E3093C-9D18-4F17-9451-9596C7A52B7B}" presName="parentNode" presStyleLbl="node1" presStyleIdx="1" presStyleCnt="4" custLinFactNeighborX="-32772" custLinFactNeighborY="-40731">
        <dgm:presLayoutVars>
          <dgm:chMax val="1"/>
          <dgm:bulletEnabled val="1"/>
        </dgm:presLayoutVars>
      </dgm:prSet>
      <dgm:spPr/>
      <dgm:t>
        <a:bodyPr/>
        <a:lstStyle/>
        <a:p>
          <a:endParaRPr lang="zh-CN" altLang="en-US"/>
        </a:p>
      </dgm:t>
    </dgm:pt>
    <dgm:pt modelId="{3DAA07E5-F5D4-48F5-9468-E34625CEB8C3}" type="pres">
      <dgm:prSet presAssocID="{96E3093C-9D18-4F17-9451-9596C7A52B7B}" presName="childNode" presStyleLbl="revTx" presStyleIdx="0" presStyleCnt="0">
        <dgm:presLayoutVars>
          <dgm:bulletEnabled val="1"/>
        </dgm:presLayoutVars>
      </dgm:prSet>
      <dgm:spPr/>
      <dgm:t>
        <a:bodyPr/>
        <a:lstStyle/>
        <a:p>
          <a:endParaRPr lang="zh-CN" altLang="en-US"/>
        </a:p>
      </dgm:t>
    </dgm:pt>
    <dgm:pt modelId="{57B707DA-58F2-45FA-BBB4-FD8913133C74}" type="pres">
      <dgm:prSet presAssocID="{8A6E7859-619E-48B7-871D-814287499E86}" presName="Name25" presStyleLbl="parChTrans1D1" presStyleIdx="1" presStyleCnt="3"/>
      <dgm:spPr/>
      <dgm:t>
        <a:bodyPr/>
        <a:lstStyle/>
        <a:p>
          <a:endParaRPr lang="zh-CN" altLang="en-US"/>
        </a:p>
      </dgm:t>
    </dgm:pt>
    <dgm:pt modelId="{83396A64-DA07-47FC-B800-7AB9E9B33426}" type="pres">
      <dgm:prSet presAssocID="{AEB6B4D2-8A4E-41A9-9211-EAF2BC6B92A7}" presName="node" presStyleCnt="0"/>
      <dgm:spPr/>
      <dgm:t>
        <a:bodyPr/>
        <a:lstStyle/>
        <a:p>
          <a:endParaRPr lang="zh-CN" altLang="en-US"/>
        </a:p>
      </dgm:t>
    </dgm:pt>
    <dgm:pt modelId="{0B7A81DD-5F51-45FF-94C2-3FBA0C58A57A}" type="pres">
      <dgm:prSet presAssocID="{AEB6B4D2-8A4E-41A9-9211-EAF2BC6B92A7}" presName="parentNode" presStyleLbl="node1" presStyleIdx="2" presStyleCnt="4" custLinFactNeighborX="-21087" custLinFactNeighborY="119">
        <dgm:presLayoutVars>
          <dgm:chMax val="1"/>
          <dgm:bulletEnabled val="1"/>
        </dgm:presLayoutVars>
      </dgm:prSet>
      <dgm:spPr/>
      <dgm:t>
        <a:bodyPr/>
        <a:lstStyle/>
        <a:p>
          <a:endParaRPr lang="zh-CN" altLang="en-US"/>
        </a:p>
      </dgm:t>
    </dgm:pt>
    <dgm:pt modelId="{8FE9CC95-81D7-4776-B7A1-CE332775E9AD}" type="pres">
      <dgm:prSet presAssocID="{AEB6B4D2-8A4E-41A9-9211-EAF2BC6B92A7}" presName="childNode" presStyleLbl="revTx" presStyleIdx="0" presStyleCnt="0">
        <dgm:presLayoutVars>
          <dgm:bulletEnabled val="1"/>
        </dgm:presLayoutVars>
      </dgm:prSet>
      <dgm:spPr/>
      <dgm:t>
        <a:bodyPr/>
        <a:lstStyle/>
        <a:p>
          <a:endParaRPr lang="zh-CN" altLang="en-US"/>
        </a:p>
      </dgm:t>
    </dgm:pt>
    <dgm:pt modelId="{2AF4F038-9BED-4B1A-BBF4-9D846456A063}" type="pres">
      <dgm:prSet presAssocID="{3EBAC11B-30EC-4DDA-9629-6D6B98A49BD5}" presName="Name25" presStyleLbl="parChTrans1D1" presStyleIdx="2" presStyleCnt="3"/>
      <dgm:spPr/>
      <dgm:t>
        <a:bodyPr/>
        <a:lstStyle/>
        <a:p>
          <a:endParaRPr lang="zh-CN" altLang="en-US"/>
        </a:p>
      </dgm:t>
    </dgm:pt>
    <dgm:pt modelId="{48E90C42-61D3-42B4-A7C5-CCE344FD83A9}" type="pres">
      <dgm:prSet presAssocID="{40A22CE7-0F48-47DA-B4BD-E8A7C94D341A}" presName="node" presStyleCnt="0"/>
      <dgm:spPr/>
      <dgm:t>
        <a:bodyPr/>
        <a:lstStyle/>
        <a:p>
          <a:endParaRPr lang="zh-CN" altLang="en-US"/>
        </a:p>
      </dgm:t>
    </dgm:pt>
    <dgm:pt modelId="{8BA00492-2C0B-493C-9C6D-255467F10E69}" type="pres">
      <dgm:prSet presAssocID="{40A22CE7-0F48-47DA-B4BD-E8A7C94D341A}" presName="parentNode" presStyleLbl="node1" presStyleIdx="3" presStyleCnt="4" custLinFactNeighborX="-33880" custLinFactNeighborY="32064">
        <dgm:presLayoutVars>
          <dgm:chMax val="1"/>
          <dgm:bulletEnabled val="1"/>
        </dgm:presLayoutVars>
      </dgm:prSet>
      <dgm:spPr/>
      <dgm:t>
        <a:bodyPr/>
        <a:lstStyle/>
        <a:p>
          <a:endParaRPr lang="zh-CN" altLang="en-US"/>
        </a:p>
      </dgm:t>
    </dgm:pt>
    <dgm:pt modelId="{5E58C7CD-EE24-45F6-9888-901B1E05544F}" type="pres">
      <dgm:prSet presAssocID="{40A22CE7-0F48-47DA-B4BD-E8A7C94D341A}" presName="childNode" presStyleLbl="revTx" presStyleIdx="0" presStyleCnt="0">
        <dgm:presLayoutVars>
          <dgm:bulletEnabled val="1"/>
        </dgm:presLayoutVars>
      </dgm:prSet>
      <dgm:spPr/>
      <dgm:t>
        <a:bodyPr/>
        <a:lstStyle/>
        <a:p>
          <a:endParaRPr lang="zh-CN" altLang="en-US"/>
        </a:p>
      </dgm:t>
    </dgm:pt>
  </dgm:ptLst>
  <dgm:cxnLst>
    <dgm:cxn modelId="{4CCFE926-6E60-4F79-BBF0-CCCFD4830851}" type="presOf" srcId="{40A22CE7-0F48-47DA-B4BD-E8A7C94D341A}" destId="{8BA00492-2C0B-493C-9C6D-255467F10E69}" srcOrd="0" destOrd="0" presId="urn:microsoft.com/office/officeart/2005/8/layout/radial2"/>
    <dgm:cxn modelId="{D458CF0A-F360-4820-85D1-CAADCF1274A4}" type="presOf" srcId="{3EBAC11B-30EC-4DDA-9629-6D6B98A49BD5}" destId="{2AF4F038-9BED-4B1A-BBF4-9D846456A063}" srcOrd="0" destOrd="0" presId="urn:microsoft.com/office/officeart/2005/8/layout/radial2"/>
    <dgm:cxn modelId="{72673B79-38F2-4DC7-AE4D-4EAA824AE7F9}" srcId="{D6411E83-0A30-4881-BD93-3BF4DA1B6C4C}" destId="{40A22CE7-0F48-47DA-B4BD-E8A7C94D341A}" srcOrd="2" destOrd="0" parTransId="{3EBAC11B-30EC-4DDA-9629-6D6B98A49BD5}" sibTransId="{4DFADA35-D049-4E3D-8342-1F93476B6F9B}"/>
    <dgm:cxn modelId="{7E763CA3-672F-478D-BA66-D632289C9F37}" type="presOf" srcId="{8A6E7859-619E-48B7-871D-814287499E86}" destId="{57B707DA-58F2-45FA-BBB4-FD8913133C74}" srcOrd="0" destOrd="0" presId="urn:microsoft.com/office/officeart/2005/8/layout/radial2"/>
    <dgm:cxn modelId="{6A847B76-A370-4312-8990-202BC798F92D}" type="presOf" srcId="{96E3093C-9D18-4F17-9451-9596C7A52B7B}" destId="{D17B8AEE-AC4C-4E06-8823-7D0F92CC7B11}" srcOrd="0" destOrd="0" presId="urn:microsoft.com/office/officeart/2005/8/layout/radial2"/>
    <dgm:cxn modelId="{C78A5272-748B-469E-9945-8C43F4B6DC60}" srcId="{D6411E83-0A30-4881-BD93-3BF4DA1B6C4C}" destId="{96E3093C-9D18-4F17-9451-9596C7A52B7B}" srcOrd="0" destOrd="0" parTransId="{50D127BF-FB48-4576-A778-1B899EA382D4}" sibTransId="{A512F6EB-898F-44DA-B750-6F4017962033}"/>
    <dgm:cxn modelId="{EBF384D5-5BB5-45C1-8A22-D6FFDFF19B65}" type="presOf" srcId="{AEB6B4D2-8A4E-41A9-9211-EAF2BC6B92A7}" destId="{0B7A81DD-5F51-45FF-94C2-3FBA0C58A57A}" srcOrd="0" destOrd="0" presId="urn:microsoft.com/office/officeart/2005/8/layout/radial2"/>
    <dgm:cxn modelId="{EA9D94C3-ECFA-426A-9268-52F3591E8894}" type="presOf" srcId="{D6411E83-0A30-4881-BD93-3BF4DA1B6C4C}" destId="{D0FE0D76-236A-4FBC-948B-2BEC1601CD39}" srcOrd="0" destOrd="0" presId="urn:microsoft.com/office/officeart/2005/8/layout/radial2"/>
    <dgm:cxn modelId="{64200A26-6208-42C8-84B1-B9F33367C3DF}" srcId="{D6411E83-0A30-4881-BD93-3BF4DA1B6C4C}" destId="{AEB6B4D2-8A4E-41A9-9211-EAF2BC6B92A7}" srcOrd="1" destOrd="0" parTransId="{8A6E7859-619E-48B7-871D-814287499E86}" sibTransId="{3C617A26-1B8C-47F3-8024-24FEA70155F8}"/>
    <dgm:cxn modelId="{59E82291-1C10-4D5B-89C2-BA533AB3CF9F}" type="presOf" srcId="{50D127BF-FB48-4576-A778-1B899EA382D4}" destId="{F7E859A6-6F3D-46A5-BB2A-3ABF8158B8CC}" srcOrd="0" destOrd="0" presId="urn:microsoft.com/office/officeart/2005/8/layout/radial2"/>
    <dgm:cxn modelId="{C2EC17A5-767F-4565-B95C-66C2D2D7E4BD}" type="presParOf" srcId="{D0FE0D76-236A-4FBC-948B-2BEC1601CD39}" destId="{0C6B1CE0-B820-4A8E-BF06-D8FD27902325}" srcOrd="0" destOrd="0" presId="urn:microsoft.com/office/officeart/2005/8/layout/radial2"/>
    <dgm:cxn modelId="{C682AFF4-5F96-40BC-9479-E6CA0A380BF8}" type="presParOf" srcId="{0C6B1CE0-B820-4A8E-BF06-D8FD27902325}" destId="{5653F105-C67A-4B2B-AD85-2B9741B0F83F}" srcOrd="0" destOrd="0" presId="urn:microsoft.com/office/officeart/2005/8/layout/radial2"/>
    <dgm:cxn modelId="{385D8851-8D5E-4D86-8956-39A2D7393E27}" type="presParOf" srcId="{5653F105-C67A-4B2B-AD85-2B9741B0F83F}" destId="{C40F4E97-426A-4C2E-B0BE-5ABE8A330996}" srcOrd="0" destOrd="0" presId="urn:microsoft.com/office/officeart/2005/8/layout/radial2"/>
    <dgm:cxn modelId="{73A7A183-3CE0-4277-81A5-5E987970CBD5}" type="presParOf" srcId="{5653F105-C67A-4B2B-AD85-2B9741B0F83F}" destId="{7909C0DB-0347-461D-B2B7-F6C6F513901B}" srcOrd="1" destOrd="0" presId="urn:microsoft.com/office/officeart/2005/8/layout/radial2"/>
    <dgm:cxn modelId="{2DFCAE5A-26C0-4D96-83BD-2413F2EA6A86}" type="presParOf" srcId="{0C6B1CE0-B820-4A8E-BF06-D8FD27902325}" destId="{F7E859A6-6F3D-46A5-BB2A-3ABF8158B8CC}" srcOrd="1" destOrd="0" presId="urn:microsoft.com/office/officeart/2005/8/layout/radial2"/>
    <dgm:cxn modelId="{0797F30D-57ED-4997-AC65-B96C46E7EDC9}" type="presParOf" srcId="{0C6B1CE0-B820-4A8E-BF06-D8FD27902325}" destId="{E701D9F8-4936-4104-B331-33EB6C809F43}" srcOrd="2" destOrd="0" presId="urn:microsoft.com/office/officeart/2005/8/layout/radial2"/>
    <dgm:cxn modelId="{4ED36AB9-E9F0-4033-8A7C-F26E10370B91}" type="presParOf" srcId="{E701D9F8-4936-4104-B331-33EB6C809F43}" destId="{D17B8AEE-AC4C-4E06-8823-7D0F92CC7B11}" srcOrd="0" destOrd="0" presId="urn:microsoft.com/office/officeart/2005/8/layout/radial2"/>
    <dgm:cxn modelId="{E591A028-A6D5-43AB-9711-8CA2FB63E35D}" type="presParOf" srcId="{E701D9F8-4936-4104-B331-33EB6C809F43}" destId="{3DAA07E5-F5D4-48F5-9468-E34625CEB8C3}" srcOrd="1" destOrd="0" presId="urn:microsoft.com/office/officeart/2005/8/layout/radial2"/>
    <dgm:cxn modelId="{E7BD29D2-CBBF-4887-8873-4C1634DE20F4}" type="presParOf" srcId="{0C6B1CE0-B820-4A8E-BF06-D8FD27902325}" destId="{57B707DA-58F2-45FA-BBB4-FD8913133C74}" srcOrd="3" destOrd="0" presId="urn:microsoft.com/office/officeart/2005/8/layout/radial2"/>
    <dgm:cxn modelId="{9F8736F7-7664-400A-919B-0D6116079199}" type="presParOf" srcId="{0C6B1CE0-B820-4A8E-BF06-D8FD27902325}" destId="{83396A64-DA07-47FC-B800-7AB9E9B33426}" srcOrd="4" destOrd="0" presId="urn:microsoft.com/office/officeart/2005/8/layout/radial2"/>
    <dgm:cxn modelId="{4839E167-16DF-4577-A183-5059DEC5595A}" type="presParOf" srcId="{83396A64-DA07-47FC-B800-7AB9E9B33426}" destId="{0B7A81DD-5F51-45FF-94C2-3FBA0C58A57A}" srcOrd="0" destOrd="0" presId="urn:microsoft.com/office/officeart/2005/8/layout/radial2"/>
    <dgm:cxn modelId="{26F7CD3B-E5D4-412E-96B9-EC59A36FC7BF}" type="presParOf" srcId="{83396A64-DA07-47FC-B800-7AB9E9B33426}" destId="{8FE9CC95-81D7-4776-B7A1-CE332775E9AD}" srcOrd="1" destOrd="0" presId="urn:microsoft.com/office/officeart/2005/8/layout/radial2"/>
    <dgm:cxn modelId="{7F3B1E0E-9A8D-4892-B32C-89341D91129E}" type="presParOf" srcId="{0C6B1CE0-B820-4A8E-BF06-D8FD27902325}" destId="{2AF4F038-9BED-4B1A-BBF4-9D846456A063}" srcOrd="5" destOrd="0" presId="urn:microsoft.com/office/officeart/2005/8/layout/radial2"/>
    <dgm:cxn modelId="{00C8BBBB-DFD5-442D-BDA7-957CF8E2931F}" type="presParOf" srcId="{0C6B1CE0-B820-4A8E-BF06-D8FD27902325}" destId="{48E90C42-61D3-42B4-A7C5-CCE344FD83A9}" srcOrd="6" destOrd="0" presId="urn:microsoft.com/office/officeart/2005/8/layout/radial2"/>
    <dgm:cxn modelId="{849732ED-487F-4496-8195-56D185226E89}" type="presParOf" srcId="{48E90C42-61D3-42B4-A7C5-CCE344FD83A9}" destId="{8BA00492-2C0B-493C-9C6D-255467F10E69}" srcOrd="0" destOrd="0" presId="urn:microsoft.com/office/officeart/2005/8/layout/radial2"/>
    <dgm:cxn modelId="{0B21DBB0-52F4-4D3B-8BFA-4926CF4E1E87}" type="presParOf" srcId="{48E90C42-61D3-42B4-A7C5-CCE344FD83A9}" destId="{5E58C7CD-EE24-45F6-9888-901B1E05544F}"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FF0FAC-F3C7-4A78-B2DC-6A82AC89916A}">
      <dsp:nvSpPr>
        <dsp:cNvPr id="0" name=""/>
        <dsp:cNvSpPr/>
      </dsp:nvSpPr>
      <dsp:spPr>
        <a:xfrm>
          <a:off x="888798" y="213722"/>
          <a:ext cx="3633342" cy="3633342"/>
        </a:xfrm>
        <a:prstGeom prst="circularArrow">
          <a:avLst>
            <a:gd name="adj1" fmla="val 4668"/>
            <a:gd name="adj2" fmla="val 272909"/>
            <a:gd name="adj3" fmla="val 14093661"/>
            <a:gd name="adj4" fmla="val 17229700"/>
            <a:gd name="adj5" fmla="val 484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769495-2B0E-499B-82ED-9ECCB17EA4E0}">
      <dsp:nvSpPr>
        <dsp:cNvPr id="0" name=""/>
        <dsp:cNvSpPr/>
      </dsp:nvSpPr>
      <dsp:spPr>
        <a:xfrm>
          <a:off x="1936838" y="284094"/>
          <a:ext cx="1537263" cy="5865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bg1"/>
              </a:solidFill>
              <a:latin typeface="+mj-ea"/>
              <a:ea typeface="+mj-ea"/>
            </a:rPr>
            <a:t>网络接入端</a:t>
          </a:r>
          <a:endParaRPr lang="zh-CN" altLang="en-US" sz="1800" b="1" kern="1200" dirty="0">
            <a:solidFill>
              <a:schemeClr val="bg1"/>
            </a:solidFill>
            <a:latin typeface="+mj-ea"/>
            <a:ea typeface="+mj-ea"/>
          </a:endParaRPr>
        </a:p>
      </dsp:txBody>
      <dsp:txXfrm>
        <a:off x="1965470" y="312726"/>
        <a:ext cx="1479999" cy="529259"/>
      </dsp:txXfrm>
    </dsp:sp>
    <dsp:sp modelId="{74C799D1-03B1-4746-ACF3-C14503772DBC}">
      <dsp:nvSpPr>
        <dsp:cNvPr id="0" name=""/>
        <dsp:cNvSpPr/>
      </dsp:nvSpPr>
      <dsp:spPr>
        <a:xfrm>
          <a:off x="3348381" y="1920473"/>
          <a:ext cx="1653035" cy="57098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bg1"/>
              </a:solidFill>
              <a:latin typeface="+mj-ea"/>
              <a:ea typeface="+mj-ea"/>
            </a:rPr>
            <a:t>网间互联互通</a:t>
          </a:r>
          <a:endParaRPr lang="zh-CN" altLang="en-US" sz="1800" b="1" kern="1200" dirty="0">
            <a:solidFill>
              <a:schemeClr val="bg1"/>
            </a:solidFill>
            <a:latin typeface="+mj-ea"/>
            <a:ea typeface="+mj-ea"/>
          </a:endParaRPr>
        </a:p>
      </dsp:txBody>
      <dsp:txXfrm>
        <a:off x="3376254" y="1948346"/>
        <a:ext cx="1597289" cy="515240"/>
      </dsp:txXfrm>
    </dsp:sp>
    <dsp:sp modelId="{F8A4C14E-E422-47B1-A487-C27AA6DE6A4E}">
      <dsp:nvSpPr>
        <dsp:cNvPr id="0" name=""/>
        <dsp:cNvSpPr/>
      </dsp:nvSpPr>
      <dsp:spPr>
        <a:xfrm>
          <a:off x="1815441" y="3184967"/>
          <a:ext cx="1792691" cy="57141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bg1"/>
              </a:solidFill>
              <a:latin typeface="+mj-ea"/>
              <a:ea typeface="+mj-ea"/>
            </a:rPr>
            <a:t>国际出口带宽</a:t>
          </a:r>
          <a:endParaRPr lang="zh-CN" altLang="en-US" sz="1800" b="1" kern="1200" dirty="0">
            <a:solidFill>
              <a:schemeClr val="bg1"/>
            </a:solidFill>
            <a:latin typeface="+mj-ea"/>
            <a:ea typeface="+mj-ea"/>
          </a:endParaRPr>
        </a:p>
      </dsp:txBody>
      <dsp:txXfrm>
        <a:off x="1843335" y="3212861"/>
        <a:ext cx="1736903" cy="515622"/>
      </dsp:txXfrm>
    </dsp:sp>
    <dsp:sp modelId="{01265530-6F50-40DF-9F94-9B3743B7E14C}">
      <dsp:nvSpPr>
        <dsp:cNvPr id="0" name=""/>
        <dsp:cNvSpPr/>
      </dsp:nvSpPr>
      <dsp:spPr>
        <a:xfrm>
          <a:off x="457882" y="1933518"/>
          <a:ext cx="1479537" cy="56747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chemeClr val="bg1"/>
              </a:solidFill>
              <a:latin typeface="+mj-ea"/>
              <a:ea typeface="+mj-ea"/>
            </a:rPr>
            <a:t>网站</a:t>
          </a:r>
          <a:endParaRPr lang="zh-CN" altLang="en-US" sz="1800" b="1" kern="1200" dirty="0">
            <a:solidFill>
              <a:schemeClr val="bg1"/>
            </a:solidFill>
            <a:latin typeface="+mj-ea"/>
            <a:ea typeface="+mj-ea"/>
          </a:endParaRPr>
        </a:p>
      </dsp:txBody>
      <dsp:txXfrm>
        <a:off x="485584" y="1961220"/>
        <a:ext cx="1424133" cy="5120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9BF6DD-C404-4384-BEE8-FBD4DE1FA258}">
      <dsp:nvSpPr>
        <dsp:cNvPr id="0" name=""/>
        <dsp:cNvSpPr/>
      </dsp:nvSpPr>
      <dsp:spPr>
        <a:xfrm rot="5400000">
          <a:off x="4493039" y="-2935935"/>
          <a:ext cx="772655" cy="6840616"/>
        </a:xfrm>
        <a:prstGeom prst="round2Same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smtClean="0">
              <a:solidFill>
                <a:schemeClr val="tx1"/>
              </a:solidFill>
              <a:latin typeface="微软雅黑" pitchFamily="34" charset="-122"/>
              <a:ea typeface="微软雅黑" pitchFamily="34" charset="-122"/>
            </a:rPr>
            <a:t>促进互联网金融与传统金融</a:t>
          </a:r>
          <a:r>
            <a:rPr lang="zh-CN" altLang="en-US" sz="1600" b="1" kern="1200" dirty="0" smtClean="0">
              <a:solidFill>
                <a:schemeClr val="tx1"/>
              </a:solidFill>
              <a:latin typeface="微软雅黑" pitchFamily="34" charset="-122"/>
              <a:ea typeface="微软雅黑" pitchFamily="34" charset="-122"/>
            </a:rPr>
            <a:t>业务融合创新</a:t>
          </a:r>
          <a:r>
            <a:rPr lang="zh-CN" altLang="en-US" sz="1600" kern="1200" dirty="0" smtClean="0">
              <a:solidFill>
                <a:schemeClr val="tx1"/>
              </a:solidFill>
              <a:latin typeface="微软雅黑" pitchFamily="34" charset="-122"/>
              <a:ea typeface="微软雅黑" pitchFamily="34" charset="-122"/>
            </a:rPr>
            <a:t>。开辟先试先行，探索融合创新发展新模式，培育互联网金融创新型企业</a:t>
          </a:r>
          <a:r>
            <a:rPr lang="zh-CN" altLang="en-US" sz="1600" kern="1200" dirty="0" smtClean="0">
              <a:latin typeface="黑体" pitchFamily="49" charset="-122"/>
              <a:ea typeface="黑体" pitchFamily="49" charset="-122"/>
            </a:rPr>
            <a:t>。</a:t>
          </a:r>
          <a:endParaRPr lang="zh-CN" altLang="en-US" sz="1600" kern="1200" dirty="0"/>
        </a:p>
      </dsp:txBody>
      <dsp:txXfrm rot="-5400000">
        <a:off x="1459059" y="135763"/>
        <a:ext cx="6802898" cy="697219"/>
      </dsp:txXfrm>
    </dsp:sp>
    <dsp:sp modelId="{2A2C60EF-3DA6-435E-8C9A-9852106BBD40}">
      <dsp:nvSpPr>
        <dsp:cNvPr id="0" name=""/>
        <dsp:cNvSpPr/>
      </dsp:nvSpPr>
      <dsp:spPr>
        <a:xfrm>
          <a:off x="51545" y="1463"/>
          <a:ext cx="1407513" cy="965819"/>
        </a:xfrm>
        <a:prstGeom prst="roundRect">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1</a:t>
          </a:r>
          <a:endParaRPr lang="zh-CN" altLang="en-US" sz="4400" kern="1200" dirty="0"/>
        </a:p>
      </dsp:txBody>
      <dsp:txXfrm>
        <a:off x="98692" y="48610"/>
        <a:ext cx="1313219" cy="871525"/>
      </dsp:txXfrm>
    </dsp:sp>
    <dsp:sp modelId="{95D3420D-C106-47B0-AA71-52EAFCAF3E6E}">
      <dsp:nvSpPr>
        <dsp:cNvPr id="0" name=""/>
        <dsp:cNvSpPr/>
      </dsp:nvSpPr>
      <dsp:spPr>
        <a:xfrm rot="5400000">
          <a:off x="4493703" y="-1922519"/>
          <a:ext cx="772655" cy="6842005"/>
        </a:xfrm>
        <a:prstGeom prst="round2SameRect">
          <a:avLst/>
        </a:prstGeom>
        <a:solidFill>
          <a:schemeClr val="accent5">
            <a:tint val="40000"/>
            <a:alpha val="90000"/>
            <a:hueOff val="-5370241"/>
            <a:satOff val="24126"/>
            <a:lumOff val="1658"/>
            <a:alphaOff val="0"/>
          </a:schemeClr>
        </a:solidFill>
        <a:ln w="9525" cap="flat" cmpd="sng" algn="ctr">
          <a:solidFill>
            <a:schemeClr val="accent5">
              <a:tint val="40000"/>
              <a:alpha val="90000"/>
              <a:hueOff val="-5370241"/>
              <a:satOff val="24126"/>
              <a:lumOff val="1658"/>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0" algn="l" defTabSz="711200">
            <a:lnSpc>
              <a:spcPct val="100000"/>
            </a:lnSpc>
            <a:spcBef>
              <a:spcPct val="0"/>
            </a:spcBef>
            <a:spcAft>
              <a:spcPts val="0"/>
            </a:spcAft>
            <a:buChar char="••"/>
          </a:pPr>
          <a:r>
            <a:rPr lang="zh-CN" altLang="en-US" sz="1600" kern="1200" dirty="0" smtClean="0">
              <a:latin typeface="微软雅黑" pitchFamily="34" charset="-122"/>
              <a:ea typeface="微软雅黑" pitchFamily="34" charset="-122"/>
            </a:rPr>
            <a:t>推动“互联网</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金融”业务中关键环节技术创新。突出互联网金融企业</a:t>
          </a:r>
          <a:r>
            <a:rPr lang="zh-CN" altLang="en-US" sz="1600" b="1" kern="1200" dirty="0" smtClean="0">
              <a:latin typeface="微软雅黑" pitchFamily="34" charset="-122"/>
              <a:ea typeface="微软雅黑" pitchFamily="34" charset="-122"/>
            </a:rPr>
            <a:t>信息服务中介作用</a:t>
          </a:r>
          <a:r>
            <a:rPr lang="zh-CN" altLang="en-US" sz="1600" kern="1200" dirty="0" smtClean="0">
              <a:latin typeface="微软雅黑" pitchFamily="34" charset="-122"/>
              <a:ea typeface="微软雅黑" pitchFamily="34" charset="-122"/>
            </a:rPr>
            <a:t>，提供精准化金融产品和服务。</a:t>
          </a:r>
          <a:endParaRPr lang="zh-CN" altLang="en-US" sz="1600" kern="1200" dirty="0">
            <a:latin typeface="微软雅黑" pitchFamily="34" charset="-122"/>
            <a:ea typeface="微软雅黑" pitchFamily="34" charset="-122"/>
          </a:endParaRPr>
        </a:p>
      </dsp:txBody>
      <dsp:txXfrm rot="-5400000">
        <a:off x="1459028" y="1149874"/>
        <a:ext cx="6804287" cy="697219"/>
      </dsp:txXfrm>
    </dsp:sp>
    <dsp:sp modelId="{F5164A06-DBD7-4A39-BA93-CC72F81BD6D5}">
      <dsp:nvSpPr>
        <dsp:cNvPr id="0" name=""/>
        <dsp:cNvSpPr/>
      </dsp:nvSpPr>
      <dsp:spPr>
        <a:xfrm>
          <a:off x="51545" y="1015573"/>
          <a:ext cx="1407483" cy="965819"/>
        </a:xfrm>
        <a:prstGeom prst="roundRect">
          <a:avLst/>
        </a:prstGeom>
        <a:solidFill>
          <a:schemeClr val="accent5">
            <a:hueOff val="-4966938"/>
            <a:satOff val="19906"/>
            <a:lumOff val="431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altLang="zh-CN" sz="3600" kern="1200" dirty="0" smtClean="0"/>
            <a:t>2</a:t>
          </a:r>
          <a:endParaRPr lang="zh-CN" altLang="en-US" sz="3600" kern="1200" dirty="0"/>
        </a:p>
      </dsp:txBody>
      <dsp:txXfrm>
        <a:off x="98692" y="1062720"/>
        <a:ext cx="1313189" cy="871525"/>
      </dsp:txXfrm>
    </dsp:sp>
    <dsp:sp modelId="{E5CE785C-0260-49BB-86EA-171A57A8688B}">
      <dsp:nvSpPr>
        <dsp:cNvPr id="0" name=""/>
        <dsp:cNvSpPr/>
      </dsp:nvSpPr>
      <dsp:spPr>
        <a:xfrm rot="5400000">
          <a:off x="4487476" y="-902182"/>
          <a:ext cx="772655" cy="6829550"/>
        </a:xfrm>
        <a:prstGeom prst="round2SameRect">
          <a:avLst/>
        </a:prstGeom>
        <a:solidFill>
          <a:schemeClr val="accent5">
            <a:tint val="40000"/>
            <a:alpha val="90000"/>
            <a:hueOff val="-10740482"/>
            <a:satOff val="48253"/>
            <a:lumOff val="3317"/>
            <a:alphaOff val="0"/>
          </a:schemeClr>
        </a:solidFill>
        <a:ln w="9525" cap="flat" cmpd="sng" algn="ctr">
          <a:solidFill>
            <a:schemeClr val="accent5">
              <a:tint val="40000"/>
              <a:alpha val="90000"/>
              <a:hueOff val="-10740482"/>
              <a:satOff val="48253"/>
              <a:lumOff val="3317"/>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zh-CN" sz="1600" b="1" kern="1200" dirty="0" smtClean="0">
              <a:latin typeface="微软雅黑" pitchFamily="34" charset="-122"/>
              <a:ea typeface="微软雅黑" pitchFamily="34" charset="-122"/>
            </a:rPr>
            <a:t>建立互联网金融信用信息</a:t>
          </a:r>
          <a:r>
            <a:rPr lang="zh-CN" altLang="en-US" sz="1600" b="1" kern="1200" dirty="0" smtClean="0">
              <a:latin typeface="微软雅黑" pitchFamily="34" charset="-122"/>
              <a:ea typeface="微软雅黑" pitchFamily="34" charset="-122"/>
            </a:rPr>
            <a:t>平台</a:t>
          </a:r>
          <a:r>
            <a:rPr lang="zh-CN" altLang="en-US" sz="1600" kern="1200" dirty="0" smtClean="0">
              <a:latin typeface="微软雅黑" pitchFamily="34" charset="-122"/>
              <a:ea typeface="微软雅黑" pitchFamily="34" charset="-122"/>
            </a:rPr>
            <a:t>，</a:t>
          </a:r>
          <a:r>
            <a:rPr lang="zh-CN" altLang="en-US" sz="1600" kern="1200" dirty="0" smtClean="0">
              <a:solidFill>
                <a:schemeClr val="tx1"/>
              </a:solidFill>
              <a:latin typeface="微软雅黑" pitchFamily="34" charset="-122"/>
              <a:ea typeface="微软雅黑" pitchFamily="34" charset="-122"/>
            </a:rPr>
            <a:t>降低成本，提升服务效率，进一步走向普惠金融。</a:t>
          </a:r>
          <a:endParaRPr lang="zh-CN" altLang="en-US" sz="1600" kern="1200" dirty="0" smtClean="0">
            <a:latin typeface="微软雅黑" pitchFamily="34" charset="-122"/>
            <a:ea typeface="微软雅黑" pitchFamily="34" charset="-122"/>
          </a:endParaRPr>
        </a:p>
      </dsp:txBody>
      <dsp:txXfrm rot="-5400000">
        <a:off x="1459029" y="2163983"/>
        <a:ext cx="6791832" cy="697219"/>
      </dsp:txXfrm>
    </dsp:sp>
    <dsp:sp modelId="{C29EC4DD-66C8-41DD-A9B0-9C7278A9EAD1}">
      <dsp:nvSpPr>
        <dsp:cNvPr id="0" name=""/>
        <dsp:cNvSpPr/>
      </dsp:nvSpPr>
      <dsp:spPr>
        <a:xfrm>
          <a:off x="51545" y="2029683"/>
          <a:ext cx="1407483" cy="965819"/>
        </a:xfrm>
        <a:prstGeom prst="roundRect">
          <a:avLst/>
        </a:prstGeom>
        <a:solidFill>
          <a:schemeClr val="accent5">
            <a:hueOff val="-9933876"/>
            <a:satOff val="39811"/>
            <a:lumOff val="8628"/>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3</a:t>
          </a:r>
          <a:endParaRPr lang="zh-CN" altLang="en-US" sz="4400" kern="1200" dirty="0"/>
        </a:p>
      </dsp:txBody>
      <dsp:txXfrm>
        <a:off x="98692" y="2076830"/>
        <a:ext cx="1313189" cy="8715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F4F038-9BED-4B1A-BBF4-9D846456A063}">
      <dsp:nvSpPr>
        <dsp:cNvPr id="0" name=""/>
        <dsp:cNvSpPr/>
      </dsp:nvSpPr>
      <dsp:spPr>
        <a:xfrm rot="3438845">
          <a:off x="1182765" y="3534321"/>
          <a:ext cx="730055" cy="65214"/>
        </a:xfrm>
        <a:custGeom>
          <a:avLst/>
          <a:gdLst/>
          <a:ahLst/>
          <a:cxnLst/>
          <a:rect l="0" t="0" r="0" b="0"/>
          <a:pathLst>
            <a:path>
              <a:moveTo>
                <a:pt x="0" y="32607"/>
              </a:moveTo>
              <a:lnTo>
                <a:pt x="730055" y="32607"/>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57B707DA-58F2-45FA-BBB4-FD8913133C74}">
      <dsp:nvSpPr>
        <dsp:cNvPr id="0" name=""/>
        <dsp:cNvSpPr/>
      </dsp:nvSpPr>
      <dsp:spPr>
        <a:xfrm rot="2811">
          <a:off x="1584398" y="2575570"/>
          <a:ext cx="415834" cy="65214"/>
        </a:xfrm>
        <a:custGeom>
          <a:avLst/>
          <a:gdLst/>
          <a:ahLst/>
          <a:cxnLst/>
          <a:rect l="0" t="0" r="0" b="0"/>
          <a:pathLst>
            <a:path>
              <a:moveTo>
                <a:pt x="0" y="32607"/>
              </a:moveTo>
              <a:lnTo>
                <a:pt x="415834" y="32607"/>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F7E859A6-6F3D-46A5-BB2A-3ABF8158B8CC}">
      <dsp:nvSpPr>
        <dsp:cNvPr id="0" name=""/>
        <dsp:cNvSpPr/>
      </dsp:nvSpPr>
      <dsp:spPr>
        <a:xfrm rot="18094229">
          <a:off x="1135677" y="1569854"/>
          <a:ext cx="828131" cy="65214"/>
        </a:xfrm>
        <a:custGeom>
          <a:avLst/>
          <a:gdLst/>
          <a:ahLst/>
          <a:cxnLst/>
          <a:rect l="0" t="0" r="0" b="0"/>
          <a:pathLst>
            <a:path>
              <a:moveTo>
                <a:pt x="0" y="32607"/>
              </a:moveTo>
              <a:lnTo>
                <a:pt x="828131" y="32607"/>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909C0DB-0347-461D-B2B7-F6C6F513901B}">
      <dsp:nvSpPr>
        <dsp:cNvPr id="0" name=""/>
        <dsp:cNvSpPr/>
      </dsp:nvSpPr>
      <dsp:spPr>
        <a:xfrm>
          <a:off x="410" y="1675717"/>
          <a:ext cx="1863515" cy="1863515"/>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17B8AEE-AC4C-4E06-8823-7D0F92CC7B11}">
      <dsp:nvSpPr>
        <dsp:cNvPr id="0" name=""/>
        <dsp:cNvSpPr/>
      </dsp:nvSpPr>
      <dsp:spPr>
        <a:xfrm>
          <a:off x="1500163" y="214311"/>
          <a:ext cx="1118109" cy="1118109"/>
        </a:xfrm>
        <a:prstGeom prst="ellipse">
          <a:avLst/>
        </a:prstGeom>
        <a:gradFill rotWithShape="0">
          <a:gsLst>
            <a:gs pos="0">
              <a:schemeClr val="accent5">
                <a:hueOff val="-3311292"/>
                <a:satOff val="13270"/>
                <a:lumOff val="2876"/>
                <a:alphaOff val="0"/>
                <a:shade val="51000"/>
                <a:satMod val="130000"/>
              </a:schemeClr>
            </a:gs>
            <a:gs pos="80000">
              <a:schemeClr val="accent5">
                <a:hueOff val="-3311292"/>
                <a:satOff val="13270"/>
                <a:lumOff val="2876"/>
                <a:alphaOff val="0"/>
                <a:shade val="93000"/>
                <a:satMod val="130000"/>
              </a:schemeClr>
            </a:gs>
            <a:gs pos="100000">
              <a:schemeClr val="accent5">
                <a:hueOff val="-3311292"/>
                <a:satOff val="13270"/>
                <a:lumOff val="28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黑体" pitchFamily="49" charset="-122"/>
              <a:ea typeface="黑体" pitchFamily="49" charset="-122"/>
            </a:rPr>
            <a:t>体验经济</a:t>
          </a:r>
          <a:endParaRPr lang="zh-CN" altLang="en-US" sz="2400" kern="1200" dirty="0">
            <a:latin typeface="黑体" pitchFamily="49" charset="-122"/>
            <a:ea typeface="黑体" pitchFamily="49" charset="-122"/>
          </a:endParaRPr>
        </a:p>
      </dsp:txBody>
      <dsp:txXfrm>
        <a:off x="1663906" y="378054"/>
        <a:ext cx="790623" cy="790623"/>
      </dsp:txXfrm>
    </dsp:sp>
    <dsp:sp modelId="{0B7A81DD-5F51-45FF-94C2-3FBA0C58A57A}">
      <dsp:nvSpPr>
        <dsp:cNvPr id="0" name=""/>
        <dsp:cNvSpPr/>
      </dsp:nvSpPr>
      <dsp:spPr>
        <a:xfrm>
          <a:off x="2000233" y="2049750"/>
          <a:ext cx="1118109" cy="1118109"/>
        </a:xfrm>
        <a:prstGeom prst="ellipse">
          <a:avLst/>
        </a:prstGeom>
        <a:gradFill rotWithShape="0">
          <a:gsLst>
            <a:gs pos="0">
              <a:schemeClr val="accent5">
                <a:hueOff val="-6622584"/>
                <a:satOff val="26541"/>
                <a:lumOff val="5752"/>
                <a:alphaOff val="0"/>
                <a:shade val="51000"/>
                <a:satMod val="130000"/>
              </a:schemeClr>
            </a:gs>
            <a:gs pos="80000">
              <a:schemeClr val="accent5">
                <a:hueOff val="-6622584"/>
                <a:satOff val="26541"/>
                <a:lumOff val="5752"/>
                <a:alphaOff val="0"/>
                <a:shade val="93000"/>
                <a:satMod val="130000"/>
              </a:schemeClr>
            </a:gs>
            <a:gs pos="100000">
              <a:schemeClr val="accent5">
                <a:hueOff val="-6622584"/>
                <a:satOff val="26541"/>
                <a:lumOff val="575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黑体" pitchFamily="49" charset="-122"/>
              <a:ea typeface="黑体" pitchFamily="49" charset="-122"/>
            </a:rPr>
            <a:t>社区经济</a:t>
          </a:r>
          <a:endParaRPr lang="zh-CN" altLang="en-US" sz="2400" kern="1200" dirty="0">
            <a:latin typeface="黑体" pitchFamily="49" charset="-122"/>
            <a:ea typeface="黑体" pitchFamily="49" charset="-122"/>
          </a:endParaRPr>
        </a:p>
      </dsp:txBody>
      <dsp:txXfrm>
        <a:off x="2163976" y="2213493"/>
        <a:ext cx="790623" cy="790623"/>
      </dsp:txXfrm>
    </dsp:sp>
    <dsp:sp modelId="{8BA00492-2C0B-493C-9C6D-255467F10E69}">
      <dsp:nvSpPr>
        <dsp:cNvPr id="0" name=""/>
        <dsp:cNvSpPr/>
      </dsp:nvSpPr>
      <dsp:spPr>
        <a:xfrm>
          <a:off x="1487774" y="3785622"/>
          <a:ext cx="1118109" cy="1118109"/>
        </a:xfrm>
        <a:prstGeom prst="ellipse">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微软雅黑" pitchFamily="34" charset="-122"/>
              <a:ea typeface="微软雅黑" pitchFamily="34" charset="-122"/>
            </a:rPr>
            <a:t>共享经济</a:t>
          </a:r>
          <a:endParaRPr lang="zh-CN" altLang="en-US" sz="2400" kern="1200" dirty="0">
            <a:latin typeface="微软雅黑" pitchFamily="34" charset="-122"/>
            <a:ea typeface="微软雅黑" pitchFamily="34" charset="-122"/>
          </a:endParaRPr>
        </a:p>
      </dsp:txBody>
      <dsp:txXfrm>
        <a:off x="1651517" y="3949365"/>
        <a:ext cx="790623" cy="79062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8.png"/></Relationships>
</file>

<file path=ppt/drawings/drawing1.xml><?xml version="1.0" encoding="utf-8"?>
<c:userShapes xmlns:c="http://schemas.openxmlformats.org/drawingml/2006/chart">
  <cdr:relSizeAnchor xmlns:cdr="http://schemas.openxmlformats.org/drawingml/2006/chartDrawing">
    <cdr:from>
      <cdr:x>0.09562</cdr:x>
      <cdr:y>0.04624</cdr:y>
    </cdr:from>
    <cdr:to>
      <cdr:x>0.40158</cdr:x>
      <cdr:y>0.12144</cdr:y>
    </cdr:to>
    <cdr:sp macro="" textlink="">
      <cdr:nvSpPr>
        <cdr:cNvPr id="2" name="矩形 1"/>
        <cdr:cNvSpPr/>
      </cdr:nvSpPr>
      <cdr:spPr>
        <a:xfrm xmlns:a="http://schemas.openxmlformats.org/drawingml/2006/main">
          <a:off x="809068" y="185825"/>
          <a:ext cx="2588876" cy="302243"/>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vert="horz" wrap="none" lIns="45720" tIns="45720" rIns="45720" bIns="45720" anchor="ctr" anchorCtr="0">
          <a:normAutofit/>
        </a:bodyPr>
        <a:lstStyle xmlns:a="http://schemas.openxmlformats.org/drawingml/2006/main">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spcBef>
              <a:spcPct val="0"/>
            </a:spcBef>
            <a:buClrTx/>
            <a:buSzTx/>
            <a:buFont typeface="Arial" pitchFamily="34" charset="0"/>
            <a:buNone/>
          </a:pPr>
          <a:r>
            <a:rPr lang="zh-CN" altLang="en-US" sz="1600" b="1" dirty="0">
              <a:latin typeface="微软雅黑" pitchFamily="34" charset="-122"/>
              <a:ea typeface="微软雅黑" pitchFamily="34" charset="-122"/>
            </a:rPr>
            <a:t>全球基础</a:t>
          </a:r>
          <a:r>
            <a:rPr lang="zh-CN" altLang="en-US" sz="1600" b="1" dirty="0" smtClean="0">
              <a:latin typeface="微软雅黑" pitchFamily="34" charset="-122"/>
              <a:ea typeface="微软雅黑" pitchFamily="34" charset="-122"/>
            </a:rPr>
            <a:t>电信业收入结构</a:t>
          </a:r>
          <a:endParaRPr lang="zh-CN" altLang="en-US" sz="1600" b="1" dirty="0">
            <a:latin typeface="微软雅黑" pitchFamily="34" charset="-122"/>
            <a:ea typeface="微软雅黑" pitchFamily="34" charset="-122"/>
          </a:endParaRPr>
        </a:p>
        <a:p xmlns:a="http://schemas.openxmlformats.org/drawingml/2006/main">
          <a:pPr>
            <a:spcBef>
              <a:spcPct val="0"/>
            </a:spcBef>
            <a:buClrTx/>
            <a:buSzTx/>
            <a:buFont typeface="Arial" pitchFamily="34" charset="0"/>
            <a:buNone/>
          </a:pPr>
          <a:endParaRPr lang="zh-CN" altLang="en-US" sz="1600" b="1" dirty="0">
            <a:solidFill>
              <a:schemeClr val="tx1"/>
            </a:solidFill>
            <a:latin typeface="微软雅黑" pitchFamily="34" charset="-122"/>
            <a:ea typeface="微软雅黑" pitchFamily="34" charset="-122"/>
          </a:endParaRPr>
        </a:p>
      </cdr:txBody>
    </cdr:sp>
  </cdr:relSizeAnchor>
  <cdr:relSizeAnchor xmlns:cdr="http://schemas.openxmlformats.org/drawingml/2006/chartDrawing">
    <cdr:from>
      <cdr:x>0.56925</cdr:x>
      <cdr:y>0.03169</cdr:y>
    </cdr:from>
    <cdr:to>
      <cdr:x>0.86149</cdr:x>
      <cdr:y>0.1336</cdr:y>
    </cdr:to>
    <cdr:sp macro="" textlink="">
      <cdr:nvSpPr>
        <cdr:cNvPr id="3" name="矩形 2"/>
        <cdr:cNvSpPr/>
      </cdr:nvSpPr>
      <cdr:spPr>
        <a:xfrm xmlns:a="http://schemas.openxmlformats.org/drawingml/2006/main">
          <a:off x="4816700" y="127364"/>
          <a:ext cx="2472702" cy="409575"/>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vert="horz" wrap="none" lIns="45720" tIns="45720" rIns="45720" bIns="45720" anchor="ctr" anchorCtr="0">
          <a:normAutofit/>
        </a:bodyPr>
        <a:lstStyle xmlns:a="http://schemas.openxmlformats.org/drawingml/2006/main">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spcBef>
              <a:spcPct val="0"/>
            </a:spcBef>
            <a:buClrTx/>
            <a:buSzTx/>
            <a:buFont typeface="Arial" pitchFamily="34" charset="0"/>
            <a:buNone/>
          </a:pPr>
          <a:r>
            <a:rPr lang="zh-CN" altLang="en-US" sz="1600" b="1" dirty="0">
              <a:latin typeface="微软雅黑" pitchFamily="34" charset="-122"/>
              <a:ea typeface="微软雅黑" pitchFamily="34" charset="-122"/>
            </a:rPr>
            <a:t>我国</a:t>
          </a:r>
          <a:r>
            <a:rPr lang="zh-CN" altLang="en-US" sz="1600" b="1" dirty="0" smtClean="0">
              <a:latin typeface="微软雅黑" pitchFamily="34" charset="-122"/>
              <a:ea typeface="微软雅黑" pitchFamily="34" charset="-122"/>
            </a:rPr>
            <a:t>基础电信业收入结构</a:t>
          </a:r>
          <a:endParaRPr lang="zh-CN" altLang="en-US" sz="1600" b="1" dirty="0">
            <a:latin typeface="微软雅黑" pitchFamily="34" charset="-122"/>
            <a:ea typeface="微软雅黑" pitchFamily="34" charset="-122"/>
          </a:endParaRPr>
        </a:p>
        <a:p xmlns:a="http://schemas.openxmlformats.org/drawingml/2006/main">
          <a:pPr>
            <a:spcBef>
              <a:spcPct val="0"/>
            </a:spcBef>
            <a:buClrTx/>
            <a:buSzTx/>
            <a:buFont typeface="Arial" pitchFamily="34" charset="0"/>
            <a:buNone/>
          </a:pPr>
          <a:endParaRPr lang="zh-CN" altLang="en-US" sz="1600" b="1" dirty="0">
            <a:solidFill>
              <a:schemeClr val="tx1"/>
            </a:solidFill>
            <a:latin typeface="微软雅黑" pitchFamily="34" charset="-122"/>
            <a:ea typeface="微软雅黑" pitchFamily="34" charset="-122"/>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0.54812</cdr:x>
      <cdr:y>0.47163</cdr:y>
    </cdr:from>
    <cdr:to>
      <cdr:x>0.61639</cdr:x>
      <cdr:y>0.52052</cdr:y>
    </cdr:to>
    <cdr:sp macro="" textlink="">
      <cdr:nvSpPr>
        <cdr:cNvPr id="2" name="右箭头 1"/>
        <cdr:cNvSpPr/>
      </cdr:nvSpPr>
      <cdr:spPr>
        <a:xfrm xmlns:a="http://schemas.openxmlformats.org/drawingml/2006/main" rot="1476318">
          <a:off x="2363323" y="1293771"/>
          <a:ext cx="294344" cy="134108"/>
        </a:xfrm>
        <a:prstGeom xmlns:a="http://schemas.openxmlformats.org/drawingml/2006/main" prst="rightArrow">
          <a:avLst/>
        </a:prstGeom>
        <a:solidFill xmlns:a="http://schemas.openxmlformats.org/drawingml/2006/main">
          <a:srgbClr val="FF0000"/>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vert="horz" wrap="none" lIns="45720" tIns="45720" rIns="45720" bIns="45720" anchor="t" anchorCtr="0">
          <a:normAutofit/>
        </a:bodyPr>
        <a:lstStyle xmlns:a="http://schemas.openxmlformats.org/drawingml/2006/main"/>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0.03606</cdr:x>
      <cdr:y>0.18763</cdr:y>
    </cdr:from>
    <cdr:to>
      <cdr:x>0.97172</cdr:x>
      <cdr:y>0.24951</cdr:y>
    </cdr:to>
    <cdr:sp macro="" textlink="">
      <cdr:nvSpPr>
        <cdr:cNvPr id="2" name="矩形 1"/>
        <cdr:cNvSpPr/>
      </cdr:nvSpPr>
      <cdr:spPr>
        <a:xfrm xmlns:a="http://schemas.openxmlformats.org/drawingml/2006/main">
          <a:off x="154091" y="1026631"/>
          <a:ext cx="3997926" cy="338554"/>
        </a:xfrm>
        <a:prstGeom xmlns:a="http://schemas.openxmlformats.org/drawingml/2006/main" prst="rect">
          <a:avLst/>
        </a:prstGeom>
      </cdr:spPr>
      <cdr:txBody>
        <a:bodyPr xmlns:a="http://schemas.openxmlformats.org/drawingml/2006/main" vert="horz" wrap="square" lIns="45720" tIns="45720" rIns="45720" bIns="45720" anchor="t" anchorCtr="0">
          <a:spAutoFit/>
        </a:bodyPr>
        <a:lstStyle xmlns:a="http://schemas.openxmlformats.org/drawingml/2006/main">
          <a:defPPr>
            <a:defRPr lang="zh-CN"/>
          </a:defPPr>
          <a:lvl1pPr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a:lstStyle>
        <a:p xmlns:a="http://schemas.openxmlformats.org/drawingml/2006/main">
          <a:pPr algn="ctr" eaLnBrk="1" hangingPunct="1">
            <a:buFont typeface="Arial" pitchFamily="34" charset="0"/>
            <a:buNone/>
            <a:defRPr/>
          </a:pPr>
          <a:r>
            <a:rPr lang="zh-CN" altLang="en-US" sz="1600" b="1" dirty="0" smtClean="0">
              <a:latin typeface="微软雅黑" pitchFamily="34" charset="-122"/>
              <a:ea typeface="微软雅黑" pitchFamily="34" charset="-122"/>
              <a:cs typeface="黑体" pitchFamily="49" charset="-122"/>
            </a:rPr>
            <a:t>我国</a:t>
          </a:r>
          <a:r>
            <a:rPr lang="zh-CN" altLang="zh-CN" sz="1600" b="1" dirty="0" smtClean="0">
              <a:latin typeface="微软雅黑" pitchFamily="34" charset="-122"/>
              <a:ea typeface="微软雅黑" pitchFamily="34" charset="-122"/>
              <a:cs typeface="黑体" pitchFamily="49" charset="-122"/>
            </a:rPr>
            <a:t>移动电话</a:t>
          </a:r>
          <a:r>
            <a:rPr lang="zh-CN" altLang="zh-CN" sz="1600" b="1" dirty="0">
              <a:latin typeface="微软雅黑" pitchFamily="34" charset="-122"/>
              <a:ea typeface="微软雅黑" pitchFamily="34" charset="-122"/>
              <a:cs typeface="黑体" pitchFamily="49" charset="-122"/>
            </a:rPr>
            <a:t>基</a:t>
          </a:r>
          <a:r>
            <a:rPr lang="zh-CN" altLang="zh-CN" sz="1600" b="1" dirty="0" smtClean="0">
              <a:latin typeface="微软雅黑" pitchFamily="34" charset="-122"/>
              <a:ea typeface="微软雅黑" pitchFamily="34" charset="-122"/>
              <a:cs typeface="黑体" pitchFamily="49" charset="-122"/>
            </a:rPr>
            <a:t>站发展</a:t>
          </a:r>
          <a:r>
            <a:rPr lang="zh-CN" altLang="zh-CN" sz="1600" b="1" dirty="0">
              <a:latin typeface="微软雅黑" pitchFamily="34" charset="-122"/>
              <a:ea typeface="微软雅黑" pitchFamily="34" charset="-122"/>
              <a:cs typeface="黑体" pitchFamily="49" charset="-122"/>
            </a:rPr>
            <a:t>情况</a:t>
          </a:r>
          <a:endParaRPr lang="zh-CN" altLang="en-US" sz="1600" b="1" dirty="0">
            <a:latin typeface="微软雅黑" pitchFamily="34" charset="-122"/>
            <a:ea typeface="微软雅黑" pitchFamily="34" charset="-122"/>
          </a:endParaRPr>
        </a:p>
      </cdr:txBody>
    </cdr:sp>
  </cdr:relSizeAnchor>
  <cdr:relSizeAnchor xmlns:cdr="http://schemas.openxmlformats.org/drawingml/2006/chartDrawing">
    <cdr:from>
      <cdr:x>0.08166</cdr:x>
      <cdr:y>0.27378</cdr:y>
    </cdr:from>
    <cdr:to>
      <cdr:x>0.3708</cdr:x>
      <cdr:y>0.34801</cdr:y>
    </cdr:to>
    <cdr:sp macro="" textlink="">
      <cdr:nvSpPr>
        <cdr:cNvPr id="3" name="矩形 2"/>
        <cdr:cNvSpPr/>
      </cdr:nvSpPr>
      <cdr:spPr>
        <a:xfrm xmlns:a="http://schemas.openxmlformats.org/drawingml/2006/main">
          <a:off x="348907" y="1497972"/>
          <a:ext cx="1235489" cy="406174"/>
        </a:xfrm>
        <a:prstGeom xmlns:a="http://schemas.openxmlformats.org/drawingml/2006/main" prst="rect">
          <a:avLst/>
        </a:prstGeom>
      </cdr:spPr>
      <cdr:txBody>
        <a:bodyPr xmlns:a="http://schemas.openxmlformats.org/drawingml/2006/main" vert="horz" wrap="none" lIns="45720" tIns="45720" rIns="45720" bIns="45720" anchor="t" anchorCtr="0">
          <a:normAutofit/>
        </a:bodyPr>
        <a:lstStyle xmlns:a="http://schemas.openxmlformats.org/drawingml/2006/main">
          <a:defPPr>
            <a:defRPr lang="zh-CN"/>
          </a:defPPr>
          <a:lvl1pPr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a:lstStyle>
        <a:p xmlns:a="http://schemas.openxmlformats.org/drawingml/2006/main">
          <a:pPr eaLnBrk="1" hangingPunct="1">
            <a:buFont typeface="Arial" pitchFamily="34" charset="0"/>
            <a:buNone/>
            <a:defRPr/>
          </a:pPr>
          <a:r>
            <a:rPr lang="zh-CN" altLang="en-US" sz="1050" dirty="0">
              <a:latin typeface="微软雅黑" pitchFamily="34" charset="-122"/>
              <a:ea typeface="微软雅黑" pitchFamily="34" charset="-122"/>
            </a:rPr>
            <a:t>单位</a:t>
          </a:r>
          <a:r>
            <a:rPr lang="zh-CN" altLang="en-US" sz="1050" dirty="0" smtClean="0">
              <a:latin typeface="微软雅黑" pitchFamily="34" charset="-122"/>
              <a:ea typeface="微软雅黑" pitchFamily="34" charset="-122"/>
            </a:rPr>
            <a:t>：万个</a:t>
          </a:r>
          <a:endParaRPr lang="zh-CN" altLang="en-US" sz="1050" dirty="0">
            <a:latin typeface="微软雅黑" pitchFamily="34" charset="-122"/>
            <a:ea typeface="微软雅黑" pitchFamily="34" charset="-122"/>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0.52</cdr:x>
      <cdr:y>0.03125</cdr:y>
    </cdr:from>
    <cdr:to>
      <cdr:x>0.64126</cdr:x>
      <cdr:y>0.16588</cdr:y>
    </cdr:to>
    <cdr:sp macro="" textlink="">
      <cdr:nvSpPr>
        <cdr:cNvPr id="2" name="TextBox 33"/>
        <cdr:cNvSpPr txBox="1"/>
      </cdr:nvSpPr>
      <cdr:spPr>
        <a:xfrm xmlns:a="http://schemas.openxmlformats.org/drawingml/2006/main">
          <a:off x="1857388" y="71438"/>
          <a:ext cx="433132" cy="307777"/>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zh-CN"/>
          </a:defPPr>
          <a:lvl1pPr algn="l" rtl="0" fontAlgn="base">
            <a:spcBef>
              <a:spcPct val="0"/>
            </a:spcBef>
            <a:spcAft>
              <a:spcPct val="0"/>
            </a:spcAft>
            <a:buFont typeface="Arial" charset="0"/>
            <a:defRPr kern="1200">
              <a:solidFill>
                <a:srgbClr val="000000"/>
              </a:solidFill>
              <a:latin typeface="Arial" charset="0"/>
              <a:ea typeface="宋体" pitchFamily="2" charset="-122"/>
            </a:defRPr>
          </a:lvl1pPr>
          <a:lvl2pPr marL="457200" algn="l" rtl="0" fontAlgn="base">
            <a:spcBef>
              <a:spcPct val="0"/>
            </a:spcBef>
            <a:spcAft>
              <a:spcPct val="0"/>
            </a:spcAft>
            <a:buFont typeface="Arial" charset="0"/>
            <a:defRPr kern="1200">
              <a:solidFill>
                <a:srgbClr val="000000"/>
              </a:solidFill>
              <a:latin typeface="Arial" charset="0"/>
              <a:ea typeface="宋体" pitchFamily="2" charset="-122"/>
            </a:defRPr>
          </a:lvl2pPr>
          <a:lvl3pPr marL="914400" algn="l" rtl="0" fontAlgn="base">
            <a:spcBef>
              <a:spcPct val="0"/>
            </a:spcBef>
            <a:spcAft>
              <a:spcPct val="0"/>
            </a:spcAft>
            <a:buFont typeface="Arial" charset="0"/>
            <a:defRPr kern="1200">
              <a:solidFill>
                <a:srgbClr val="000000"/>
              </a:solidFill>
              <a:latin typeface="Arial" charset="0"/>
              <a:ea typeface="宋体" pitchFamily="2" charset="-122"/>
            </a:defRPr>
          </a:lvl3pPr>
          <a:lvl4pPr marL="1371600" algn="l" rtl="0" fontAlgn="base">
            <a:spcBef>
              <a:spcPct val="0"/>
            </a:spcBef>
            <a:spcAft>
              <a:spcPct val="0"/>
            </a:spcAft>
            <a:buFont typeface="Arial" charset="0"/>
            <a:defRPr kern="1200">
              <a:solidFill>
                <a:srgbClr val="000000"/>
              </a:solidFill>
              <a:latin typeface="Arial" charset="0"/>
              <a:ea typeface="宋体" pitchFamily="2" charset="-122"/>
            </a:defRPr>
          </a:lvl4pPr>
          <a:lvl5pPr marL="1828800" algn="l" rtl="0" fontAlgn="base">
            <a:spcBef>
              <a:spcPct val="0"/>
            </a:spcBef>
            <a:spcAft>
              <a:spcPct val="0"/>
            </a:spcAft>
            <a:buFont typeface="Arial" charset="0"/>
            <a:defRPr kern="1200">
              <a:solidFill>
                <a:srgbClr val="000000"/>
              </a:solidFill>
              <a:latin typeface="Arial" charset="0"/>
              <a:ea typeface="宋体" pitchFamily="2" charset="-122"/>
            </a:defRPr>
          </a:lvl5pPr>
          <a:lvl6pPr marL="2286000" algn="l" defTabSz="914400" rtl="0" eaLnBrk="1" latinLnBrk="0" hangingPunct="1">
            <a:defRPr kern="1200">
              <a:solidFill>
                <a:srgbClr val="000000"/>
              </a:solidFill>
              <a:latin typeface="Arial" charset="0"/>
              <a:ea typeface="宋体" pitchFamily="2" charset="-122"/>
            </a:defRPr>
          </a:lvl6pPr>
          <a:lvl7pPr marL="2743200" algn="l" defTabSz="914400" rtl="0" eaLnBrk="1" latinLnBrk="0" hangingPunct="1">
            <a:defRPr kern="1200">
              <a:solidFill>
                <a:srgbClr val="000000"/>
              </a:solidFill>
              <a:latin typeface="Arial" charset="0"/>
              <a:ea typeface="宋体" pitchFamily="2" charset="-122"/>
            </a:defRPr>
          </a:lvl7pPr>
          <a:lvl8pPr marL="3200400" algn="l" defTabSz="914400" rtl="0" eaLnBrk="1" latinLnBrk="0" hangingPunct="1">
            <a:defRPr kern="1200">
              <a:solidFill>
                <a:srgbClr val="000000"/>
              </a:solidFill>
              <a:latin typeface="Arial" charset="0"/>
              <a:ea typeface="宋体" pitchFamily="2" charset="-122"/>
            </a:defRPr>
          </a:lvl8pPr>
          <a:lvl9pPr marL="3657600" algn="l" defTabSz="914400" rtl="0" eaLnBrk="1" latinLnBrk="0" hangingPunct="1">
            <a:defRPr kern="1200">
              <a:solidFill>
                <a:srgbClr val="000000"/>
              </a:solidFill>
              <a:latin typeface="Arial" charset="0"/>
              <a:ea typeface="宋体" pitchFamily="2" charset="-122"/>
            </a:defRPr>
          </a:lvl9pPr>
        </a:lstStyle>
        <a:p xmlns:a="http://schemas.openxmlformats.org/drawingml/2006/main">
          <a:r>
            <a:rPr lang="en-US" altLang="zh-CN" sz="1400" dirty="0" smtClean="0"/>
            <a:t>8.6</a:t>
          </a:r>
          <a:endParaRPr lang="zh-CN" altLang="en-US" sz="1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7BADF4-5B21-4E69-939F-0EB006B7A52D}" type="datetimeFigureOut">
              <a:rPr lang="zh-CN" altLang="en-US" smtClean="0"/>
              <a:pPr/>
              <a:t>2016-5-12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8E7374-82FD-4D3F-B568-90A86BDF1972}" type="slidenum">
              <a:rPr lang="zh-CN" altLang="en-US" smtClean="0"/>
              <a:pPr/>
              <a:t>‹#›</a:t>
            </a:fld>
            <a:endParaRPr lang="zh-CN" altLang="en-US"/>
          </a:p>
        </p:txBody>
      </p:sp>
    </p:spTree>
    <p:extLst>
      <p:ext uri="{BB962C8B-B14F-4D97-AF65-F5344CB8AC3E}">
        <p14:creationId xmlns:p14="http://schemas.microsoft.com/office/powerpoint/2010/main" val="4070202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08E7374-82FD-4D3F-B568-90A86BDF1972}" type="slidenum">
              <a:rPr lang="zh-CN" altLang="en-US" smtClean="0"/>
              <a:pPr/>
              <a:t>1</a:t>
            </a:fld>
            <a:endParaRPr lang="zh-CN" altLang="en-US"/>
          </a:p>
        </p:txBody>
      </p:sp>
    </p:spTree>
    <p:extLst>
      <p:ext uri="{BB962C8B-B14F-4D97-AF65-F5344CB8AC3E}">
        <p14:creationId xmlns:p14="http://schemas.microsoft.com/office/powerpoint/2010/main" val="2797798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p:cNvSpPr>
            <a:spLocks noGrp="1" noRot="1" noChangeAspect="1" noTextEdit="1"/>
          </p:cNvSpPr>
          <p:nvPr>
            <p:ph type="sldImg"/>
          </p:nvPr>
        </p:nvSpPr>
        <p:spPr/>
      </p:sp>
      <p:sp>
        <p:nvSpPr>
          <p:cNvPr id="101379"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latin typeface="Arial" charset="0"/>
            </a:endParaRPr>
          </a:p>
        </p:txBody>
      </p:sp>
      <p:sp>
        <p:nvSpPr>
          <p:cNvPr id="10138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F47B0A61-8321-43E2-9C0C-F903782E1C85}" type="slidenum">
              <a:rPr lang="zh-CN" altLang="en-US" smtClean="0"/>
              <a:pPr/>
              <a:t>25</a:t>
            </a:fld>
            <a:endParaRPr lang="zh-CN" altLang="en-US" sz="12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CD0426-B340-4D9D-8B88-ECBF654922BF}" type="slidenum">
              <a:rPr lang="zh-CN" altLang="en-US" smtClean="0"/>
              <a:pPr/>
              <a:t>26</a:t>
            </a:fld>
            <a:endParaRPr lang="zh-CN" altLang="en-US"/>
          </a:p>
        </p:txBody>
      </p:sp>
    </p:spTree>
    <p:extLst>
      <p:ext uri="{BB962C8B-B14F-4D97-AF65-F5344CB8AC3E}">
        <p14:creationId xmlns:p14="http://schemas.microsoft.com/office/powerpoint/2010/main" val="11451395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2530" name="幻灯片图像占位符 14337"/>
          <p:cNvSpPr>
            <a:spLocks noGrp="1" noRot="1" noChangeAspect="1" noChangeArrowheads="1" noTextEdit="1"/>
          </p:cNvSpPr>
          <p:nvPr>
            <p:ph type="sldImg" idx="4294967295"/>
          </p:nvPr>
        </p:nvSpPr>
        <p:spPr>
          <a:xfrm>
            <a:off x="1139825" y="682625"/>
            <a:ext cx="4573588" cy="3430588"/>
          </a:xfrm>
        </p:spPr>
      </p:sp>
      <p:sp>
        <p:nvSpPr>
          <p:cNvPr id="22531" name="文本占位符 14338"/>
          <p:cNvSpPr>
            <a:spLocks noGrp="1" noRot="1" noChangeAspect="1" noChangeArrowheads="1"/>
          </p:cNvSpPr>
          <p:nvPr>
            <p:ph type="body" idx="9"/>
          </p:nvPr>
        </p:nvSpPr>
        <p:spPr bwMode="auto">
          <a:xfrm>
            <a:off x="-619125" y="8208963"/>
            <a:ext cx="7040563" cy="8928100"/>
          </a:xfrm>
          <a:prstGeom prst="rect">
            <a:avLst/>
          </a:prstGeom>
          <a:noFill/>
          <a:ln w="1">
            <a:solidFill>
              <a:schemeClr val="tx1"/>
            </a:solidFill>
            <a:miter lim="800000"/>
          </a:ln>
        </p:spPr>
        <p:txBody>
          <a:bodyPr/>
          <a:lstStyle/>
          <a:p>
            <a:r>
              <a:rPr lang="zh-CN" altLang="en-US" smtClean="0"/>
              <a:t>高速</a:t>
            </a: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idx="4294967295"/>
          </p:nvPr>
        </p:nvSpPr>
        <p:spPr>
          <a:xfrm>
            <a:off x="1143000" y="685800"/>
            <a:ext cx="4572000" cy="3429000"/>
          </a:xfrm>
        </p:spPr>
      </p:sp>
      <p:sp>
        <p:nvSpPr>
          <p:cNvPr id="20483" name="备注占位符 2"/>
          <p:cNvSpPr>
            <a:spLocks noGrp="1" noChangeArrowheads="1"/>
          </p:cNvSpPr>
          <p:nvPr>
            <p:ph type="body" idx="9"/>
          </p:nvPr>
        </p:nvSpPr>
        <p:spPr bwMode="auto">
          <a:xfrm>
            <a:off x="684213" y="4343400"/>
            <a:ext cx="5487987" cy="4114800"/>
          </a:xfrm>
          <a:prstGeom prst="rect">
            <a:avLst/>
          </a:prstGeom>
          <a:noFill/>
          <a:ln>
            <a:miter lim="800000"/>
          </a:ln>
        </p:spPr>
        <p:txBody>
          <a:bodyPr/>
          <a:lstStyle/>
          <a:p>
            <a:pPr marL="285750" indent="-285750"/>
            <a:endParaRPr lang="zh-CN" altLang="en-US" smtClean="0"/>
          </a:p>
        </p:txBody>
      </p:sp>
      <p:sp>
        <p:nvSpPr>
          <p:cNvPr id="20484" name="灯片编号占位符 3"/>
          <p:cNvSpPr txBox="1">
            <a:spLocks noGrp="1" noChangeArrowheads="1"/>
          </p:cNvSpPr>
          <p:nvPr/>
        </p:nvSpPr>
        <p:spPr bwMode="auto">
          <a:xfrm>
            <a:off x="3884613" y="8686800"/>
            <a:ext cx="2973387" cy="457200"/>
          </a:xfrm>
          <a:prstGeom prst="rect">
            <a:avLst/>
          </a:prstGeom>
          <a:noFill/>
          <a:ln w="9525">
            <a:noFill/>
            <a:miter lim="800000"/>
          </a:ln>
        </p:spPr>
        <p:txBody>
          <a:bodyPr anchor="b"/>
          <a:lstStyle/>
          <a:p>
            <a:pPr algn="r"/>
            <a:fld id="{06198FE0-B39A-4438-A9B8-7A2B684E40B9}" type="slidenum">
              <a:rPr lang="en-US" altLang="zh-CN">
                <a:latin typeface="Tahoma" pitchFamily="34" charset="0"/>
                <a:ea typeface="黑体" pitchFamily="49" charset="-122"/>
              </a:rPr>
              <a:pPr algn="r"/>
              <a:t>35</a:t>
            </a:fld>
            <a:endParaRPr lang="en-US" altLang="zh-CN" sz="1200">
              <a:latin typeface="Tahoma" pitchFamily="34" charset="0"/>
              <a:ea typeface="黑体" pitchFamily="49"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ChangeArrowheads="1" noTextEdit="1"/>
          </p:cNvSpPr>
          <p:nvPr>
            <p:ph type="sldImg" idx="4294967295"/>
          </p:nvPr>
        </p:nvSpPr>
        <p:spPr>
          <a:xfrm>
            <a:off x="1143000" y="685800"/>
            <a:ext cx="4572000" cy="3429000"/>
          </a:xfrm>
        </p:spPr>
      </p:sp>
      <p:sp>
        <p:nvSpPr>
          <p:cNvPr id="33794" name="备注占位符 2"/>
          <p:cNvSpPr>
            <a:spLocks noGrp="1" noChangeArrowheads="1"/>
          </p:cNvSpPr>
          <p:nvPr>
            <p:ph type="body" idx="9"/>
          </p:nvPr>
        </p:nvSpPr>
        <p:spPr bwMode="auto">
          <a:xfrm>
            <a:off x="685800" y="4343400"/>
            <a:ext cx="5486400" cy="4114800"/>
          </a:xfrm>
          <a:prstGeom prst="rect">
            <a:avLst/>
          </a:prstGeom>
          <a:noFill/>
          <a:ln>
            <a:miter lim="800000"/>
          </a:ln>
        </p:spPr>
        <p:txBody>
          <a:bodyPr/>
          <a:lstStyle/>
          <a:p>
            <a:endParaRPr lang="zh-CN" altLang="en-US" smtClean="0"/>
          </a:p>
        </p:txBody>
      </p:sp>
      <p:sp>
        <p:nvSpPr>
          <p:cNvPr id="33795" name="灯片编号占位符 3"/>
          <p:cNvSpPr>
            <a:spLocks noGrp="1" noChangeArrowheads="1"/>
          </p:cNvSpPr>
          <p:nvPr>
            <p:ph type="sldNum" sz="quarter" idx="5"/>
          </p:nvPr>
        </p:nvSpPr>
        <p:spPr bwMode="auto">
          <a:noFill/>
          <a:ln>
            <a:miter lim="800000"/>
          </a:ln>
        </p:spPr>
        <p:txBody>
          <a:bodyPr/>
          <a:lstStyle/>
          <a:p>
            <a:fld id="{6950E146-78B3-491A-B7EB-3EEB77E7C01B}" type="slidenum">
              <a:rPr lang="en-US" altLang="zh-CN"/>
              <a:pPr/>
              <a:t>37</a:t>
            </a:fld>
            <a:endParaRPr lang="en-US" altLang="zh-CN"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noTextEdit="1"/>
          </p:cNvSpPr>
          <p:nvPr>
            <p:ph type="sldImg" idx="4294967295"/>
          </p:nvPr>
        </p:nvSpPr>
        <p:spPr>
          <a:xfrm>
            <a:off x="1143000" y="685800"/>
            <a:ext cx="4572000" cy="3429000"/>
          </a:xfrm>
        </p:spPr>
      </p:sp>
      <p:sp>
        <p:nvSpPr>
          <p:cNvPr id="35842" name="备注占位符 2"/>
          <p:cNvSpPr>
            <a:spLocks noGrp="1" noChangeArrowheads="1"/>
          </p:cNvSpPr>
          <p:nvPr>
            <p:ph type="body" idx="9"/>
          </p:nvPr>
        </p:nvSpPr>
        <p:spPr bwMode="auto">
          <a:xfrm>
            <a:off x="685800" y="4343400"/>
            <a:ext cx="5486400" cy="4114800"/>
          </a:xfrm>
          <a:prstGeom prst="rect">
            <a:avLst/>
          </a:prstGeom>
          <a:noFill/>
          <a:ln>
            <a:miter lim="800000"/>
          </a:ln>
        </p:spPr>
        <p:txBody>
          <a:bodyPr/>
          <a:lstStyle/>
          <a:p>
            <a:r>
              <a:rPr lang="zh-CN" altLang="en-US" smtClean="0"/>
              <a:t>一雯补充数据。</a:t>
            </a:r>
          </a:p>
        </p:txBody>
      </p:sp>
      <p:sp>
        <p:nvSpPr>
          <p:cNvPr id="35843" name="灯片编号占位符 3"/>
          <p:cNvSpPr>
            <a:spLocks noGrp="1" noChangeArrowheads="1"/>
          </p:cNvSpPr>
          <p:nvPr>
            <p:ph type="sldNum" sz="quarter" idx="5"/>
          </p:nvPr>
        </p:nvSpPr>
        <p:spPr bwMode="auto">
          <a:noFill/>
          <a:ln>
            <a:miter lim="800000"/>
          </a:ln>
        </p:spPr>
        <p:txBody>
          <a:bodyPr/>
          <a:lstStyle/>
          <a:p>
            <a:fld id="{6C45A43F-2302-4793-BF3C-110DA6A19C0A}" type="slidenum">
              <a:rPr lang="en-US" altLang="zh-CN"/>
              <a:pPr/>
              <a:t>38</a:t>
            </a:fld>
            <a:endParaRPr lang="en-US" altLang="zh-CN"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r>
              <a:rPr lang="en-US" altLang="zh-CN" smtClean="0"/>
              <a:t>http://www.199it.com/archives/372295.html</a:t>
            </a:r>
            <a:endParaRPr lang="zh-CN" altLang="en-US"/>
          </a:p>
        </p:txBody>
      </p:sp>
      <p:sp>
        <p:nvSpPr>
          <p:cNvPr id="4" name="灯片编号占位符 3"/>
          <p:cNvSpPr>
            <a:spLocks noGrp="1"/>
          </p:cNvSpPr>
          <p:nvPr>
            <p:ph type="sldNum" sz="quarter" idx="10"/>
          </p:nvPr>
        </p:nvSpPr>
        <p:spPr/>
        <p:txBody>
          <a:bodyPr/>
          <a:lstStyle/>
          <a:p>
            <a:fld id="{B0E74E66-3B35-4DFB-97BF-963A0F1492A2}" type="slidenum">
              <a:rPr lang="zh-CN" altLang="en-US" smtClean="0"/>
              <a:pPr/>
              <a:t>40</a:t>
            </a:fld>
            <a:endParaRPr lang="en-US" altLang="zh-CN" dirty="0"/>
          </a:p>
        </p:txBody>
      </p:sp>
    </p:spTree>
    <p:extLst>
      <p:ext uri="{BB962C8B-B14F-4D97-AF65-F5344CB8AC3E}">
        <p14:creationId xmlns:p14="http://schemas.microsoft.com/office/powerpoint/2010/main" val="3855017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defTabSz="844083" fontAlgn="base">
              <a:spcBef>
                <a:spcPct val="30000"/>
              </a:spcBef>
              <a:spcAft>
                <a:spcPct val="0"/>
              </a:spcAft>
              <a:defRPr/>
            </a:pPr>
            <a:r>
              <a:rPr lang="zh-CN" altLang="en-US" dirty="0" smtClean="0"/>
              <a:t>产业链格局虽然还不稳定，变化较快，但产业链环节已初步完备，形成基本雏形。各部分均有巨头企业参与，显现了智能硬件的独有特点。</a:t>
            </a:r>
            <a:endParaRPr lang="en-US" altLang="zh-CN" dirty="0" smtClean="0"/>
          </a:p>
          <a:p>
            <a:pPr defTabSz="844083" fontAlgn="base">
              <a:spcBef>
                <a:spcPct val="30000"/>
              </a:spcBef>
              <a:spcAft>
                <a:spcPct val="0"/>
              </a:spcAft>
              <a:defRPr/>
            </a:pPr>
            <a:r>
              <a:rPr lang="zh-CN" altLang="en-US" dirty="0" smtClean="0"/>
              <a:t>我国在各个层面均有布局，但受集成电路产业整体情况的影响，在底层芯片和开发平台较弱，仅君正。</a:t>
            </a:r>
            <a:endParaRPr lang="en-US" altLang="zh-CN" dirty="0" smtClean="0"/>
          </a:p>
          <a:p>
            <a:pPr defTabSz="844083" fontAlgn="base">
              <a:spcBef>
                <a:spcPct val="30000"/>
              </a:spcBef>
              <a:spcAft>
                <a:spcPct val="0"/>
              </a:spcAft>
              <a:defRPr/>
            </a:pPr>
            <a:r>
              <a:rPr lang="zh-CN" altLang="en-US" dirty="0" smtClean="0"/>
              <a:t>从整机、平台、底层芯片三个层面详细介绍</a:t>
            </a:r>
          </a:p>
          <a:p>
            <a:endParaRPr lang="zh-CN" altLang="en-US" dirty="0"/>
          </a:p>
        </p:txBody>
      </p:sp>
      <p:sp>
        <p:nvSpPr>
          <p:cNvPr id="4" name="灯片编号占位符 3"/>
          <p:cNvSpPr>
            <a:spLocks noGrp="1"/>
          </p:cNvSpPr>
          <p:nvPr>
            <p:ph type="sldNum" sz="quarter" idx="10"/>
          </p:nvPr>
        </p:nvSpPr>
        <p:spPr/>
        <p:txBody>
          <a:bodyPr/>
          <a:lstStyle/>
          <a:p>
            <a:fld id="{B0E74E66-3B35-4DFB-97BF-963A0F1492A2}" type="slidenum">
              <a:rPr lang="zh-CN" altLang="en-US" smtClean="0"/>
              <a:pPr/>
              <a:t>41</a:t>
            </a:fld>
            <a:endParaRPr lang="en-US" altLang="zh-CN" dirty="0"/>
          </a:p>
        </p:txBody>
      </p:sp>
    </p:spTree>
    <p:extLst>
      <p:ext uri="{BB962C8B-B14F-4D97-AF65-F5344CB8AC3E}">
        <p14:creationId xmlns:p14="http://schemas.microsoft.com/office/powerpoint/2010/main" val="1020674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defTabSz="844083" fontAlgn="base">
              <a:spcBef>
                <a:spcPct val="30000"/>
              </a:spcBef>
              <a:spcAft>
                <a:spcPct val="0"/>
              </a:spcAft>
              <a:defRPr/>
            </a:pPr>
            <a:r>
              <a:rPr lang="zh-CN" altLang="en-US" dirty="0" smtClean="0"/>
              <a:t>产业链格局虽然还不稳定，变化较快，但产业链环节已初步完备，形成基本雏形。各部分均有巨头企业参与，显现了智能硬件的独有特点。</a:t>
            </a:r>
            <a:endParaRPr lang="en-US" altLang="zh-CN" dirty="0" smtClean="0"/>
          </a:p>
          <a:p>
            <a:pPr defTabSz="844083" fontAlgn="base">
              <a:spcBef>
                <a:spcPct val="30000"/>
              </a:spcBef>
              <a:spcAft>
                <a:spcPct val="0"/>
              </a:spcAft>
              <a:defRPr/>
            </a:pPr>
            <a:r>
              <a:rPr lang="zh-CN" altLang="en-US" dirty="0" smtClean="0"/>
              <a:t>我国在各个层面均有布局，但受集成电路产业整体情况的影响，在底层芯片和开发平台较弱，仅君正。</a:t>
            </a:r>
            <a:endParaRPr lang="en-US" altLang="zh-CN" dirty="0" smtClean="0"/>
          </a:p>
          <a:p>
            <a:pPr defTabSz="844083" fontAlgn="base">
              <a:spcBef>
                <a:spcPct val="30000"/>
              </a:spcBef>
              <a:spcAft>
                <a:spcPct val="0"/>
              </a:spcAft>
              <a:defRPr/>
            </a:pPr>
            <a:r>
              <a:rPr lang="zh-CN" altLang="en-US" dirty="0" smtClean="0"/>
              <a:t>从整机、平台、底层芯片三个层面详细介绍</a:t>
            </a:r>
          </a:p>
          <a:p>
            <a:endParaRPr lang="zh-CN" altLang="en-US" dirty="0"/>
          </a:p>
        </p:txBody>
      </p:sp>
      <p:sp>
        <p:nvSpPr>
          <p:cNvPr id="4" name="灯片编号占位符 3"/>
          <p:cNvSpPr>
            <a:spLocks noGrp="1"/>
          </p:cNvSpPr>
          <p:nvPr>
            <p:ph type="sldNum" sz="quarter" idx="10"/>
          </p:nvPr>
        </p:nvSpPr>
        <p:spPr/>
        <p:txBody>
          <a:bodyPr/>
          <a:lstStyle/>
          <a:p>
            <a:fld id="{B0E74E66-3B35-4DFB-97BF-963A0F1492A2}" type="slidenum">
              <a:rPr lang="zh-CN" altLang="en-US" smtClean="0"/>
              <a:pPr/>
              <a:t>42</a:t>
            </a:fld>
            <a:endParaRPr lang="en-US" altLang="zh-CN" dirty="0"/>
          </a:p>
        </p:txBody>
      </p:sp>
    </p:spTree>
    <p:extLst>
      <p:ext uri="{BB962C8B-B14F-4D97-AF65-F5344CB8AC3E}">
        <p14:creationId xmlns:p14="http://schemas.microsoft.com/office/powerpoint/2010/main" val="102067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7660FBCE-2629-45BB-A383-AFDFBD9076DA}" type="slidenum">
              <a:rPr lang="zh-CN" altLang="en-US" smtClean="0">
                <a:solidFill>
                  <a:prstClr val="black"/>
                </a:solidFill>
                <a:latin typeface="Calibri"/>
                <a:ea typeface="宋体"/>
              </a:rPr>
              <a:pPr/>
              <a:t>45</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2832366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基于、围绕“互联网</a:t>
            </a:r>
            <a:r>
              <a:rPr lang="en-US" altLang="zh-CN" dirty="0" smtClean="0"/>
              <a:t>+</a:t>
            </a:r>
            <a:r>
              <a:rPr lang="zh-CN" altLang="en-US" dirty="0" smtClean="0"/>
              <a:t>”。</a:t>
            </a:r>
            <a:endParaRPr lang="en-US" altLang="zh-CN" dirty="0" smtClean="0"/>
          </a:p>
          <a:p>
            <a:r>
              <a:rPr lang="zh-CN" altLang="en-US" dirty="0" smtClean="0"/>
              <a:t>先进制造</a:t>
            </a:r>
            <a:endParaRPr lang="zh-CN" altLang="en-US" dirty="0"/>
          </a:p>
        </p:txBody>
      </p:sp>
      <p:sp>
        <p:nvSpPr>
          <p:cNvPr id="4" name="灯片编号占位符 3"/>
          <p:cNvSpPr>
            <a:spLocks noGrp="1"/>
          </p:cNvSpPr>
          <p:nvPr>
            <p:ph type="sldNum" sz="quarter" idx="10"/>
          </p:nvPr>
        </p:nvSpPr>
        <p:spPr/>
        <p:txBody>
          <a:bodyPr/>
          <a:lstStyle/>
          <a:p>
            <a:fld id="{808E7374-82FD-4D3F-B568-90A86BDF1972}" type="slidenum">
              <a:rPr lang="zh-CN" altLang="en-US" smtClean="0"/>
              <a:pPr/>
              <a:t>2</a:t>
            </a:fld>
            <a:endParaRPr lang="zh-CN" altLang="en-US"/>
          </a:p>
        </p:txBody>
      </p:sp>
    </p:spTree>
    <p:extLst>
      <p:ext uri="{BB962C8B-B14F-4D97-AF65-F5344CB8AC3E}">
        <p14:creationId xmlns:p14="http://schemas.microsoft.com/office/powerpoint/2010/main" val="4175870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smtClean="0"/>
          </a:p>
        </p:txBody>
      </p:sp>
      <p:sp>
        <p:nvSpPr>
          <p:cNvPr id="4" name="灯片编号占位符 3"/>
          <p:cNvSpPr>
            <a:spLocks noGrp="1"/>
          </p:cNvSpPr>
          <p:nvPr>
            <p:ph type="sldNum" sz="quarter" idx="10"/>
          </p:nvPr>
        </p:nvSpPr>
        <p:spPr/>
        <p:txBody>
          <a:bodyPr/>
          <a:lstStyle/>
          <a:p>
            <a:fld id="{BD756CA8-70BC-41DE-9593-20601FD38454}" type="slidenum">
              <a:rPr lang="zh-CN" altLang="en-US" smtClean="0">
                <a:solidFill>
                  <a:prstClr val="black"/>
                </a:solidFill>
              </a:rPr>
              <a:pPr/>
              <a:t>49</a:t>
            </a:fld>
            <a:endParaRPr lang="zh-CN" altLang="en-US">
              <a:solidFill>
                <a:prstClr val="black"/>
              </a:solidFill>
            </a:endParaRPr>
          </a:p>
        </p:txBody>
      </p:sp>
    </p:spTree>
    <p:extLst>
      <p:ext uri="{BB962C8B-B14F-4D97-AF65-F5344CB8AC3E}">
        <p14:creationId xmlns:p14="http://schemas.microsoft.com/office/powerpoint/2010/main" val="179188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2015</a:t>
            </a:r>
            <a:r>
              <a:rPr lang="zh-CN" altLang="en-US" dirty="0" smtClean="0"/>
              <a:t>年，中国发布了</a:t>
            </a:r>
            <a:r>
              <a:rPr lang="en-US" altLang="zh-CN" dirty="0" smtClean="0"/>
              <a:t>《</a:t>
            </a:r>
            <a:r>
              <a:rPr lang="zh-CN" altLang="en-US" dirty="0" smtClean="0"/>
              <a:t>中国制造</a:t>
            </a:r>
            <a:r>
              <a:rPr lang="en-US" altLang="zh-CN" dirty="0" smtClean="0"/>
              <a:t>2025》</a:t>
            </a:r>
            <a:r>
              <a:rPr lang="zh-CN" altLang="en-US" dirty="0" smtClean="0"/>
              <a:t>，吹响了新工业革命的号角。在</a:t>
            </a:r>
            <a:r>
              <a:rPr lang="en-US" altLang="zh-CN" dirty="0" smtClean="0"/>
              <a:t>《</a:t>
            </a:r>
            <a:r>
              <a:rPr lang="zh-CN" altLang="en-US" dirty="0" smtClean="0"/>
              <a:t>中国制造</a:t>
            </a:r>
            <a:r>
              <a:rPr lang="en-US" altLang="zh-CN" dirty="0" smtClean="0"/>
              <a:t>2025》</a:t>
            </a:r>
            <a:r>
              <a:rPr lang="zh-CN" altLang="en-US" dirty="0" smtClean="0"/>
              <a:t>中，明确了两化融合是主线，智能制造是主攻方向。（通过推进工业的数字化、网络化和智能化，通过技术变革，克服工业发展中的四大深层问题，实现制造强国的战略目标。）</a:t>
            </a:r>
            <a:endParaRPr lang="en-US" altLang="zh-CN" dirty="0" smtClean="0"/>
          </a:p>
          <a:p>
            <a:r>
              <a:rPr lang="en-US" altLang="zh-CN" dirty="0" smtClean="0"/>
              <a:t>2015</a:t>
            </a:r>
            <a:r>
              <a:rPr lang="zh-CN" altLang="en-US" dirty="0" smtClean="0"/>
              <a:t>年，中国政府密集发布了智能制造、互联网</a:t>
            </a:r>
            <a:r>
              <a:rPr lang="en-US" altLang="zh-CN" dirty="0" smtClean="0"/>
              <a:t>+</a:t>
            </a:r>
            <a:r>
              <a:rPr lang="zh-CN" altLang="en-US" dirty="0" smtClean="0"/>
              <a:t>等系列政策，</a:t>
            </a:r>
            <a:r>
              <a:rPr lang="en-US" altLang="zh-CN" dirty="0" smtClean="0"/>
              <a:t>2016</a:t>
            </a:r>
            <a:r>
              <a:rPr lang="zh-CN" altLang="en-US" dirty="0" smtClean="0"/>
              <a:t>年还将发布</a:t>
            </a:r>
            <a:r>
              <a:rPr lang="en-US" altLang="zh-CN" dirty="0" smtClean="0"/>
              <a:t>《</a:t>
            </a:r>
            <a:r>
              <a:rPr lang="zh-CN" altLang="en-US" dirty="0" smtClean="0"/>
              <a:t>中国制造</a:t>
            </a:r>
            <a:r>
              <a:rPr lang="en-US" altLang="zh-CN" dirty="0" smtClean="0"/>
              <a:t>2025》33</a:t>
            </a:r>
            <a:r>
              <a:rPr lang="zh-CN" altLang="en-US" dirty="0" smtClean="0"/>
              <a:t>个专项规划，细化战略并保障落实</a:t>
            </a:r>
            <a:endParaRPr lang="en-US" altLang="zh-CN" dirty="0" smtClean="0"/>
          </a:p>
          <a:p>
            <a:r>
              <a:rPr lang="zh-CN" altLang="en-US" dirty="0" smtClean="0"/>
              <a:t>与此同时，政府持续推进三大试点示范：两化融合贯标试点示范、智能制造试点示范、互联网与工业融合创新试点示范，推进行业实践</a:t>
            </a:r>
          </a:p>
          <a:p>
            <a:endParaRPr lang="zh-CN" altLang="en-US" dirty="0"/>
          </a:p>
        </p:txBody>
      </p:sp>
      <p:sp>
        <p:nvSpPr>
          <p:cNvPr id="4" name="灯片编号占位符 3"/>
          <p:cNvSpPr>
            <a:spLocks noGrp="1"/>
          </p:cNvSpPr>
          <p:nvPr>
            <p:ph type="sldNum" sz="quarter" idx="10"/>
          </p:nvPr>
        </p:nvSpPr>
        <p:spPr/>
        <p:txBody>
          <a:bodyPr/>
          <a:lstStyle/>
          <a:p>
            <a:fld id="{7324A235-9805-473E-B1EC-FAF5C1A40CDD}" type="slidenum">
              <a:rPr lang="zh-CN" altLang="en-US" smtClean="0"/>
              <a:pPr/>
              <a:t>50</a:t>
            </a:fld>
            <a:endParaRPr lang="zh-CN" altLang="en-US"/>
          </a:p>
        </p:txBody>
      </p:sp>
    </p:spTree>
    <p:extLst>
      <p:ext uri="{BB962C8B-B14F-4D97-AF65-F5344CB8AC3E}">
        <p14:creationId xmlns:p14="http://schemas.microsoft.com/office/powerpoint/2010/main" val="2925517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工欲善其事必先利其器，智能制造的全方位应用促进了工业装备的智能化</a:t>
            </a:r>
            <a:endParaRPr lang="en-US" altLang="zh-CN" dirty="0" smtClean="0"/>
          </a:p>
          <a:p>
            <a:r>
              <a:rPr lang="zh-CN" altLang="en-US" dirty="0" smtClean="0"/>
              <a:t>先进信息技术、智能技术与制造技术正在快速融合。边缘计算技术的快速发展、嵌入式芯片在控制系统和执行装备中的应用，催生了各类智能装备，如智能机床、智能工业机器、智能传感器、工业用可穿戴设备。越来越多具有自执行、自感知、自决策特征的智能装备应用于工业生产。</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7324A235-9805-473E-B1EC-FAF5C1A40CDD}" type="slidenum">
              <a:rPr lang="zh-CN" altLang="en-US" smtClean="0"/>
              <a:pPr/>
              <a:t>51</a:t>
            </a:fld>
            <a:endParaRPr lang="zh-CN" altLang="en-US"/>
          </a:p>
        </p:txBody>
      </p:sp>
    </p:spTree>
    <p:extLst>
      <p:ext uri="{BB962C8B-B14F-4D97-AF65-F5344CB8AC3E}">
        <p14:creationId xmlns:p14="http://schemas.microsoft.com/office/powerpoint/2010/main" val="2452997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智能制造不仅改变了生产装备、重塑企业数字神经系统，还深入到生产和管理过程中。虚拟仿真、大数据、云计算等新一代信息技术与设计、制造、运维等关键环节的深度融合，催生了各类生产</a:t>
            </a:r>
            <a:r>
              <a:rPr lang="en-US" altLang="zh-CN" dirty="0" smtClean="0"/>
              <a:t>】</a:t>
            </a:r>
            <a:r>
              <a:rPr lang="zh-CN" altLang="en-US" dirty="0" smtClean="0"/>
              <a:t>管理的智能化应用。</a:t>
            </a:r>
            <a:endParaRPr lang="en-US" altLang="zh-CN" dirty="0" smtClean="0"/>
          </a:p>
          <a:p>
            <a:r>
              <a:rPr lang="zh-CN" altLang="en-US" dirty="0" smtClean="0"/>
              <a:t>如在设计环节，</a:t>
            </a:r>
            <a:r>
              <a:rPr lang="en-US" altLang="zh-CN" dirty="0" smtClean="0"/>
              <a:t>C919</a:t>
            </a:r>
            <a:r>
              <a:rPr lang="zh-CN" altLang="en-US" dirty="0" smtClean="0"/>
              <a:t>装配中实现制造工艺、工厂布局等的虚拟仿真，有效优化了工程设计，降低装配成本。</a:t>
            </a:r>
            <a:endParaRPr lang="en-US" altLang="zh-CN" dirty="0" smtClean="0"/>
          </a:p>
          <a:p>
            <a:r>
              <a:rPr lang="zh-CN" altLang="en-US" dirty="0" smtClean="0"/>
              <a:t>在生产环节，有大型</a:t>
            </a:r>
            <a:r>
              <a:rPr lang="en-US" altLang="zh-CN" dirty="0" smtClean="0"/>
              <a:t>3C</a:t>
            </a:r>
            <a:r>
              <a:rPr lang="zh-CN" altLang="en-US" dirty="0" smtClean="0"/>
              <a:t>生产企业通过人机料法环测采集生产全过程数据，并通过大数据平台和自建的分析模型，对生产良品率进行检测和追溯，使运营状态检测由天缩短到小时，缩短了</a:t>
            </a:r>
            <a:r>
              <a:rPr lang="en-US" altLang="zh-CN" dirty="0" smtClean="0"/>
              <a:t>90%</a:t>
            </a:r>
            <a:r>
              <a:rPr lang="zh-CN" altLang="en-US" dirty="0" smtClean="0"/>
              <a:t>的诊断时间</a:t>
            </a:r>
            <a:endParaRPr lang="en-US" altLang="zh-CN" dirty="0" smtClean="0"/>
          </a:p>
          <a:p>
            <a:r>
              <a:rPr lang="zh-CN" altLang="en-US" dirty="0" smtClean="0"/>
              <a:t>在生产后，更是有设备的预测性维护类应用，对设备产品实施监测，结合历史数据建模分析，预测故障，减少意外宕机损</a:t>
            </a:r>
            <a:endParaRPr lang="en-US" altLang="zh-CN" dirty="0" smtClean="0"/>
          </a:p>
          <a:p>
            <a:r>
              <a:rPr lang="zh-CN" altLang="en-US" dirty="0" smtClean="0"/>
              <a:t>行行总总的应用无一例外都有效实现了企业对提质降本增效的根本性要求</a:t>
            </a:r>
            <a:endParaRPr lang="zh-CN" altLang="en-US" dirty="0"/>
          </a:p>
        </p:txBody>
      </p:sp>
      <p:sp>
        <p:nvSpPr>
          <p:cNvPr id="4" name="灯片编号占位符 3"/>
          <p:cNvSpPr>
            <a:spLocks noGrp="1"/>
          </p:cNvSpPr>
          <p:nvPr>
            <p:ph type="sldNum" sz="quarter" idx="10"/>
          </p:nvPr>
        </p:nvSpPr>
        <p:spPr/>
        <p:txBody>
          <a:bodyPr/>
          <a:lstStyle/>
          <a:p>
            <a:fld id="{7324A235-9805-473E-B1EC-FAF5C1A40CDD}" type="slidenum">
              <a:rPr lang="zh-CN" altLang="en-US" smtClean="0"/>
              <a:pPr/>
              <a:t>52</a:t>
            </a:fld>
            <a:endParaRPr lang="zh-CN" altLang="en-US"/>
          </a:p>
        </p:txBody>
      </p:sp>
    </p:spTree>
    <p:extLst>
      <p:ext uri="{BB962C8B-B14F-4D97-AF65-F5344CB8AC3E}">
        <p14:creationId xmlns:p14="http://schemas.microsoft.com/office/powerpoint/2010/main" val="1094648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更值得关注的是，智能制造正在推动工业生产模式和商业模式的变革。互联网思维和技术被运用于企业设计、制造和服务过程中，推动企业生产组织方式的变革。这个进程虽然缓慢但确异常真实。</a:t>
            </a:r>
            <a:endParaRPr lang="en-US" altLang="zh-CN" dirty="0" smtClean="0"/>
          </a:p>
          <a:p>
            <a:r>
              <a:rPr lang="zh-CN" altLang="en-US" dirty="0" smtClean="0"/>
              <a:t>在设计模式，我们关注到众包、众创模式的出现和活跃，类似于</a:t>
            </a:r>
            <a:r>
              <a:rPr lang="en-US" altLang="zh-CN" dirty="0" smtClean="0"/>
              <a:t>HOPE</a:t>
            </a:r>
            <a:r>
              <a:rPr lang="zh-CN" altLang="en-US" dirty="0" smtClean="0"/>
              <a:t>众创模式，基于互联网平台，全球有</a:t>
            </a:r>
            <a:r>
              <a:rPr lang="en-US" altLang="zh-CN" dirty="0" smtClean="0"/>
              <a:t>200</a:t>
            </a:r>
            <a:r>
              <a:rPr lang="zh-CN" altLang="en-US" dirty="0" smtClean="0"/>
              <a:t>万设计人员注册，实现众创研发，</a:t>
            </a:r>
            <a:endParaRPr lang="en-US" altLang="zh-CN" dirty="0" smtClean="0"/>
          </a:p>
          <a:p>
            <a:r>
              <a:rPr lang="zh-CN" altLang="en-US" dirty="0" smtClean="0"/>
              <a:t>在制造模式上，出现的变化</a:t>
            </a:r>
            <a:r>
              <a:rPr lang="en-US" altLang="zh-CN" dirty="0" smtClean="0"/>
              <a:t>1</a:t>
            </a:r>
            <a:r>
              <a:rPr lang="zh-CN" altLang="en-US" dirty="0" smtClean="0"/>
              <a:t>）是协同制造，通过工业云平台，集聚制造资源，适配制造需求，异地协同制造；变化</a:t>
            </a:r>
            <a:r>
              <a:rPr lang="en-US" altLang="zh-CN" dirty="0" smtClean="0"/>
              <a:t>2</a:t>
            </a:r>
            <a:r>
              <a:rPr lang="zh-CN" altLang="en-US" dirty="0" smtClean="0"/>
              <a:t>）是大规模定制。大规模生产</a:t>
            </a:r>
            <a:r>
              <a:rPr lang="zh-CN" altLang="en-US" baseline="0" dirty="0" smtClean="0"/>
              <a:t>与大规模定制虽是两字之差，却有天壤之别。通过对国内领先企业的观察我们发现，企业首先以需定产；生产过程中，依靠大数据库实现快速的定制设计，百万万亿种数据组合，覆盖</a:t>
            </a:r>
            <a:r>
              <a:rPr lang="en-US" altLang="zh-CN" baseline="0" dirty="0" smtClean="0"/>
              <a:t>99.9%</a:t>
            </a:r>
            <a:r>
              <a:rPr lang="zh-CN" altLang="en-US" baseline="0" dirty="0" smtClean="0"/>
              <a:t>的个性化需求，设计效率提高十倍；销售是零库存、直销。实现了生产成本的大规模压缩，零售价</a:t>
            </a:r>
            <a:r>
              <a:rPr lang="en-US" altLang="zh-CN" baseline="0" dirty="0" smtClean="0"/>
              <a:t>=2</a:t>
            </a:r>
            <a:r>
              <a:rPr lang="zh-CN" altLang="en-US" baseline="0" dirty="0" smtClean="0"/>
              <a:t>倍成本价。传统方式零售价</a:t>
            </a:r>
            <a:r>
              <a:rPr lang="en-US" altLang="zh-CN" baseline="0" dirty="0" smtClean="0"/>
              <a:t>=10</a:t>
            </a:r>
            <a:r>
              <a:rPr lang="zh-CN" altLang="en-US" baseline="0" dirty="0" smtClean="0"/>
              <a:t>倍成本价，成本节约效果惊人。</a:t>
            </a:r>
            <a:endParaRPr lang="en-US" altLang="zh-CN" baseline="0" dirty="0" smtClean="0"/>
          </a:p>
          <a:p>
            <a:r>
              <a:rPr lang="zh-CN" altLang="en-US" baseline="0" dirty="0" smtClean="0"/>
              <a:t>在服务模式上，制造服务化，通过产品远程监测、数据挖掘分析，提供远程维护和运维决策</a:t>
            </a:r>
            <a:endParaRPr lang="en-US" altLang="zh-CN" baseline="0" dirty="0" smtClean="0"/>
          </a:p>
          <a:p>
            <a:r>
              <a:rPr lang="zh-CN" altLang="en-US" baseline="0" dirty="0" smtClean="0"/>
              <a:t>商业模式上：从出售产品走向出售产品</a:t>
            </a:r>
            <a:r>
              <a:rPr lang="en-US" altLang="zh-CN" baseline="0" dirty="0" smtClean="0"/>
              <a:t>+</a:t>
            </a:r>
            <a:r>
              <a:rPr lang="zh-CN" altLang="en-US" baseline="0" dirty="0" smtClean="0"/>
              <a:t>服务，通过整体方案实现的价值增值获取收入，营收模式可能发生重大调整。如我们举了一个例子，过去出售空气压缩机的，现在出售动力服务解决方案，效果收费，企业取得了非常好的经济效益。</a:t>
            </a:r>
            <a:endParaRPr lang="en-US" altLang="zh-CN" dirty="0" smtClean="0"/>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7324A235-9805-473E-B1EC-FAF5C1A40CDD}" type="slidenum">
              <a:rPr lang="zh-CN" altLang="en-US" smtClean="0"/>
              <a:pPr/>
              <a:t>53</a:t>
            </a:fld>
            <a:endParaRPr lang="zh-CN" altLang="en-US"/>
          </a:p>
        </p:txBody>
      </p:sp>
    </p:spTree>
    <p:extLst>
      <p:ext uri="{BB962C8B-B14F-4D97-AF65-F5344CB8AC3E}">
        <p14:creationId xmlns:p14="http://schemas.microsoft.com/office/powerpoint/2010/main" val="16787893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CB6A77A-3678-425F-9E39-4C49ED6AB8CB}" type="slidenum">
              <a:rPr lang="en-US" altLang="zh-CN" smtClean="0"/>
              <a:pPr>
                <a:defRPr/>
              </a:pPr>
              <a:t>55</a:t>
            </a:fld>
            <a:endParaRPr lang="en-US" altLang="zh-CN"/>
          </a:p>
        </p:txBody>
      </p:sp>
    </p:spTree>
    <p:extLst>
      <p:ext uri="{BB962C8B-B14F-4D97-AF65-F5344CB8AC3E}">
        <p14:creationId xmlns:p14="http://schemas.microsoft.com/office/powerpoint/2010/main" val="27898598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50000"/>
              </a:lnSpc>
              <a:spcAft>
                <a:spcPts val="0"/>
              </a:spcAft>
              <a:buFont typeface="Arial" panose="020B0604020202020204" pitchFamily="34" charset="0"/>
              <a:buNone/>
              <a:defRPr/>
            </a:pPr>
            <a:r>
              <a:rPr lang="en-US" altLang="zh-CN"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打造未来</a:t>
            </a:r>
            <a:r>
              <a:rPr lang="zh-CN" altLang="zh-CN"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数字强国</a:t>
            </a:r>
            <a:r>
              <a:rPr lang="zh-CN" altLang="zh-CN"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成为全球共识。</a:t>
            </a:r>
            <a:endParaRPr lang="zh-CN" altLang="zh-CN" sz="1050" dirty="0" smtClean="0">
              <a:latin typeface="微软雅黑" panose="020B0503020204020204" pitchFamily="34" charset="-122"/>
              <a:ea typeface="微软雅黑" panose="020B0503020204020204" pitchFamily="34" charset="-122"/>
              <a:cs typeface="宋体" panose="02010600030101010101" pitchFamily="2" charset="-122"/>
            </a:endParaRPr>
          </a:p>
          <a:p>
            <a:pPr eaLnBrk="1" hangingPunct="1">
              <a:lnSpc>
                <a:spcPct val="150000"/>
              </a:lnSpc>
              <a:spcAft>
                <a:spcPts val="0"/>
              </a:spcAft>
              <a:buFont typeface="Arial" panose="020B0604020202020204" pitchFamily="34" charset="0"/>
              <a:buNone/>
              <a:defRPr/>
            </a:pPr>
            <a:r>
              <a:rPr lang="en-US" altLang="zh-CN"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构建</a:t>
            </a:r>
            <a:r>
              <a:rPr lang="zh-CN" altLang="zh-CN"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线上国家</a:t>
            </a:r>
            <a:r>
              <a:rPr lang="zh-CN" altLang="zh-CN"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综合优势已成各国网络空间国家战略的优先选项。</a:t>
            </a:r>
            <a:endParaRPr lang="zh-CN" altLang="zh-CN" sz="1050" dirty="0" smtClean="0">
              <a:latin typeface="微软雅黑" panose="020B0503020204020204" pitchFamily="34" charset="-122"/>
              <a:ea typeface="微软雅黑" panose="020B0503020204020204" pitchFamily="34" charset="-122"/>
              <a:cs typeface="宋体" panose="0201060003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fld id="{808E7374-82FD-4D3F-B568-90A86BDF1972}" type="slidenum">
              <a:rPr lang="zh-CN" altLang="en-US" smtClean="0"/>
              <a:pPr/>
              <a:t>56</a:t>
            </a:fld>
            <a:endParaRPr lang="zh-CN" altLang="en-US"/>
          </a:p>
        </p:txBody>
      </p:sp>
    </p:spTree>
    <p:extLst>
      <p:ext uri="{BB962C8B-B14F-4D97-AF65-F5344CB8AC3E}">
        <p14:creationId xmlns:p14="http://schemas.microsoft.com/office/powerpoint/2010/main" val="41496012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p:cNvSpPr>
            <a:spLocks noGrp="1" noRot="1" noChangeAspect="1" noTextEdit="1"/>
          </p:cNvSpPr>
          <p:nvPr>
            <p:ph type="sldImg"/>
          </p:nvPr>
        </p:nvSpPr>
        <p:spPr/>
      </p:sp>
      <p:sp>
        <p:nvSpPr>
          <p:cNvPr id="102403"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ndParaRPr>
          </a:p>
        </p:txBody>
      </p:sp>
      <p:sp>
        <p:nvSpPr>
          <p:cNvPr id="10240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1EF617FC-1E23-465C-9227-F25EA3622CFA}" type="slidenum">
              <a:rPr lang="zh-CN" altLang="en-US" smtClean="0"/>
              <a:pPr/>
              <a:t>57</a:t>
            </a:fld>
            <a:endParaRPr lang="zh-CN" altLang="en-US" sz="120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noTextEdit="1"/>
          </p:cNvSpPr>
          <p:nvPr>
            <p:ph type="sldImg"/>
          </p:nvPr>
        </p:nvSpPr>
        <p:spPr/>
      </p:sp>
      <p:sp>
        <p:nvSpPr>
          <p:cNvPr id="103427"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charset="0"/>
              </a:rPr>
              <a:t>何伟</a:t>
            </a:r>
            <a:r>
              <a:rPr lang="en-US" altLang="zh-CN" smtClean="0">
                <a:latin typeface="Arial" charset="0"/>
              </a:rPr>
              <a:t>/</a:t>
            </a:r>
            <a:r>
              <a:rPr lang="zh-CN" altLang="en-US" smtClean="0">
                <a:latin typeface="Arial" charset="0"/>
              </a:rPr>
              <a:t>张春飞</a:t>
            </a:r>
            <a:r>
              <a:rPr lang="en-US" altLang="zh-CN" smtClean="0">
                <a:latin typeface="Arial" charset="0"/>
              </a:rPr>
              <a:t>/</a:t>
            </a:r>
            <a:r>
              <a:rPr lang="zh-CN" altLang="en-US" smtClean="0">
                <a:latin typeface="Arial" charset="0"/>
              </a:rPr>
              <a:t>李强治：</a:t>
            </a:r>
            <a:r>
              <a:rPr lang="en-US" altLang="zh-CN" smtClean="0">
                <a:latin typeface="Arial" charset="0"/>
              </a:rPr>
              <a:t>8</a:t>
            </a:r>
            <a:r>
              <a:rPr lang="zh-CN" altLang="en-US" smtClean="0">
                <a:latin typeface="Arial" charset="0"/>
              </a:rPr>
              <a:t>个字解读</a:t>
            </a:r>
          </a:p>
        </p:txBody>
      </p:sp>
      <p:sp>
        <p:nvSpPr>
          <p:cNvPr id="10342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B02F5166-6F4E-405A-9A57-319361ADAD0A}" type="slidenum">
              <a:rPr lang="zh-CN" altLang="en-US" smtClean="0"/>
              <a:pPr/>
              <a:t>58</a:t>
            </a:fld>
            <a:endParaRPr lang="zh-CN" altLang="en-US" sz="12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幻灯片图像占位符 1"/>
          <p:cNvSpPr>
            <a:spLocks noGrp="1" noRot="1" noChangeAspect="1" noTextEdit="1"/>
          </p:cNvSpPr>
          <p:nvPr>
            <p:ph type="sldImg"/>
          </p:nvPr>
        </p:nvSpPr>
        <p:spPr/>
      </p:sp>
      <p:sp>
        <p:nvSpPr>
          <p:cNvPr id="111619"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smtClean="0">
              <a:latin typeface="Arial" charset="0"/>
            </a:endParaRPr>
          </a:p>
          <a:p>
            <a:endParaRPr lang="en-US" altLang="zh-CN" smtClean="0">
              <a:latin typeface="Arial" charset="0"/>
            </a:endParaRPr>
          </a:p>
        </p:txBody>
      </p:sp>
      <p:sp>
        <p:nvSpPr>
          <p:cNvPr id="11162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80AED375-2FA1-44FB-92B9-31CCCC0093AF}" type="slidenum">
              <a:rPr lang="zh-CN" altLang="en-US" smtClean="0"/>
              <a:pPr/>
              <a:t>61</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indent="-285750">
              <a:spcBef>
                <a:spcPts val="600"/>
              </a:spcBef>
              <a:buClr>
                <a:schemeClr val="tx1"/>
              </a:buClr>
              <a:buSzPct val="80000"/>
              <a:buFont typeface="Arial" pitchFamily="34" charset="0"/>
              <a:buChar char="•"/>
              <a:defRPr/>
            </a:pPr>
            <a:r>
              <a:rPr lang="zh-CN" altLang="en-US" sz="1200" dirty="0" smtClean="0"/>
              <a:t>移动数据业务成为</a:t>
            </a:r>
            <a:r>
              <a:rPr lang="zh-CN" altLang="zh-CN" sz="1200" dirty="0" smtClean="0"/>
              <a:t>全球</a:t>
            </a:r>
            <a:r>
              <a:rPr lang="zh-CN" altLang="en-US" sz="1200" dirty="0" smtClean="0"/>
              <a:t>电信</a:t>
            </a:r>
            <a:r>
              <a:rPr lang="zh-CN" altLang="zh-CN" sz="1200" dirty="0" smtClean="0"/>
              <a:t>业</a:t>
            </a:r>
            <a:r>
              <a:rPr lang="zh-CN" altLang="en-US" sz="1200" dirty="0" smtClean="0"/>
              <a:t>收入增长的首要动力，</a:t>
            </a:r>
            <a:r>
              <a:rPr lang="en-US" altLang="zh-CN" sz="1200" dirty="0" smtClean="0"/>
              <a:t>2015</a:t>
            </a:r>
            <a:r>
              <a:rPr lang="zh-CN" altLang="en-US" sz="1200" dirty="0" smtClean="0"/>
              <a:t>年包括移动和固定在内的</a:t>
            </a:r>
            <a:r>
              <a:rPr lang="zh-CN" altLang="en-US" sz="1200" dirty="0" smtClean="0">
                <a:solidFill>
                  <a:srgbClr val="C00000"/>
                </a:solidFill>
              </a:rPr>
              <a:t>数据业务收入占比超过</a:t>
            </a:r>
            <a:r>
              <a:rPr kumimoji="1" lang="en-US" altLang="zh-CN" sz="1800" dirty="0" smtClean="0">
                <a:solidFill>
                  <a:srgbClr val="C00000"/>
                </a:solidFill>
                <a:latin typeface="微软雅黑" pitchFamily="34" charset="-122"/>
                <a:ea typeface="微软雅黑" pitchFamily="34" charset="-122"/>
              </a:rPr>
              <a:t>50</a:t>
            </a:r>
            <a:r>
              <a:rPr lang="en-US" altLang="zh-CN" sz="1200" dirty="0" smtClean="0">
                <a:solidFill>
                  <a:srgbClr val="C00000"/>
                </a:solidFill>
              </a:rPr>
              <a:t>%</a:t>
            </a:r>
            <a:r>
              <a:rPr lang="zh-CN" altLang="en-US" sz="1200" dirty="0" smtClean="0"/>
              <a:t>。</a:t>
            </a:r>
            <a:endParaRPr lang="en-US" altLang="zh-CN" sz="1200" dirty="0" smtClean="0"/>
          </a:p>
          <a:p>
            <a:pPr marL="285750" indent="-285750">
              <a:spcBef>
                <a:spcPts val="600"/>
              </a:spcBef>
              <a:buClr>
                <a:schemeClr val="tx1"/>
              </a:buClr>
              <a:buSzPct val="80000"/>
              <a:buFont typeface="Arial" pitchFamily="34" charset="0"/>
              <a:buChar char="•"/>
              <a:defRPr/>
            </a:pPr>
            <a:r>
              <a:rPr lang="zh-CN" altLang="en-US" sz="1200" dirty="0" smtClean="0"/>
              <a:t>我国移动数据业务高速增长，拉动电信业收入增长在</a:t>
            </a:r>
            <a:r>
              <a:rPr lang="en-US" altLang="zh-CN" sz="1200" dirty="0" smtClean="0"/>
              <a:t>8</a:t>
            </a:r>
            <a:r>
              <a:rPr lang="zh-CN" altLang="en-US" sz="1200" dirty="0" smtClean="0"/>
              <a:t>个百分点以上。同时，</a:t>
            </a:r>
            <a:r>
              <a:rPr lang="en-US" altLang="zh-CN" sz="1200" dirty="0" smtClean="0"/>
              <a:t>2015</a:t>
            </a:r>
            <a:r>
              <a:rPr lang="zh-CN" altLang="en-US" sz="1200" dirty="0" smtClean="0"/>
              <a:t>年我国话音业务占收入比重下降近</a:t>
            </a:r>
            <a:r>
              <a:rPr lang="en-US" altLang="zh-CN" sz="1200" dirty="0" smtClean="0"/>
              <a:t>10</a:t>
            </a:r>
            <a:r>
              <a:rPr lang="zh-CN" altLang="en-US" sz="1200" dirty="0" smtClean="0"/>
              <a:t>个百分点，对电信业收入增长的下拉作用在</a:t>
            </a:r>
            <a:r>
              <a:rPr lang="en-US" altLang="zh-CN" sz="1200" dirty="0" smtClean="0"/>
              <a:t>5</a:t>
            </a:r>
            <a:r>
              <a:rPr lang="zh-CN" altLang="en-US" sz="1200" dirty="0" smtClean="0"/>
              <a:t>个百分点以上。</a:t>
            </a:r>
            <a:endParaRPr lang="en-US" altLang="zh-CN" sz="1200" dirty="0" smtClean="0">
              <a:sym typeface="Times New Roman" pitchFamily="18" charset="0"/>
            </a:endParaRPr>
          </a:p>
          <a:p>
            <a:endParaRPr lang="zh-CN" altLang="en-US" dirty="0"/>
          </a:p>
        </p:txBody>
      </p:sp>
      <p:sp>
        <p:nvSpPr>
          <p:cNvPr id="4" name="灯片编号占位符 3"/>
          <p:cNvSpPr>
            <a:spLocks noGrp="1"/>
          </p:cNvSpPr>
          <p:nvPr>
            <p:ph type="sldNum" sz="quarter" idx="10"/>
          </p:nvPr>
        </p:nvSpPr>
        <p:spPr/>
        <p:txBody>
          <a:bodyPr/>
          <a:lstStyle/>
          <a:p>
            <a:fld id="{CBD146FF-ECCC-4729-BB82-95050CFC3C79}"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9555877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幻灯片图像占位符 1"/>
          <p:cNvSpPr>
            <a:spLocks noGrp="1" noRot="1" noChangeAspect="1" noTextEdit="1"/>
          </p:cNvSpPr>
          <p:nvPr>
            <p:ph type="sldImg"/>
          </p:nvPr>
        </p:nvSpPr>
        <p:spPr/>
      </p:sp>
      <p:sp>
        <p:nvSpPr>
          <p:cNvPr id="113667" name="备注占位符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smtClean="0">
              <a:latin typeface="Arial" charset="0"/>
            </a:endParaRPr>
          </a:p>
        </p:txBody>
      </p:sp>
      <p:sp>
        <p:nvSpPr>
          <p:cNvPr id="11366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CCBB6AF4-BDA9-48C0-AA05-93BE374A314E}" type="slidenum">
              <a:rPr lang="zh-CN" altLang="en-US" smtClean="0"/>
              <a:pPr/>
              <a:t>62</a:t>
            </a:fld>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p:sp>
      <p:sp>
        <p:nvSpPr>
          <p:cNvPr id="108547" name="Notes Placeholder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ndParaRPr>
          </a:p>
        </p:txBody>
      </p:sp>
      <p:sp>
        <p:nvSpPr>
          <p:cNvPr id="108548"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F0091DD0-C556-4C00-B76F-F0E48CB693E7}" type="slidenum">
              <a:rPr lang="zh-CN" altLang="en-US" smtClean="0"/>
              <a:pPr/>
              <a:t>63</a:t>
            </a:fld>
            <a:endParaRPr lang="zh-CN" altLang="en-US" sz="120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p:sp>
      <p:sp>
        <p:nvSpPr>
          <p:cNvPr id="109571" name="Notes Placeholder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ndParaRPr>
          </a:p>
        </p:txBody>
      </p:sp>
      <p:sp>
        <p:nvSpPr>
          <p:cNvPr id="109572"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76A02A15-C72C-4F91-A35E-DFDBEB53124A}" type="slidenum">
              <a:rPr lang="zh-CN" altLang="en-US" smtClean="0"/>
              <a:pPr/>
              <a:t>64</a:t>
            </a:fld>
            <a:endParaRPr lang="zh-CN" altLang="en-US"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p:spPr>
      </p:sp>
      <p:sp>
        <p:nvSpPr>
          <p:cNvPr id="41987" name="备注占位符 2"/>
          <p:cNvSpPr>
            <a:spLocks noGrp="1"/>
          </p:cNvSpPr>
          <p:nvPr>
            <p:ph type="body" idx="1"/>
          </p:nvPr>
        </p:nvSpPr>
        <p:spPr bwMode="auto">
          <a:noFill/>
        </p:spPr>
        <p:txBody>
          <a:bodyPr wrap="square" numCol="1" anchor="t" anchorCtr="0" compatLnSpc="1"/>
          <a:lstStyle/>
          <a:p>
            <a:pPr marL="228600" indent="-228600" eaLnBrk="1" hangingPunct="1">
              <a:spcBef>
                <a:spcPct val="0"/>
              </a:spcBef>
            </a:pPr>
            <a:endParaRPr lang="zh-CN" altLang="en-US" smtClean="0"/>
          </a:p>
        </p:txBody>
      </p:sp>
      <p:sp>
        <p:nvSpPr>
          <p:cNvPr id="40964"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854C675-3F56-446F-9AE0-ED355B33356F}" type="slidenum">
              <a:rPr lang="en-US" altLang="zh-CN" smtClean="0"/>
              <a:pPr fontAlgn="base">
                <a:spcBef>
                  <a:spcPct val="0"/>
                </a:spcBef>
                <a:spcAft>
                  <a:spcPct val="0"/>
                </a:spcAft>
                <a:defRPr/>
              </a:pPr>
              <a:t>10</a:t>
            </a:fld>
            <a:endParaRPr lang="en-US" altLang="zh-CN" smtClean="0"/>
          </a:p>
        </p:txBody>
      </p:sp>
    </p:spTree>
    <p:extLst>
      <p:ext uri="{BB962C8B-B14F-4D97-AF65-F5344CB8AC3E}">
        <p14:creationId xmlns:p14="http://schemas.microsoft.com/office/powerpoint/2010/main" val="1386301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4A235-9805-473E-B1EC-FAF5C1A40CDD}" type="slidenum">
              <a:rPr lang="zh-CN" altLang="en-US" smtClean="0"/>
              <a:pPr/>
              <a:t>13</a:t>
            </a:fld>
            <a:endParaRPr lang="zh-CN" altLang="en-US"/>
          </a:p>
        </p:txBody>
      </p:sp>
    </p:spTree>
    <p:extLst>
      <p:ext uri="{BB962C8B-B14F-4D97-AF65-F5344CB8AC3E}">
        <p14:creationId xmlns:p14="http://schemas.microsoft.com/office/powerpoint/2010/main" val="3826829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xfrm>
            <a:off x="685800" y="4400550"/>
            <a:ext cx="5486400" cy="360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marL="228600" indent="-228600"/>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a:buFontTx/>
              <a:buNone/>
            </a:pPr>
            <a:fld id="{AFC1ABE3-233D-4D46-A67B-B92D7EB1B5DD}" type="slidenum">
              <a:rPr lang="en-US" altLang="zh-CN">
                <a:latin typeface="Calibri" pitchFamily="34" charset="0"/>
              </a:rPr>
              <a:pPr>
                <a:buFontTx/>
                <a:buNone/>
              </a:pPr>
              <a:t>18</a:t>
            </a:fld>
            <a:endParaRPr lang="en-US" altLang="zh-CN">
              <a:latin typeface="Calibri" pitchFamily="34" charset="0"/>
            </a:endParaRPr>
          </a:p>
        </p:txBody>
      </p:sp>
    </p:spTree>
    <p:extLst>
      <p:ext uri="{BB962C8B-B14F-4D97-AF65-F5344CB8AC3E}">
        <p14:creationId xmlns:p14="http://schemas.microsoft.com/office/powerpoint/2010/main" val="2433341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4A235-9805-473E-B1EC-FAF5C1A40CDD}" type="slidenum">
              <a:rPr lang="zh-CN" altLang="en-US" smtClean="0"/>
              <a:pPr/>
              <a:t>20</a:t>
            </a:fld>
            <a:endParaRPr lang="zh-CN" altLang="en-US"/>
          </a:p>
        </p:txBody>
      </p:sp>
    </p:spTree>
    <p:extLst>
      <p:ext uri="{BB962C8B-B14F-4D97-AF65-F5344CB8AC3E}">
        <p14:creationId xmlns:p14="http://schemas.microsoft.com/office/powerpoint/2010/main" val="852020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24A235-9805-473E-B1EC-FAF5C1A40CDD}" type="slidenum">
              <a:rPr lang="zh-CN" altLang="en-US" smtClean="0"/>
              <a:pPr/>
              <a:t>21</a:t>
            </a:fld>
            <a:endParaRPr lang="zh-CN" altLang="en-US"/>
          </a:p>
        </p:txBody>
      </p:sp>
    </p:spTree>
    <p:extLst>
      <p:ext uri="{BB962C8B-B14F-4D97-AF65-F5344CB8AC3E}">
        <p14:creationId xmlns:p14="http://schemas.microsoft.com/office/powerpoint/2010/main" val="646738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0" dirty="0" smtClean="0">
                <a:latin typeface="微软雅黑" pitchFamily="34" charset="-122"/>
                <a:ea typeface="微软雅黑" pitchFamily="34" charset="-122"/>
              </a:rPr>
              <a:t>三、互联网</a:t>
            </a:r>
            <a:r>
              <a:rPr lang="en-US" altLang="zh-CN" sz="1200" kern="0" dirty="0" smtClean="0">
                <a:latin typeface="微软雅黑" pitchFamily="34" charset="-122"/>
                <a:ea typeface="微软雅黑" pitchFamily="34" charset="-122"/>
              </a:rPr>
              <a:t>+</a:t>
            </a:r>
            <a:r>
              <a:rPr lang="zh-CN" altLang="en-US" sz="1200" kern="0" dirty="0" smtClean="0">
                <a:latin typeface="微软雅黑" pitchFamily="34" charset="-122"/>
                <a:ea typeface="微软雅黑" pitchFamily="34" charset="-122"/>
              </a:rPr>
              <a:t>重点方向</a:t>
            </a:r>
            <a:endParaRPr lang="zh-CN" altLang="en-US" dirty="0"/>
          </a:p>
        </p:txBody>
      </p:sp>
      <p:sp>
        <p:nvSpPr>
          <p:cNvPr id="4" name="灯片编号占位符 3"/>
          <p:cNvSpPr>
            <a:spLocks noGrp="1"/>
          </p:cNvSpPr>
          <p:nvPr>
            <p:ph type="sldNum" sz="quarter" idx="10"/>
          </p:nvPr>
        </p:nvSpPr>
        <p:spPr/>
        <p:txBody>
          <a:bodyPr/>
          <a:lstStyle/>
          <a:p>
            <a:fld id="{808E7374-82FD-4D3F-B568-90A86BDF1972}" type="slidenum">
              <a:rPr lang="zh-CN" altLang="en-US" smtClean="0"/>
              <a:pPr/>
              <a:t>24</a:t>
            </a:fld>
            <a:endParaRPr lang="zh-CN" altLang="en-US"/>
          </a:p>
        </p:txBody>
      </p:sp>
    </p:spTree>
    <p:extLst>
      <p:ext uri="{BB962C8B-B14F-4D97-AF65-F5344CB8AC3E}">
        <p14:creationId xmlns:p14="http://schemas.microsoft.com/office/powerpoint/2010/main" val="670023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itchFamily="34" charset="0"/>
              <a:buNone/>
            </a:pPr>
            <a:endParaRPr lang="zh-CN" altLang="en-US" sz="3200">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732240" y="458256"/>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itchFamily="34" charset="0"/>
              <a:buNone/>
            </a:pPr>
            <a:endParaRPr lang="zh-CN" altLang="en-US" sz="3200">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pPr fontAlgn="base">
              <a:spcBef>
                <a:spcPct val="0"/>
              </a:spcBef>
              <a:spcAft>
                <a:spcPct val="0"/>
              </a:spcAft>
              <a:buFont typeface="Arial" pitchFamily="34" charset="0"/>
              <a:buNone/>
            </a:pP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itchFamily="34" charset="0"/>
              <a:buNone/>
            </a:pPr>
            <a:fld id="{0C913308-F349-4B6D-A68A-DD1791B4A57B}" type="slidenum">
              <a:rPr lang="zh-CN" altLang="en-US" smtClean="0">
                <a:solidFill>
                  <a:prstClr val="black"/>
                </a:solidFill>
              </a:rPr>
              <a:pPr fontAlgn="base">
                <a:spcBef>
                  <a:spcPct val="0"/>
                </a:spcBef>
                <a:spcAft>
                  <a:spcPct val="0"/>
                </a:spcAft>
                <a:buFont typeface="Arial" pitchFamily="34" charset="0"/>
                <a:buNone/>
              </a:pPr>
              <a:t>‹#›</a:t>
            </a:fld>
            <a:endParaRPr lang="zh-CN" altLang="en-US" dirty="0">
              <a:solidFill>
                <a:prstClr val="black"/>
              </a:solidFill>
            </a:endParaRPr>
          </a:p>
        </p:txBody>
      </p:sp>
    </p:spTree>
    <p:extLst>
      <p:ext uri="{BB962C8B-B14F-4D97-AF65-F5344CB8AC3E}">
        <p14:creationId xmlns:p14="http://schemas.microsoft.com/office/powerpoint/2010/main" val="992004875"/>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itchFamily="34" charset="0"/>
              <a:buNone/>
            </a:pPr>
            <a:endParaRPr lang="zh-CN" altLang="en-US" sz="3200">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itchFamily="34" charset="0"/>
              <a:buNone/>
            </a:pPr>
            <a:endParaRPr lang="zh-CN" altLang="en-US" sz="3200">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pPr fontAlgn="base">
              <a:spcBef>
                <a:spcPct val="0"/>
              </a:spcBef>
              <a:spcAft>
                <a:spcPct val="0"/>
              </a:spcAft>
              <a:buFont typeface="Arial" pitchFamily="34" charset="0"/>
              <a:buNone/>
            </a:pP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itchFamily="34" charset="0"/>
              <a:buNone/>
            </a:pPr>
            <a:fld id="{0C913308-F349-4B6D-A68A-DD1791B4A57B}" type="slidenum">
              <a:rPr lang="zh-CN" altLang="en-US" smtClean="0">
                <a:solidFill>
                  <a:prstClr val="black"/>
                </a:solidFill>
              </a:rPr>
              <a:pPr fontAlgn="base">
                <a:spcBef>
                  <a:spcPct val="0"/>
                </a:spcBef>
                <a:spcAft>
                  <a:spcPct val="0"/>
                </a:spcAft>
                <a:buFont typeface="Arial" pitchFamily="34" charset="0"/>
                <a:buNone/>
              </a:pPr>
              <a:t>‹#›</a:t>
            </a:fld>
            <a:endParaRPr lang="zh-CN" altLang="en-US" dirty="0">
              <a:solidFill>
                <a:prstClr val="black"/>
              </a:solidFill>
            </a:endParaRPr>
          </a:p>
        </p:txBody>
      </p:sp>
    </p:spTree>
    <p:extLst>
      <p:ext uri="{BB962C8B-B14F-4D97-AF65-F5344CB8AC3E}">
        <p14:creationId xmlns:p14="http://schemas.microsoft.com/office/powerpoint/2010/main" val="3412576733"/>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正文-水印">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9" name="文本框 8"/>
          <p:cNvSpPr txBox="1"/>
          <p:nvPr userDrawn="1"/>
        </p:nvSpPr>
        <p:spPr>
          <a:xfrm rot="20242101">
            <a:off x="215978" y="1124631"/>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1" name="文本框 10"/>
          <p:cNvSpPr txBox="1"/>
          <p:nvPr userDrawn="1"/>
        </p:nvSpPr>
        <p:spPr>
          <a:xfrm rot="20242101">
            <a:off x="4225641" y="2382770"/>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2" name="文本框 11"/>
          <p:cNvSpPr txBox="1"/>
          <p:nvPr userDrawn="1"/>
        </p:nvSpPr>
        <p:spPr>
          <a:xfrm rot="20242101">
            <a:off x="6907917" y="5843158"/>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3" name="文本框 12"/>
          <p:cNvSpPr txBox="1"/>
          <p:nvPr userDrawn="1"/>
        </p:nvSpPr>
        <p:spPr>
          <a:xfrm rot="20242101">
            <a:off x="6426637" y="1465157"/>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4" name="文本框 13"/>
          <p:cNvSpPr txBox="1"/>
          <p:nvPr userDrawn="1"/>
        </p:nvSpPr>
        <p:spPr>
          <a:xfrm rot="20242101">
            <a:off x="6082230" y="3118751"/>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7" name="文本框 16"/>
          <p:cNvSpPr txBox="1"/>
          <p:nvPr userDrawn="1"/>
        </p:nvSpPr>
        <p:spPr>
          <a:xfrm rot="20242101">
            <a:off x="5323931" y="5045498"/>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文本框 18"/>
          <p:cNvSpPr txBox="1"/>
          <p:nvPr userDrawn="1"/>
        </p:nvSpPr>
        <p:spPr>
          <a:xfrm rot="20242101">
            <a:off x="7524927" y="4127885"/>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0" name="文本框 19"/>
          <p:cNvSpPr txBox="1"/>
          <p:nvPr userDrawn="1"/>
        </p:nvSpPr>
        <p:spPr>
          <a:xfrm rot="20242101">
            <a:off x="433976" y="2397933"/>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1" name="文本框 20"/>
          <p:cNvSpPr txBox="1"/>
          <p:nvPr userDrawn="1"/>
        </p:nvSpPr>
        <p:spPr>
          <a:xfrm rot="20242101">
            <a:off x="2634972" y="1480320"/>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2" name="文本框 21"/>
          <p:cNvSpPr txBox="1"/>
          <p:nvPr userDrawn="1"/>
        </p:nvSpPr>
        <p:spPr>
          <a:xfrm rot="20242101">
            <a:off x="-197883" y="4226973"/>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3" name="文本框 22"/>
          <p:cNvSpPr txBox="1"/>
          <p:nvPr userDrawn="1"/>
        </p:nvSpPr>
        <p:spPr>
          <a:xfrm rot="20242101">
            <a:off x="2003113" y="3309360"/>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4" name="文本框 23"/>
          <p:cNvSpPr txBox="1"/>
          <p:nvPr userDrawn="1"/>
        </p:nvSpPr>
        <p:spPr>
          <a:xfrm rot="20242101">
            <a:off x="1658706" y="4962954"/>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5" name="文本框 24"/>
          <p:cNvSpPr txBox="1"/>
          <p:nvPr userDrawn="1"/>
        </p:nvSpPr>
        <p:spPr>
          <a:xfrm rot="20242101">
            <a:off x="3859702" y="4045341"/>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6" name="文本框 25"/>
          <p:cNvSpPr txBox="1"/>
          <p:nvPr userDrawn="1"/>
        </p:nvSpPr>
        <p:spPr>
          <a:xfrm rot="20242101">
            <a:off x="900407" y="6889701"/>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7" name="文本框 26"/>
          <p:cNvSpPr txBox="1"/>
          <p:nvPr userDrawn="1"/>
        </p:nvSpPr>
        <p:spPr>
          <a:xfrm rot="20242101">
            <a:off x="3101403" y="5972088"/>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9" name="文本框 28"/>
          <p:cNvSpPr txBox="1"/>
          <p:nvPr userDrawn="1"/>
        </p:nvSpPr>
        <p:spPr>
          <a:xfrm rot="20242101">
            <a:off x="-542289" y="5905216"/>
            <a:ext cx="1872208" cy="720080"/>
          </a:xfrm>
          <a:prstGeom prst="rect">
            <a:avLst/>
          </a:prstGeom>
        </p:spPr>
        <p:txBody>
          <a:bodyPr vert="horz" wrap="square" lIns="91440" tIns="45720" rIns="91440" bIns="45720" rtlCol="0" anchor="ctr">
            <a:normAutofit/>
          </a:bodyPr>
          <a:lstStyle/>
          <a:p>
            <a:pPr algn="ctr" fontAlgn="base">
              <a:spcBef>
                <a:spcPct val="0"/>
              </a:spcBef>
              <a:spcAft>
                <a:spcPct val="0"/>
              </a:spcAft>
              <a:buFont typeface="Arial" pitchFamily="34" charset="0"/>
              <a:buNone/>
            </a:pPr>
            <a:r>
              <a:rPr lang="en-US" altLang="zh-CN" sz="3600" b="1" dirty="0" smtClean="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rPr>
              <a:t>CAICT</a:t>
            </a:r>
            <a:endParaRPr lang="zh-CN" altLang="en-US" sz="3600" b="1" dirty="0">
              <a:solidFill>
                <a:prstClr val="white">
                  <a:lumMod val="95000"/>
                </a:prst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30" name="矩形 2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itchFamily="34" charset="0"/>
              <a:buNone/>
            </a:pPr>
            <a:endParaRPr lang="zh-CN" altLang="en-US" sz="3200">
              <a:solidFill>
                <a:prstClr val="white"/>
              </a:solidFill>
            </a:endParaRPr>
          </a:p>
        </p:txBody>
      </p:sp>
      <p:sp>
        <p:nvSpPr>
          <p:cNvPr id="31" name="文本框 30"/>
          <p:cNvSpPr txBox="1"/>
          <p:nvPr userDrawn="1"/>
        </p:nvSpPr>
        <p:spPr>
          <a:xfrm>
            <a:off x="3923928" y="6551578"/>
            <a:ext cx="1715534" cy="276999"/>
          </a:xfrm>
          <a:prstGeom prst="rect">
            <a:avLst/>
          </a:prstGeom>
          <a:noFill/>
        </p:spPr>
        <p:txBody>
          <a:bodyPr wrap="none" rtlCol="0">
            <a:spAutoFit/>
          </a:bodyPr>
          <a:lstStyle/>
          <a:p>
            <a:pPr fontAlgn="base">
              <a:spcBef>
                <a:spcPct val="0"/>
              </a:spcBef>
              <a:spcAft>
                <a:spcPct val="0"/>
              </a:spcAft>
              <a:buFont typeface="Arial" pitchFamily="34" charset="0"/>
              <a:buNone/>
            </a:pP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32" name="图片 3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323528" y="6580974"/>
            <a:ext cx="1787217" cy="210636"/>
          </a:xfrm>
          <a:prstGeom prst="rect">
            <a:avLst/>
          </a:prstGeom>
        </p:spPr>
      </p:pic>
      <p:sp>
        <p:nvSpPr>
          <p:cNvPr id="33"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itchFamily="34" charset="0"/>
              <a:buNone/>
            </a:pPr>
            <a:fld id="{0C913308-F349-4B6D-A68A-DD1791B4A57B}" type="slidenum">
              <a:rPr lang="zh-CN" altLang="en-US" smtClean="0">
                <a:solidFill>
                  <a:prstClr val="black"/>
                </a:solidFill>
              </a:rPr>
              <a:pPr fontAlgn="base">
                <a:spcBef>
                  <a:spcPct val="0"/>
                </a:spcBef>
                <a:spcAft>
                  <a:spcPct val="0"/>
                </a:spcAft>
                <a:buFont typeface="Arial" pitchFamily="34" charset="0"/>
                <a:buNone/>
              </a:pPr>
              <a:t>‹#›</a:t>
            </a:fld>
            <a:endParaRPr lang="zh-CN" altLang="en-US" dirty="0">
              <a:solidFill>
                <a:prstClr val="black"/>
              </a:solidFill>
            </a:endParaRPr>
          </a:p>
        </p:txBody>
      </p:sp>
    </p:spTree>
    <p:extLst>
      <p:ext uri="{BB962C8B-B14F-4D97-AF65-F5344CB8AC3E}">
        <p14:creationId xmlns:p14="http://schemas.microsoft.com/office/powerpoint/2010/main" val="1735655606"/>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正文-白板">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矩形 6"/>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itchFamily="34" charset="0"/>
              <a:buNone/>
            </a:pPr>
            <a:endParaRPr lang="zh-CN" altLang="en-US" sz="3200">
              <a:solidFill>
                <a:prstClr val="white"/>
              </a:solidFill>
            </a:endParaRPr>
          </a:p>
        </p:txBody>
      </p:sp>
      <p:sp>
        <p:nvSpPr>
          <p:cNvPr id="8" name="文本框 7"/>
          <p:cNvSpPr txBox="1"/>
          <p:nvPr userDrawn="1"/>
        </p:nvSpPr>
        <p:spPr>
          <a:xfrm>
            <a:off x="3923928" y="6551578"/>
            <a:ext cx="1715534" cy="276999"/>
          </a:xfrm>
          <a:prstGeom prst="rect">
            <a:avLst/>
          </a:prstGeom>
          <a:noFill/>
        </p:spPr>
        <p:txBody>
          <a:bodyPr wrap="none" rtlCol="0">
            <a:spAutoFit/>
          </a:bodyPr>
          <a:lstStyle/>
          <a:p>
            <a:pPr fontAlgn="base">
              <a:spcBef>
                <a:spcPct val="0"/>
              </a:spcBef>
              <a:spcAft>
                <a:spcPct val="0"/>
              </a:spcAft>
              <a:buFont typeface="Arial" pitchFamily="34" charset="0"/>
              <a:buNone/>
            </a:pP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323528" y="6580974"/>
            <a:ext cx="1787217" cy="210636"/>
          </a:xfrm>
          <a:prstGeom prst="rect">
            <a:avLst/>
          </a:prstGeom>
        </p:spPr>
      </p:pic>
      <p:sp>
        <p:nvSpPr>
          <p:cNvPr id="10"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itchFamily="34" charset="0"/>
              <a:buNone/>
            </a:pPr>
            <a:fld id="{0C913308-F349-4B6D-A68A-DD1791B4A57B}" type="slidenum">
              <a:rPr lang="zh-CN" altLang="en-US" smtClean="0">
                <a:solidFill>
                  <a:prstClr val="black"/>
                </a:solidFill>
              </a:rPr>
              <a:pPr fontAlgn="base">
                <a:spcBef>
                  <a:spcPct val="0"/>
                </a:spcBef>
                <a:spcAft>
                  <a:spcPct val="0"/>
                </a:spcAft>
                <a:buFont typeface="Arial" pitchFamily="34" charset="0"/>
                <a:buNone/>
              </a:pPr>
              <a:t>‹#›</a:t>
            </a:fld>
            <a:endParaRPr lang="zh-CN" altLang="en-US" dirty="0">
              <a:solidFill>
                <a:prstClr val="black"/>
              </a:solidFill>
            </a:endParaRPr>
          </a:p>
        </p:txBody>
      </p:sp>
    </p:spTree>
    <p:extLst>
      <p:ext uri="{BB962C8B-B14F-4D97-AF65-F5344CB8AC3E}">
        <p14:creationId xmlns:p14="http://schemas.microsoft.com/office/powerpoint/2010/main" val="354708876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封底-蓝色">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Tree>
    <p:extLst>
      <p:ext uri="{BB962C8B-B14F-4D97-AF65-F5344CB8AC3E}">
        <p14:creationId xmlns:p14="http://schemas.microsoft.com/office/powerpoint/2010/main" val="2528893428"/>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封底-橙色">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Tree>
    <p:extLst>
      <p:ext uri="{BB962C8B-B14F-4D97-AF65-F5344CB8AC3E}">
        <p14:creationId xmlns:p14="http://schemas.microsoft.com/office/powerpoint/2010/main" val="1007291266"/>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1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dirty="0"/>
          </a:p>
        </p:txBody>
      </p:sp>
      <p:sp>
        <p:nvSpPr>
          <p:cNvPr id="7" name="标题 1"/>
          <p:cNvSpPr>
            <a:spLocks noGrp="1"/>
          </p:cNvSpPr>
          <p:nvPr>
            <p:ph type="title"/>
          </p:nvPr>
        </p:nvSpPr>
        <p:spPr>
          <a:xfrm>
            <a:off x="251520" y="274638"/>
            <a:ext cx="8435280" cy="706090"/>
          </a:xfrm>
        </p:spPr>
        <p:txBody>
          <a:bodyPr>
            <a:normAutofit/>
          </a:bodyPr>
          <a:lstStyle>
            <a:lvl1pPr>
              <a:defRPr sz="3600" b="1">
                <a:solidFill>
                  <a:srgbClr val="FF0000"/>
                </a:solidFill>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102926071"/>
      </p:ext>
    </p:extLst>
  </p:cSld>
  <p:clrMapOvr>
    <a:masterClrMapping/>
  </p:clrMapOvr>
  <p:timing>
    <p:tnLst>
      <p:par>
        <p:cTn id="1" dur="indefinite" restart="never" nodeType="tmRoot"/>
      </p:par>
    </p:tnLst>
  </p:timing>
  <p:hf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1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dirty="0"/>
          </a:p>
        </p:txBody>
      </p:sp>
      <p:sp>
        <p:nvSpPr>
          <p:cNvPr id="7" name="标题 1"/>
          <p:cNvSpPr>
            <a:spLocks noGrp="1"/>
          </p:cNvSpPr>
          <p:nvPr>
            <p:ph type="title"/>
          </p:nvPr>
        </p:nvSpPr>
        <p:spPr>
          <a:xfrm>
            <a:off x="251520" y="274638"/>
            <a:ext cx="8435280" cy="706090"/>
          </a:xfrm>
        </p:spPr>
        <p:txBody>
          <a:bodyPr>
            <a:normAutofit/>
          </a:bodyPr>
          <a:lstStyle>
            <a:lvl1pPr>
              <a:defRPr sz="3600" b="1">
                <a:solidFill>
                  <a:srgbClr val="FF0000"/>
                </a:solidFill>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102926071"/>
      </p:ext>
    </p:extLst>
  </p:cSld>
  <p:clrMapOvr>
    <a:masterClrMapping/>
  </p:clrMapOvr>
  <p:timing>
    <p:tnLst>
      <p:par>
        <p:cTn id="1" dur="indefinite" restart="never" nodeType="tmRoot"/>
      </p:par>
    </p:tnLst>
  </p:timing>
  <p:hf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3_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1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dirty="0"/>
          </a:p>
        </p:txBody>
      </p:sp>
      <p:sp>
        <p:nvSpPr>
          <p:cNvPr id="7" name="标题 1"/>
          <p:cNvSpPr>
            <a:spLocks noGrp="1"/>
          </p:cNvSpPr>
          <p:nvPr>
            <p:ph type="title"/>
          </p:nvPr>
        </p:nvSpPr>
        <p:spPr>
          <a:xfrm>
            <a:off x="251520" y="274638"/>
            <a:ext cx="8435280" cy="706090"/>
          </a:xfrm>
        </p:spPr>
        <p:txBody>
          <a:bodyPr>
            <a:normAutofit/>
          </a:bodyPr>
          <a:lstStyle>
            <a:lvl1pPr>
              <a:defRPr sz="3600" b="1">
                <a:solidFill>
                  <a:srgbClr val="FF0000"/>
                </a:solidFill>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102926071"/>
      </p:ext>
    </p:extLst>
  </p:cSld>
  <p:clrMapOvr>
    <a:masterClrMapping/>
  </p:clrMapOvr>
  <p:timing>
    <p:tnLst>
      <p:par>
        <p:cTn id="1" dur="indefinite" restart="never" nodeType="tmRoot"/>
      </p:par>
    </p:tnLst>
  </p:timing>
  <p:hf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4_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1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dirty="0"/>
          </a:p>
        </p:txBody>
      </p:sp>
      <p:sp>
        <p:nvSpPr>
          <p:cNvPr id="7" name="标题 1"/>
          <p:cNvSpPr>
            <a:spLocks noGrp="1"/>
          </p:cNvSpPr>
          <p:nvPr>
            <p:ph type="title"/>
          </p:nvPr>
        </p:nvSpPr>
        <p:spPr>
          <a:xfrm>
            <a:off x="251520" y="274638"/>
            <a:ext cx="8435280" cy="706090"/>
          </a:xfrm>
        </p:spPr>
        <p:txBody>
          <a:bodyPr>
            <a:normAutofit/>
          </a:bodyPr>
          <a:lstStyle>
            <a:lvl1pPr>
              <a:defRPr sz="3600" b="1">
                <a:solidFill>
                  <a:srgbClr val="FF0000"/>
                </a:solidFill>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102926071"/>
      </p:ext>
    </p:extLst>
  </p:cSld>
  <p:clrMapOvr>
    <a:masterClrMapping/>
  </p:clrMapOvr>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5" name="image1.png" descr="C:\Users\sony\Desktop\logo_v2.png"/>
          <p:cNvPicPr>
            <a:picLocks noChangeAspect="1"/>
          </p:cNvPicPr>
          <p:nvPr userDrawn="1"/>
        </p:nvPicPr>
        <p:blipFill>
          <a:blip r:embed="rId2" cstate="print">
            <a:extLst/>
          </a:blip>
          <a:stretch>
            <a:fillRect/>
          </a:stretch>
        </p:blipFill>
        <p:spPr>
          <a:xfrm>
            <a:off x="107504" y="6453335"/>
            <a:ext cx="1944712" cy="300937"/>
          </a:xfrm>
          <a:prstGeom prst="rect">
            <a:avLst/>
          </a:prstGeom>
          <a:ln w="12700">
            <a:miter lim="400000"/>
          </a:ln>
        </p:spPr>
      </p:pic>
      <p:sp>
        <p:nvSpPr>
          <p:cNvPr id="6" name="Shape 150"/>
          <p:cNvSpPr txBox="1">
            <a:spLocks/>
          </p:cNvSpPr>
          <p:nvPr userDrawn="1"/>
        </p:nvSpPr>
        <p:spPr bwMode="auto">
          <a:xfrm>
            <a:off x="457200" y="18096"/>
            <a:ext cx="8229600" cy="962632"/>
          </a:xfrm>
          <a:prstGeom prst="rect">
            <a:avLst/>
          </a:prstGeom>
          <a:no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3600" b="1">
                <a:solidFill>
                  <a:srgbClr val="FF0000"/>
                </a:solidFill>
                <a:latin typeface="Microsoft YaHei"/>
                <a:ea typeface="Microsoft YaHei"/>
                <a:cs typeface="Microsoft YaHei"/>
                <a:sym typeface="Microsoft YaHei"/>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defRPr>
            </a:lvl5pPr>
            <a:lvl6pPr marL="457200" algn="ctr" rtl="0" fontAlgn="base">
              <a:spcBef>
                <a:spcPct val="0"/>
              </a:spcBef>
              <a:spcAft>
                <a:spcPct val="0"/>
              </a:spcAft>
              <a:defRPr sz="4000" b="1">
                <a:solidFill>
                  <a:srgbClr val="FF0000"/>
                </a:solidFill>
                <a:latin typeface="Arial" pitchFamily="34" charset="0"/>
                <a:ea typeface="宋体" pitchFamily="2" charset="-122"/>
              </a:defRPr>
            </a:lvl6pPr>
            <a:lvl7pPr marL="914400" algn="ctr" rtl="0" fontAlgn="base">
              <a:spcBef>
                <a:spcPct val="0"/>
              </a:spcBef>
              <a:spcAft>
                <a:spcPct val="0"/>
              </a:spcAft>
              <a:defRPr sz="4000" b="1">
                <a:solidFill>
                  <a:srgbClr val="FF0000"/>
                </a:solidFill>
                <a:latin typeface="Arial" pitchFamily="34" charset="0"/>
                <a:ea typeface="宋体" pitchFamily="2" charset="-122"/>
              </a:defRPr>
            </a:lvl7pPr>
            <a:lvl8pPr marL="1371600" algn="ctr" rtl="0" fontAlgn="base">
              <a:spcBef>
                <a:spcPct val="0"/>
              </a:spcBef>
              <a:spcAft>
                <a:spcPct val="0"/>
              </a:spcAft>
              <a:defRPr sz="4000" b="1">
                <a:solidFill>
                  <a:srgbClr val="FF0000"/>
                </a:solidFill>
                <a:latin typeface="Arial" pitchFamily="34" charset="0"/>
                <a:ea typeface="宋体" pitchFamily="2" charset="-122"/>
              </a:defRPr>
            </a:lvl8pPr>
            <a:lvl9pPr marL="1828800" algn="ctr" rtl="0" fontAlgn="base">
              <a:spcBef>
                <a:spcPct val="0"/>
              </a:spcBef>
              <a:spcAft>
                <a:spcPct val="0"/>
              </a:spcAft>
              <a:defRPr sz="4000" b="1">
                <a:solidFill>
                  <a:srgbClr val="FF0000"/>
                </a:solidFill>
                <a:latin typeface="Arial" pitchFamily="34" charset="0"/>
                <a:ea typeface="宋体" pitchFamily="2" charset="-122"/>
              </a:defRPr>
            </a:lvl9pPr>
          </a:lstStyle>
          <a:p>
            <a:r>
              <a:rPr lang="zh-CN" altLang="en-US" kern="0" smtClean="0"/>
              <a:t>标题文本</a:t>
            </a:r>
            <a:endParaRPr lang="zh-CN" altLang="en-US" kern="0"/>
          </a:p>
        </p:txBody>
      </p:sp>
      <p:sp>
        <p:nvSpPr>
          <p:cNvPr id="7" name="Shape 151"/>
          <p:cNvSpPr>
            <a:spLocks noGrp="1"/>
          </p:cNvSpPr>
          <p:nvPr>
            <p:ph type="body" idx="10"/>
          </p:nvPr>
        </p:nvSpPr>
        <p:spPr>
          <a:xfrm>
            <a:off x="457200" y="1341463"/>
            <a:ext cx="8229600" cy="4730743"/>
          </a:xfrm>
          <a:prstGeom prst="rect">
            <a:avLst/>
          </a:prstGeom>
        </p:spPr>
        <p:txBody>
          <a:bodyPr/>
          <a:lstStyle>
            <a:lvl1pPr>
              <a:spcBef>
                <a:spcPts val="600"/>
              </a:spcBef>
              <a:buFontTx/>
              <a:defRPr sz="2800">
                <a:latin typeface="Microsoft YaHei"/>
                <a:ea typeface="Microsoft YaHei"/>
                <a:cs typeface="Microsoft YaHei"/>
                <a:sym typeface="Microsoft YaHei"/>
              </a:defRPr>
            </a:lvl1pPr>
            <a:lvl2pPr marL="790575" indent="-333375">
              <a:spcBef>
                <a:spcPts val="600"/>
              </a:spcBef>
              <a:buFontTx/>
              <a:defRPr sz="2800">
                <a:latin typeface="Microsoft YaHei"/>
                <a:ea typeface="Microsoft YaHei"/>
                <a:cs typeface="Microsoft YaHei"/>
                <a:sym typeface="Microsoft YaHei"/>
              </a:defRPr>
            </a:lvl2pPr>
            <a:lvl3pPr marL="1234439" indent="-320039">
              <a:spcBef>
                <a:spcPts val="600"/>
              </a:spcBef>
              <a:buFontTx/>
              <a:defRPr sz="2800">
                <a:latin typeface="Microsoft YaHei"/>
                <a:ea typeface="Microsoft YaHei"/>
                <a:cs typeface="Microsoft YaHei"/>
                <a:sym typeface="Microsoft YaHei"/>
              </a:defRPr>
            </a:lvl3pPr>
            <a:lvl4pPr marL="1727200" indent="-355600">
              <a:spcBef>
                <a:spcPts val="600"/>
              </a:spcBef>
              <a:buFontTx/>
              <a:defRPr sz="2800">
                <a:latin typeface="Microsoft YaHei"/>
                <a:ea typeface="Microsoft YaHei"/>
                <a:cs typeface="Microsoft YaHei"/>
                <a:sym typeface="Microsoft YaHei"/>
              </a:defRPr>
            </a:lvl4pPr>
            <a:lvl5pPr marL="2184400" indent="-355600">
              <a:spcBef>
                <a:spcPts val="600"/>
              </a:spcBef>
              <a:buFontTx/>
              <a:defRPr sz="2800">
                <a:latin typeface="Microsoft YaHei"/>
                <a:ea typeface="Microsoft YaHei"/>
                <a:cs typeface="Microsoft YaHei"/>
                <a:sym typeface="Microsoft YaHei"/>
              </a:defRPr>
            </a:lvl5pPr>
          </a:lstStyle>
          <a:p>
            <a:r>
              <a:t>正文级别 1</a:t>
            </a:r>
          </a:p>
          <a:p>
            <a:pPr lvl="1"/>
            <a:r>
              <a:t>正文级别 2</a:t>
            </a:r>
          </a:p>
          <a:p>
            <a:pPr lvl="2"/>
            <a:r>
              <a:t>正文级别 3</a:t>
            </a:r>
          </a:p>
          <a:p>
            <a:pPr lvl="3"/>
            <a:r>
              <a:t>正文级别 4</a:t>
            </a:r>
          </a:p>
          <a:p>
            <a:pPr lvl="4"/>
            <a:r>
              <a:t>正文级别 5</a:t>
            </a:r>
          </a:p>
        </p:txBody>
      </p:sp>
      <p:sp>
        <p:nvSpPr>
          <p:cNvPr id="8" name="Shape 152"/>
          <p:cNvSpPr>
            <a:spLocks noGrp="1"/>
          </p:cNvSpPr>
          <p:nvPr>
            <p:ph type="sldNum" sz="quarter" idx="2"/>
          </p:nvPr>
        </p:nvSpPr>
        <p:spPr>
          <a:xfrm>
            <a:off x="8413144" y="6406785"/>
            <a:ext cx="273657" cy="264255"/>
          </a:xfrm>
          <a:prstGeom prst="rect">
            <a:avLst/>
          </a:prstGeom>
        </p:spPr>
        <p:txBody>
          <a:bodyPr/>
          <a:lstStyle>
            <a:lvl1pPr>
              <a:defRPr>
                <a:latin typeface="Arial"/>
                <a:ea typeface="Arial"/>
                <a:cs typeface="Arial"/>
                <a:sym typeface="Arial"/>
              </a:defRPr>
            </a:lvl1pPr>
          </a:lstStyle>
          <a:p>
            <a:fld id="{86CB4B4D-7CA3-9044-876B-883B54F8677D}" type="slidenum">
              <a:rPr/>
              <a:pPr/>
              <a:t>‹#›</a:t>
            </a:fld>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1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343961843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email"/>
          <a:stretch>
            <a:fillRect/>
          </a:stretch>
        </p:blipFill>
        <p:spPr>
          <a:xfrm>
            <a:off x="0" y="0"/>
            <a:ext cx="9144000" cy="6858000"/>
          </a:xfrm>
          <a:prstGeom prst="rect">
            <a:avLst/>
          </a:prstGeom>
        </p:spPr>
      </p:pic>
      <p:sp>
        <p:nvSpPr>
          <p:cNvPr id="8" name="TextBox 7"/>
          <p:cNvSpPr txBox="1"/>
          <p:nvPr userDrawn="1"/>
        </p:nvSpPr>
        <p:spPr>
          <a:xfrm>
            <a:off x="8748464" y="6608387"/>
            <a:ext cx="395536" cy="276999"/>
          </a:xfrm>
          <a:prstGeom prst="rect">
            <a:avLst/>
          </a:prstGeom>
          <a:noFill/>
        </p:spPr>
        <p:txBody>
          <a:bodyPr wrap="square" lIns="91418" tIns="45710" rIns="91418" bIns="45710" rtlCol="0">
            <a:spAutoFit/>
          </a:bodyPr>
          <a:lstStyle/>
          <a:p>
            <a:pPr algn="r"/>
            <a:fld id="{24173ED6-4A69-4FA8-8A09-51FC87ACF5D8}" type="slidenum">
              <a:rPr lang="zh-CN" altLang="en-US" sz="1200" b="1" smtClean="0">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5" name="文本占位符 4"/>
          <p:cNvSpPr>
            <a:spLocks noGrp="1"/>
          </p:cNvSpPr>
          <p:nvPr>
            <p:ph type="body" sz="quarter" idx="10"/>
          </p:nvPr>
        </p:nvSpPr>
        <p:spPr>
          <a:xfrm>
            <a:off x="152618" y="742583"/>
            <a:ext cx="8784976" cy="526178"/>
          </a:xfrm>
          <a:prstGeom prst="rect">
            <a:avLst/>
          </a:prstGeom>
        </p:spPr>
        <p:txBody>
          <a:bodyPr lIns="91418" tIns="45710" rIns="91418" bIns="45710" anchor="t"/>
          <a:lstStyle>
            <a:lvl1pPr marL="266636" indent="-266636">
              <a:buClr>
                <a:srgbClr val="003366"/>
              </a:buClr>
              <a:buFont typeface="Wingdings" pitchFamily="2" charset="2"/>
              <a:buChar char="n"/>
              <a:defRPr sz="1600">
                <a:latin typeface="微软雅黑" pitchFamily="34" charset="-122"/>
                <a:ea typeface="微软雅黑" pitchFamily="34" charset="-122"/>
              </a:defRPr>
            </a:lvl1pPr>
            <a:lvl2pPr>
              <a:buClr>
                <a:srgbClr val="003366"/>
              </a:buClr>
              <a:defRPr sz="1400">
                <a:latin typeface="微软雅黑" pitchFamily="34" charset="-122"/>
                <a:ea typeface="微软雅黑" pitchFamily="34" charset="-122"/>
              </a:defRPr>
            </a:lvl2pPr>
            <a:lvl3pPr>
              <a:buClr>
                <a:srgbClr val="003366"/>
              </a:buClr>
              <a:defRPr sz="1200">
                <a:latin typeface="微软雅黑" pitchFamily="34" charset="-122"/>
                <a:ea typeface="微软雅黑" pitchFamily="34" charset="-122"/>
              </a:defRPr>
            </a:lvl3pPr>
            <a:lvl4pPr>
              <a:buClr>
                <a:srgbClr val="003366"/>
              </a:buClr>
              <a:defRPr sz="1100">
                <a:latin typeface="微软雅黑" pitchFamily="34" charset="-122"/>
                <a:ea typeface="微软雅黑" pitchFamily="34" charset="-122"/>
              </a:defRPr>
            </a:lvl4pPr>
            <a:lvl5pPr>
              <a:buClr>
                <a:srgbClr val="003366"/>
              </a:buClr>
              <a:defRPr sz="1100">
                <a:latin typeface="微软雅黑" pitchFamily="34" charset="-122"/>
                <a:ea typeface="微软雅黑" pitchFamily="34" charset="-122"/>
              </a:defRPr>
            </a:lvl5pPr>
          </a:lstStyle>
          <a:p>
            <a:pPr lvl="0"/>
            <a:r>
              <a:rPr lang="zh-CN" altLang="en-US" dirty="0" smtClean="0"/>
              <a:t>单击此处编辑母版文本样式</a:t>
            </a:r>
          </a:p>
        </p:txBody>
      </p:sp>
      <p:sp>
        <p:nvSpPr>
          <p:cNvPr id="10" name="标题 4"/>
          <p:cNvSpPr>
            <a:spLocks noGrp="1"/>
          </p:cNvSpPr>
          <p:nvPr>
            <p:ph type="title"/>
          </p:nvPr>
        </p:nvSpPr>
        <p:spPr>
          <a:xfrm>
            <a:off x="65976" y="14145"/>
            <a:ext cx="7886700" cy="620688"/>
          </a:xfrm>
          <a:prstGeom prst="rect">
            <a:avLst/>
          </a:prstGeom>
        </p:spPr>
        <p:txBody>
          <a:bodyPr lIns="91418" tIns="45710" rIns="91418" bIns="45710" anchor="ctr"/>
          <a:lstStyle>
            <a:lvl1pPr algn="l">
              <a:defRPr kumimoji="0" lang="zh-CN" altLang="en-US" sz="2000" b="1" i="0" u="none" strike="noStrike" cap="none" spc="0" normalizeH="0" baseline="0">
                <a:ln>
                  <a:noFill/>
                </a:ln>
                <a:solidFill>
                  <a:schemeClr val="bg1"/>
                </a:solidFill>
                <a:effectLst/>
                <a:uLnTx/>
                <a:uFillTx/>
                <a:latin typeface="微软雅黑" pitchFamily="34" charset="-122"/>
                <a:ea typeface="微软雅黑" pitchFamily="34" charset="-122"/>
              </a:defRPr>
            </a:lvl1pPr>
          </a:lstStyle>
          <a:p>
            <a:pPr marL="0" marR="0" lvl="0" indent="0" algn="l" fontAlgn="auto">
              <a:lnSpc>
                <a:spcPct val="100000"/>
              </a:lnSpc>
              <a:spcAft>
                <a:spcPts val="0"/>
              </a:spcAft>
              <a:buClrTx/>
              <a:buSzTx/>
              <a:buFontTx/>
              <a:tabLst/>
            </a:pPr>
            <a:r>
              <a:rPr lang="zh-CN" altLang="en-US" dirty="0" smtClean="0"/>
              <a:t>单击此处编辑母版标题样式</a:t>
            </a:r>
            <a:endParaRPr lang="zh-CN" altLang="en-US" dirty="0"/>
          </a:p>
        </p:txBody>
      </p:sp>
    </p:spTree>
    <p:extLst>
      <p:ext uri="{BB962C8B-B14F-4D97-AF65-F5344CB8AC3E}">
        <p14:creationId xmlns:p14="http://schemas.microsoft.com/office/powerpoint/2010/main" val="1217231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8C7A6999-89DF-4A3E-B1B5-9EB19D751BB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a:xfrm>
            <a:off x="7010400" y="6525344"/>
            <a:ext cx="2133600" cy="476250"/>
          </a:xfrm>
        </p:spPr>
        <p:txBody>
          <a:bodyPr/>
          <a:lstStyle>
            <a:lvl1pPr fontAlgn="auto">
              <a:spcBef>
                <a:spcPts val="0"/>
              </a:spcBef>
              <a:spcAft>
                <a:spcPts val="0"/>
              </a:spcAft>
              <a:defRPr/>
            </a:lvl1pPr>
          </a:lstStyle>
          <a:p>
            <a:pPr>
              <a:defRPr/>
            </a:pPr>
            <a:fld id="{C43D0C18-69C1-4101-820C-654DE4E473A9}"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a:xfrm>
            <a:off x="7010400" y="6525344"/>
            <a:ext cx="2133600" cy="476250"/>
          </a:xfrm>
        </p:spPr>
        <p:txBody>
          <a:bodyPr/>
          <a:lstStyle>
            <a:lvl1pPr fontAlgn="auto">
              <a:spcBef>
                <a:spcPts val="0"/>
              </a:spcBef>
              <a:spcAft>
                <a:spcPts val="0"/>
              </a:spcAft>
              <a:defRPr/>
            </a:lvl1pPr>
          </a:lstStyle>
          <a:p>
            <a:pPr>
              <a:defRPr/>
            </a:pPr>
            <a:fld id="{0501DBA5-C35D-4576-B6D7-21FFC475E1DC}"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Rectangle 6"/>
          <p:cNvSpPr>
            <a:spLocks noGrp="1" noChangeArrowheads="1"/>
          </p:cNvSpPr>
          <p:nvPr>
            <p:ph type="sldNum" sz="quarter" idx="12"/>
          </p:nvPr>
        </p:nvSpPr>
        <p:spPr>
          <a:xfrm>
            <a:off x="7007801" y="6525344"/>
            <a:ext cx="2133600" cy="476250"/>
          </a:xfrm>
        </p:spPr>
        <p:txBody>
          <a:bodyPr/>
          <a:lstStyle>
            <a:lvl1pPr fontAlgn="auto">
              <a:spcBef>
                <a:spcPts val="0"/>
              </a:spcBef>
              <a:spcAft>
                <a:spcPts val="0"/>
              </a:spcAft>
              <a:defRPr/>
            </a:lvl1pPr>
          </a:lstStyle>
          <a:p>
            <a:pPr>
              <a:defRPr/>
            </a:pPr>
            <a:fld id="{3E0D16D5-0F02-4286-A985-6996B42500B9}"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664A1838-AE8B-4EE5-AE45-8B4A62E5E544}"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2"/>
          </p:nvPr>
        </p:nvSpPr>
        <p:spPr>
          <a:xfrm>
            <a:off x="7010400" y="6525344"/>
            <a:ext cx="2133600" cy="476250"/>
          </a:xfrm>
        </p:spPr>
        <p:txBody>
          <a:bodyPr/>
          <a:lstStyle>
            <a:lvl1pPr fontAlgn="auto">
              <a:spcBef>
                <a:spcPts val="0"/>
              </a:spcBef>
              <a:spcAft>
                <a:spcPts val="0"/>
              </a:spcAft>
              <a:defRPr/>
            </a:lvl1pPr>
          </a:lstStyle>
          <a:p>
            <a:pPr>
              <a:defRPr/>
            </a:pPr>
            <a:fld id="{099C3DA7-4DFC-4A97-9397-A0FA77BE85B3}"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4" name="Rectangle 6"/>
          <p:cNvSpPr>
            <a:spLocks noGrp="1" noChangeArrowheads="1"/>
          </p:cNvSpPr>
          <p:nvPr>
            <p:ph type="sldNum" sz="quarter" idx="12"/>
          </p:nvPr>
        </p:nvSpPr>
        <p:spPr>
          <a:xfrm>
            <a:off x="6995403" y="6525344"/>
            <a:ext cx="2133600" cy="476250"/>
          </a:xfrm>
        </p:spPr>
        <p:txBody>
          <a:bodyPr/>
          <a:lstStyle>
            <a:lvl1pPr fontAlgn="auto">
              <a:spcBef>
                <a:spcPts val="0"/>
              </a:spcBef>
              <a:spcAft>
                <a:spcPts val="0"/>
              </a:spcAft>
              <a:defRPr/>
            </a:lvl1pPr>
          </a:lstStyle>
          <a:p>
            <a:pPr>
              <a:defRPr/>
            </a:pPr>
            <a:fld id="{8A9FCF84-AB19-410D-B94F-E1DB84A6D405}"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4132D952-9C94-4071-89C4-AAF441C87B7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6B05425E-2C4E-48AD-BC81-BDBD0ECEA93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FD326FD-BDC4-4A8F-A06F-D74B91FCEA0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0"/>
            <a:ext cx="2058988" cy="61261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0"/>
            <a:ext cx="6029325" cy="61261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B92CEEB6-4E9B-4E76-AE98-BA0FC22E573E}"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
        <p:nvSpPr>
          <p:cNvPr id="4" name="Rectangle 1027"/>
          <p:cNvSpPr>
            <a:spLocks noChangeArrowheads="1"/>
          </p:cNvSpPr>
          <p:nvPr/>
        </p:nvSpPr>
        <p:spPr bwMode="auto">
          <a:xfrm>
            <a:off x="0" y="0"/>
            <a:ext cx="9144000" cy="654050"/>
          </a:xfrm>
          <a:prstGeom prst="rect">
            <a:avLst/>
          </a:prstGeom>
          <a:solidFill>
            <a:srgbClr val="FFFFFF"/>
          </a:solidFill>
          <a:ln w="9525">
            <a:noFill/>
            <a:miter lim="800000"/>
            <a:headEnd/>
            <a:tailEnd/>
          </a:ln>
        </p:spPr>
        <p:txBody>
          <a:bodyPr wrap="none" anchor="ctr"/>
          <a:lstStyle/>
          <a:p>
            <a:pPr algn="ctr" eaLnBrk="0" hangingPunct="0">
              <a:spcBef>
                <a:spcPct val="70000"/>
              </a:spcBef>
              <a:buClr>
                <a:srgbClr val="4F81BD"/>
              </a:buClr>
              <a:buSzPct val="80000"/>
              <a:buFont typeface="Wingdings" pitchFamily="2" charset="2"/>
              <a:buNone/>
            </a:pPr>
            <a:endParaRPr lang="zh-CN" altLang="en-US" sz="2400">
              <a:solidFill>
                <a:srgbClr val="000000"/>
              </a:solidFill>
              <a:latin typeface="Arial" charset="0"/>
            </a:endParaRPr>
          </a:p>
        </p:txBody>
      </p:sp>
      <p:sp>
        <p:nvSpPr>
          <p:cNvPr id="5" name="Rectangle 1030"/>
          <p:cNvSpPr>
            <a:spLocks noChangeArrowheads="1"/>
          </p:cNvSpPr>
          <p:nvPr/>
        </p:nvSpPr>
        <p:spPr bwMode="auto">
          <a:xfrm>
            <a:off x="0" y="6365875"/>
            <a:ext cx="9144000" cy="71438"/>
          </a:xfrm>
          <a:prstGeom prst="rect">
            <a:avLst/>
          </a:prstGeom>
          <a:solidFill>
            <a:srgbClr val="CCCCCC"/>
          </a:solidFill>
          <a:ln w="9525">
            <a:noFill/>
            <a:miter lim="800000"/>
            <a:headEnd/>
            <a:tailEnd/>
          </a:ln>
        </p:spPr>
        <p:txBody>
          <a:bodyPr wrap="none" anchor="ctr"/>
          <a:lstStyle/>
          <a:p>
            <a:pPr algn="ctr" eaLnBrk="0" hangingPunct="0">
              <a:spcBef>
                <a:spcPct val="70000"/>
              </a:spcBef>
              <a:buClr>
                <a:srgbClr val="4F81BD"/>
              </a:buClr>
              <a:buSzPct val="80000"/>
              <a:buFont typeface="Wingdings" pitchFamily="2" charset="2"/>
              <a:buNone/>
            </a:pPr>
            <a:endParaRPr lang="zh-CN" altLang="en-US" sz="2400">
              <a:solidFill>
                <a:srgbClr val="000000"/>
              </a:solidFill>
              <a:latin typeface="Arial" charset="0"/>
            </a:endParaRPr>
          </a:p>
        </p:txBody>
      </p:sp>
      <p:sp>
        <p:nvSpPr>
          <p:cNvPr id="416776" name="Rectangle 1032"/>
          <p:cNvSpPr>
            <a:spLocks noGrp="1" noChangeArrowheads="1"/>
          </p:cNvSpPr>
          <p:nvPr>
            <p:ph type="subTitle" idx="1"/>
          </p:nvPr>
        </p:nvSpPr>
        <p:spPr>
          <a:xfrm>
            <a:off x="1371600" y="4114800"/>
            <a:ext cx="6403975" cy="838200"/>
          </a:xfrm>
        </p:spPr>
        <p:txBody>
          <a:bodyPr lIns="91436" tIns="45719" rIns="91436" bIns="45719"/>
          <a:lstStyle>
            <a:lvl1pPr marL="0" indent="0" algn="ctr">
              <a:defRPr sz="2400"/>
            </a:lvl1pPr>
          </a:lstStyle>
          <a:p>
            <a:r>
              <a:rPr lang="zh-CN" altLang="en-GB"/>
              <a:t>单击此处编辑母版副标题样式</a:t>
            </a:r>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_标题幻灯片">
    <p:spTree>
      <p:nvGrpSpPr>
        <p:cNvPr id="1" name=""/>
        <p:cNvGrpSpPr/>
        <p:nvPr/>
      </p:nvGrpSpPr>
      <p:grpSpPr>
        <a:xfrm>
          <a:off x="0" y="0"/>
          <a:ext cx="0" cy="0"/>
          <a:chOff x="0" y="0"/>
          <a:chExt cx="0" cy="0"/>
        </a:xfrm>
      </p:grpSpPr>
      <p:sp>
        <p:nvSpPr>
          <p:cNvPr id="4" name="Rectangle 1027"/>
          <p:cNvSpPr>
            <a:spLocks noChangeArrowheads="1"/>
          </p:cNvSpPr>
          <p:nvPr/>
        </p:nvSpPr>
        <p:spPr bwMode="auto">
          <a:xfrm>
            <a:off x="0" y="0"/>
            <a:ext cx="9144000" cy="654050"/>
          </a:xfrm>
          <a:prstGeom prst="rect">
            <a:avLst/>
          </a:prstGeom>
          <a:solidFill>
            <a:srgbClr val="FFFFFF"/>
          </a:solidFill>
          <a:ln w="9525">
            <a:noFill/>
            <a:miter lim="800000"/>
            <a:headEnd/>
            <a:tailEnd/>
          </a:ln>
        </p:spPr>
        <p:txBody>
          <a:bodyPr wrap="none" anchor="ctr"/>
          <a:lstStyle/>
          <a:p>
            <a:pPr algn="ctr" eaLnBrk="0" hangingPunct="0">
              <a:spcBef>
                <a:spcPct val="70000"/>
              </a:spcBef>
              <a:buClr>
                <a:srgbClr val="6EA0B0"/>
              </a:buClr>
              <a:buSzPct val="80000"/>
              <a:buFont typeface="Wingdings" pitchFamily="2" charset="2"/>
              <a:buNone/>
            </a:pPr>
            <a:endParaRPr lang="zh-CN" altLang="en-US" sz="2400">
              <a:solidFill>
                <a:srgbClr val="000000"/>
              </a:solidFill>
              <a:latin typeface="Arial" charset="0"/>
            </a:endParaRPr>
          </a:p>
        </p:txBody>
      </p:sp>
      <p:sp>
        <p:nvSpPr>
          <p:cNvPr id="5" name="Rectangle 1030"/>
          <p:cNvSpPr>
            <a:spLocks noChangeArrowheads="1"/>
          </p:cNvSpPr>
          <p:nvPr/>
        </p:nvSpPr>
        <p:spPr bwMode="auto">
          <a:xfrm>
            <a:off x="0" y="6365875"/>
            <a:ext cx="9144000" cy="71438"/>
          </a:xfrm>
          <a:prstGeom prst="rect">
            <a:avLst/>
          </a:prstGeom>
          <a:solidFill>
            <a:srgbClr val="CCCCCC"/>
          </a:solidFill>
          <a:ln w="9525">
            <a:noFill/>
            <a:miter lim="800000"/>
            <a:headEnd/>
            <a:tailEnd/>
          </a:ln>
        </p:spPr>
        <p:txBody>
          <a:bodyPr wrap="none" anchor="ctr"/>
          <a:lstStyle/>
          <a:p>
            <a:pPr algn="ctr" eaLnBrk="0" hangingPunct="0">
              <a:spcBef>
                <a:spcPct val="70000"/>
              </a:spcBef>
              <a:buClr>
                <a:srgbClr val="6EA0B0"/>
              </a:buClr>
              <a:buSzPct val="80000"/>
              <a:buFont typeface="Wingdings" pitchFamily="2" charset="2"/>
              <a:buNone/>
            </a:pPr>
            <a:endParaRPr lang="zh-CN" altLang="en-US" sz="2400">
              <a:solidFill>
                <a:srgbClr val="000000"/>
              </a:solidFill>
              <a:latin typeface="Arial" charset="0"/>
            </a:endParaRPr>
          </a:p>
        </p:txBody>
      </p:sp>
      <p:sp>
        <p:nvSpPr>
          <p:cNvPr id="416776" name="Rectangle 1032"/>
          <p:cNvSpPr>
            <a:spLocks noGrp="1" noChangeArrowheads="1"/>
          </p:cNvSpPr>
          <p:nvPr>
            <p:ph type="subTitle" idx="1"/>
          </p:nvPr>
        </p:nvSpPr>
        <p:spPr>
          <a:xfrm>
            <a:off x="1371600" y="4114800"/>
            <a:ext cx="6403975" cy="838200"/>
          </a:xfrm>
        </p:spPr>
        <p:txBody>
          <a:bodyPr lIns="91436" tIns="45719" rIns="91436" bIns="45719"/>
          <a:lstStyle>
            <a:lvl1pPr marL="0" indent="0" algn="ctr">
              <a:defRPr sz="2400"/>
            </a:lvl1pPr>
          </a:lstStyle>
          <a:p>
            <a:r>
              <a:rPr lang="zh-CN" altLang="en-GB"/>
              <a:t>单击此处编辑母版副标题样式</a:t>
            </a:r>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_标题幻灯片">
    <p:spTree>
      <p:nvGrpSpPr>
        <p:cNvPr id="1" name=""/>
        <p:cNvGrpSpPr/>
        <p:nvPr/>
      </p:nvGrpSpPr>
      <p:grpSpPr>
        <a:xfrm>
          <a:off x="0" y="0"/>
          <a:ext cx="0" cy="0"/>
          <a:chOff x="0" y="0"/>
          <a:chExt cx="0" cy="0"/>
        </a:xfrm>
      </p:grpSpPr>
      <p:sp>
        <p:nvSpPr>
          <p:cNvPr id="4" name="Rectangle 1027"/>
          <p:cNvSpPr>
            <a:spLocks noChangeArrowheads="1"/>
          </p:cNvSpPr>
          <p:nvPr/>
        </p:nvSpPr>
        <p:spPr bwMode="auto">
          <a:xfrm>
            <a:off x="0" y="0"/>
            <a:ext cx="9144000" cy="654050"/>
          </a:xfrm>
          <a:prstGeom prst="rect">
            <a:avLst/>
          </a:prstGeom>
          <a:solidFill>
            <a:srgbClr val="FFFFFF"/>
          </a:solidFill>
          <a:ln w="9525">
            <a:noFill/>
            <a:miter lim="800000"/>
            <a:headEnd/>
            <a:tailEnd/>
          </a:ln>
        </p:spPr>
        <p:txBody>
          <a:bodyPr wrap="none" anchor="ctr"/>
          <a:lstStyle/>
          <a:p>
            <a:pPr algn="ctr" eaLnBrk="0" hangingPunct="0">
              <a:spcBef>
                <a:spcPct val="70000"/>
              </a:spcBef>
              <a:buClr>
                <a:srgbClr val="6EA0B0"/>
              </a:buClr>
              <a:buSzPct val="80000"/>
              <a:buFont typeface="Wingdings" pitchFamily="2" charset="2"/>
              <a:buNone/>
            </a:pPr>
            <a:endParaRPr lang="zh-CN" altLang="en-US" sz="2400">
              <a:solidFill>
                <a:srgbClr val="000000"/>
              </a:solidFill>
              <a:latin typeface="Arial" charset="0"/>
            </a:endParaRPr>
          </a:p>
        </p:txBody>
      </p:sp>
      <p:sp>
        <p:nvSpPr>
          <p:cNvPr id="5" name="Rectangle 1030"/>
          <p:cNvSpPr>
            <a:spLocks noChangeArrowheads="1"/>
          </p:cNvSpPr>
          <p:nvPr/>
        </p:nvSpPr>
        <p:spPr bwMode="auto">
          <a:xfrm>
            <a:off x="0" y="6365875"/>
            <a:ext cx="9144000" cy="71438"/>
          </a:xfrm>
          <a:prstGeom prst="rect">
            <a:avLst/>
          </a:prstGeom>
          <a:solidFill>
            <a:srgbClr val="CCCCCC"/>
          </a:solidFill>
          <a:ln w="9525">
            <a:noFill/>
            <a:miter lim="800000"/>
            <a:headEnd/>
            <a:tailEnd/>
          </a:ln>
        </p:spPr>
        <p:txBody>
          <a:bodyPr wrap="none" anchor="ctr"/>
          <a:lstStyle/>
          <a:p>
            <a:pPr algn="ctr" eaLnBrk="0" hangingPunct="0">
              <a:spcBef>
                <a:spcPct val="70000"/>
              </a:spcBef>
              <a:buClr>
                <a:srgbClr val="6EA0B0"/>
              </a:buClr>
              <a:buSzPct val="80000"/>
              <a:buFont typeface="Wingdings" pitchFamily="2" charset="2"/>
              <a:buNone/>
            </a:pPr>
            <a:endParaRPr lang="zh-CN" altLang="en-US" sz="2400">
              <a:solidFill>
                <a:srgbClr val="000000"/>
              </a:solidFill>
              <a:latin typeface="Arial" charset="0"/>
            </a:endParaRPr>
          </a:p>
        </p:txBody>
      </p:sp>
      <p:sp>
        <p:nvSpPr>
          <p:cNvPr id="416776" name="Rectangle 1032"/>
          <p:cNvSpPr>
            <a:spLocks noGrp="1" noChangeArrowheads="1"/>
          </p:cNvSpPr>
          <p:nvPr>
            <p:ph type="subTitle" idx="1"/>
          </p:nvPr>
        </p:nvSpPr>
        <p:spPr>
          <a:xfrm>
            <a:off x="1371600" y="4114800"/>
            <a:ext cx="6403975" cy="838200"/>
          </a:xfrm>
        </p:spPr>
        <p:txBody>
          <a:bodyPr lIns="91436" tIns="45719" rIns="91436" bIns="45719"/>
          <a:lstStyle>
            <a:lvl1pPr marL="0" indent="0" algn="ctr">
              <a:defRPr sz="2400"/>
            </a:lvl1pPr>
          </a:lstStyle>
          <a:p>
            <a:r>
              <a:rPr lang="zh-CN" altLang="en-GB"/>
              <a:t>单击此处编辑母版副标题样式</a:t>
            </a:r>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2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803345AE-9AF4-4CDF-AC0C-27B625691567}"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3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3EA790C4-6695-4E0F-B45B-EF2D0B991586}"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4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723F0199-2B05-4212-BACC-9150A305282B}"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5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B1530AE1-9D7A-4571-AD14-615E45A295C0}"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6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BDC25711-5B52-4CFC-AC29-668CCE793B86}"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7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3199E3BE-BB8F-4B95-BA25-C97152116870}"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8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DA6D576B-25B4-454C-BF9A-366B674FF47B}"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9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CB81FBF2-FCC7-4E6D-A64C-137C7B2391CB}"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10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08FC1A27-EFDC-4FD6-B34B-E2DE3E7AA869}"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11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C41A1253-680A-45A4-8D0F-D8CB9B6A9EFB}"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13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2A69FBD7-5335-48CD-897B-2AF8B75FC52E}"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14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8911DA83-231E-4BB5-BBFF-659ABC2B7A2E}"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15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807144C9-6D0B-43B1-9D34-48DCC944386B}"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16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F8838905-DA90-4C1D-9154-B52D760C9D3E}"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17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CA4B8974-71D1-432F-9639-4154F429E9E1}"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18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714102F9-DA4D-4C70-B4F9-D23362C6F6D0}"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19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436456B9-9482-4FDE-86F6-A012D208FF12}"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20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10E7A0AC-A688-4A62-B2DE-FA6B07776ED2}"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21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6DADDD0A-2383-4874-AFC8-1139FA55493E}"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22_空白">
    <p:spTree>
      <p:nvGrpSpPr>
        <p:cNvPr id="1" name=""/>
        <p:cNvGrpSpPr/>
        <p:nvPr/>
      </p:nvGrpSpPr>
      <p:grpSpPr>
        <a:xfrm>
          <a:off x="0" y="0"/>
          <a:ext cx="0" cy="0"/>
          <a:chOff x="0" y="0"/>
          <a:chExt cx="0" cy="0"/>
        </a:xfrm>
      </p:grpSpPr>
      <p:pic>
        <p:nvPicPr>
          <p:cNvPr id="4" name="Picture 9" descr="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灯片编号占位符 4"/>
          <p:cNvSpPr txBox="1">
            <a:spLocks/>
          </p:cNvSpPr>
          <p:nvPr/>
        </p:nvSpPr>
        <p:spPr>
          <a:xfrm>
            <a:off x="6858000" y="6357938"/>
            <a:ext cx="2133600" cy="365125"/>
          </a:xfrm>
          <a:prstGeom prst="rect">
            <a:avLst/>
          </a:prstGeom>
        </p:spPr>
        <p:txBody>
          <a:bodyPr anchor="ctr"/>
          <a:lstStyle>
            <a:lvl1pPr algn="l">
              <a:defRPr>
                <a:solidFill>
                  <a:schemeClr val="tx1"/>
                </a:solidFill>
                <a:latin typeface="Calibri" pitchFamily="34" charset="0"/>
                <a:ea typeface="宋体" pitchFamily="2" charset="-122"/>
              </a:defRPr>
            </a:lvl1pPr>
            <a:lvl2pPr marL="742950" indent="-285750" algn="l">
              <a:defRPr>
                <a:solidFill>
                  <a:schemeClr val="tx1"/>
                </a:solidFill>
                <a:latin typeface="Calibri" pitchFamily="34" charset="0"/>
                <a:ea typeface="宋体" pitchFamily="2" charset="-122"/>
              </a:defRPr>
            </a:lvl2pPr>
            <a:lvl3pPr marL="1143000" indent="-228600" algn="l">
              <a:defRPr>
                <a:solidFill>
                  <a:schemeClr val="tx1"/>
                </a:solidFill>
                <a:latin typeface="Calibri" pitchFamily="34" charset="0"/>
                <a:ea typeface="宋体" pitchFamily="2" charset="-122"/>
              </a:defRPr>
            </a:lvl3pPr>
            <a:lvl4pPr marL="1600200" indent="-228600" algn="l">
              <a:defRPr>
                <a:solidFill>
                  <a:schemeClr val="tx1"/>
                </a:solidFill>
                <a:latin typeface="Calibri" pitchFamily="34" charset="0"/>
                <a:ea typeface="宋体" pitchFamily="2" charset="-122"/>
              </a:defRPr>
            </a:lvl4pPr>
            <a:lvl5pPr marL="2057400" indent="-228600" algn="l">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defRPr/>
            </a:pPr>
            <a:r>
              <a:rPr lang="en-US" altLang="zh-CN" smtClean="0">
                <a:solidFill>
                  <a:srgbClr val="000099"/>
                </a:solidFill>
                <a:latin typeface="黑体" pitchFamily="49" charset="-122"/>
                <a:ea typeface="黑体" pitchFamily="49" charset="-122"/>
              </a:rPr>
              <a:t>P</a:t>
            </a:r>
            <a:fld id="{1660FB17-90EB-4FEB-964E-0491619822F0}" type="slidenum">
              <a:rPr lang="zh-CN" altLang="en-US" smtClean="0">
                <a:solidFill>
                  <a:srgbClr val="000099"/>
                </a:solidFill>
                <a:latin typeface="黑体" pitchFamily="49" charset="-122"/>
                <a:ea typeface="黑体" pitchFamily="49" charset="-122"/>
              </a:rPr>
              <a:pPr algn="r">
                <a:defRPr/>
              </a:pPr>
              <a:t>‹#›</a:t>
            </a:fld>
            <a:endParaRPr lang="en-US" altLang="zh-CN" smtClean="0">
              <a:solidFill>
                <a:srgbClr val="000099"/>
              </a:solidFill>
              <a:latin typeface="黑体" pitchFamily="49" charset="-122"/>
              <a:ea typeface="黑体" pitchFamily="49" charset="-122"/>
            </a:endParaRPr>
          </a:p>
        </p:txBody>
      </p:sp>
      <p:sp>
        <p:nvSpPr>
          <p:cNvPr id="6" name="Text Box 10"/>
          <p:cNvSpPr txBox="1">
            <a:spLocks noChangeArrowheads="1"/>
          </p:cNvSpPr>
          <p:nvPr/>
        </p:nvSpPr>
        <p:spPr bwMode="auto">
          <a:xfrm>
            <a:off x="323850" y="6308725"/>
            <a:ext cx="2740025" cy="396875"/>
          </a:xfrm>
          <a:prstGeom prst="rect">
            <a:avLst/>
          </a:prstGeom>
          <a:noFill/>
          <a:ln>
            <a:noFill/>
          </a:ln>
          <a:effectLst/>
          <a:extLst/>
        </p:spPr>
        <p:txBody>
          <a:bodyPr wrap="none">
            <a:spAutoFit/>
          </a:bodyPr>
          <a:lstStyle/>
          <a:p>
            <a:pPr>
              <a:defRPr/>
            </a:pPr>
            <a:r>
              <a:rPr lang="zh-CN" altLang="en-US" sz="2400" dirty="0">
                <a:solidFill>
                  <a:srgbClr val="000099"/>
                </a:solidFill>
                <a:effectLst>
                  <a:outerShdw blurRad="38100" dist="38100" dir="2700000" algn="tl">
                    <a:srgbClr val="C0C0C0"/>
                  </a:outerShdw>
                </a:effectLst>
                <a:latin typeface="楷体" pitchFamily="49" charset="-122"/>
                <a:ea typeface="楷体" pitchFamily="49" charset="-122"/>
              </a:rPr>
              <a:t>广州市科技和信息化局</a:t>
            </a:r>
          </a:p>
        </p:txBody>
      </p:sp>
      <p:sp>
        <p:nvSpPr>
          <p:cNvPr id="7" name="AutoShape 4"/>
          <p:cNvSpPr>
            <a:spLocks noChangeArrowheads="1"/>
          </p:cNvSpPr>
          <p:nvPr/>
        </p:nvSpPr>
        <p:spPr bwMode="auto">
          <a:xfrm>
            <a:off x="368300" y="942975"/>
            <a:ext cx="7958138"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rgbClr val="0C04A4"/>
          </a:solidFill>
          <a:ln w="9525">
            <a:solidFill>
              <a:schemeClr val="accent2"/>
            </a:solidFill>
            <a:round/>
            <a:headEnd/>
            <a:tailEnd/>
          </a:ln>
        </p:spPr>
        <p:txBody>
          <a:bodyPr/>
          <a:lstStyle/>
          <a:p>
            <a:endParaRPr lang="zh-CN" altLang="en-US"/>
          </a:p>
        </p:txBody>
      </p:sp>
      <p:sp>
        <p:nvSpPr>
          <p:cNvPr id="10" name="文本占位符 2"/>
          <p:cNvSpPr>
            <a:spLocks noGrp="1"/>
          </p:cNvSpPr>
          <p:nvPr>
            <p:ph idx="1"/>
          </p:nvPr>
        </p:nvSpPr>
        <p:spPr>
          <a:xfrm>
            <a:off x="357158" y="1142984"/>
            <a:ext cx="8501122" cy="4786346"/>
          </a:xfrm>
          <a:prstGeom prst="rect">
            <a:avLst/>
          </a:prstGeom>
        </p:spPr>
        <p:txBody>
          <a:bodyPr rtlCol="0">
            <a:normAutofit/>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1" name="Rectangle 3"/>
          <p:cNvSpPr>
            <a:spLocks noGrp="1" noChangeArrowheads="1"/>
          </p:cNvSpPr>
          <p:nvPr>
            <p:ph type="title"/>
          </p:nvPr>
        </p:nvSpPr>
        <p:spPr bwMode="auto">
          <a:xfrm>
            <a:off x="374848" y="82724"/>
            <a:ext cx="8229600" cy="948010"/>
          </a:xfrm>
          <a:prstGeom prst="rect">
            <a:avLst/>
          </a:prstGeom>
          <a:noFill/>
          <a:ln>
            <a:noFill/>
          </a:ln>
          <a:extLst/>
        </p:spPr>
        <p:txBody>
          <a:bodyPr/>
          <a:lstStyle>
            <a:lvl1pPr>
              <a:defRPr sz="3800">
                <a:latin typeface="楷体" pitchFamily="49" charset="-122"/>
                <a:ea typeface="楷体" pitchFamily="49" charset="-122"/>
              </a:defRPr>
            </a:lvl1pPr>
          </a:lstStyle>
          <a:p>
            <a:pPr lvl="0"/>
            <a:r>
              <a:rPr lang="zh-CN" dirty="0" smtClean="0"/>
              <a:t>单击此处编辑母版标题样式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灯片编号占位符 1"/>
          <p:cNvSpPr txBox="1">
            <a:spLocks/>
          </p:cNvSpPr>
          <p:nvPr userDrawn="1"/>
        </p:nvSpPr>
        <p:spPr bwMode="auto">
          <a:xfrm>
            <a:off x="8719602" y="6657151"/>
            <a:ext cx="199240" cy="155496"/>
          </a:xfrm>
          <a:prstGeom prst="rect">
            <a:avLst/>
          </a:prstGeom>
          <a:noFill/>
          <a:ln w="9525">
            <a:noFill/>
            <a:miter lim="800000"/>
            <a:headEnd/>
            <a:tailEnd/>
          </a:ln>
          <a:effectLst/>
        </p:spPr>
        <p:txBody>
          <a:bodyPr wrap="none" lIns="0" tIns="0" rIns="0" bIns="0"/>
          <a:lstStyle/>
          <a:p>
            <a:pPr defTabSz="931343" eaLnBrk="1" hangingPunct="1"/>
            <a:fld id="{1FAF1BEE-9837-492C-BD97-2FCB6AC5ACB9}" type="slidenum">
              <a:rPr lang="zh-CN" altLang="en-US" sz="1200" b="1">
                <a:ea typeface="微软雅黑" pitchFamily="34" charset="-122"/>
              </a:rPr>
              <a:pPr defTabSz="931343" eaLnBrk="1" hangingPunct="1"/>
              <a:t>‹#›</a:t>
            </a:fld>
            <a:r>
              <a:rPr lang="en-US" altLang="zh-CN" sz="1200" dirty="0">
                <a:ea typeface="微软雅黑" pitchFamily="34" charset="-122"/>
              </a:rPr>
              <a:t> </a:t>
            </a:r>
          </a:p>
        </p:txBody>
      </p:sp>
      <p:sp>
        <p:nvSpPr>
          <p:cNvPr id="3" name="标题 2"/>
          <p:cNvSpPr>
            <a:spLocks noGrp="1"/>
          </p:cNvSpPr>
          <p:nvPr>
            <p:ph type="title"/>
          </p:nvPr>
        </p:nvSpPr>
        <p:spPr>
          <a:xfrm>
            <a:off x="0" y="0"/>
            <a:ext cx="9144000" cy="829309"/>
          </a:xfrm>
        </p:spPr>
        <p:txBody>
          <a:bodyPr/>
          <a:lstStyle>
            <a:lvl1pPr>
              <a:defRPr sz="2800">
                <a:latin typeface="+mj-ea"/>
                <a:ea typeface="+mj-ea"/>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正文-水印">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 name="矩形 2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32" name="图片 3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3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4035092002"/>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323528" y="6580974"/>
            <a:ext cx="1787217" cy="210636"/>
          </a:xfrm>
          <a:prstGeom prst="rect">
            <a:avLst/>
          </a:prstGeom>
        </p:spPr>
      </p:pic>
      <p:sp>
        <p:nvSpPr>
          <p:cNvPr id="13"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69142576"/>
      </p:ext>
    </p:extLst>
  </p:cSld>
  <p:clrMapOvr>
    <a:masterClrMapping/>
  </p:clrMapOvr>
  <p:timing>
    <p:tnLst>
      <p:par>
        <p:cTn id="1" dur="indefinite" restart="never" nodeType="tmRoot"/>
      </p:par>
    </p:tnLst>
  </p:timing>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1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dirty="0"/>
          </a:p>
        </p:txBody>
      </p:sp>
      <p:sp>
        <p:nvSpPr>
          <p:cNvPr id="7" name="标题 1"/>
          <p:cNvSpPr>
            <a:spLocks noGrp="1"/>
          </p:cNvSpPr>
          <p:nvPr>
            <p:ph type="title"/>
          </p:nvPr>
        </p:nvSpPr>
        <p:spPr>
          <a:xfrm>
            <a:off x="251520" y="274638"/>
            <a:ext cx="8435280" cy="706090"/>
          </a:xfrm>
        </p:spPr>
        <p:txBody>
          <a:bodyPr>
            <a:normAutofit/>
          </a:bodyPr>
          <a:lstStyle>
            <a:lvl1pPr>
              <a:defRPr sz="3600" b="1">
                <a:solidFill>
                  <a:srgbClr val="FF0000"/>
                </a:solidFill>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572362077"/>
      </p:ext>
    </p:extLst>
  </p:cSld>
  <p:clrMapOvr>
    <a:masterClrMapping/>
  </p:clrMapOvr>
  <p:timing>
    <p:tnLst>
      <p:par>
        <p:cTn id="1" dur="indefinite" restart="never" nodeType="tmRoot"/>
      </p:par>
    </p:tnLst>
  </p:timing>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标题幻灯片-蓝色1">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47365" y="604045"/>
            <a:ext cx="2650330" cy="312360"/>
          </a:xfrm>
          <a:prstGeom prst="rect">
            <a:avLst/>
          </a:prstGeom>
        </p:spPr>
      </p:pic>
    </p:spTree>
    <p:extLst>
      <p:ext uri="{BB962C8B-B14F-4D97-AF65-F5344CB8AC3E}">
        <p14:creationId xmlns:p14="http://schemas.microsoft.com/office/powerpoint/2010/main" val="34126039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正文-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26" name="文本框 25"/>
          <p:cNvSpPr txBox="1"/>
          <p:nvPr userDrawn="1"/>
        </p:nvSpPr>
        <p:spPr>
          <a:xfrm rot="20242101">
            <a:off x="900407" y="6889701"/>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30" name="矩形 2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文本框 3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32" name="图片 3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323528" y="6580974"/>
            <a:ext cx="1787217" cy="210636"/>
          </a:xfrm>
          <a:prstGeom prst="rect">
            <a:avLst/>
          </a:prstGeom>
        </p:spPr>
      </p:pic>
      <p:sp>
        <p:nvSpPr>
          <p:cNvPr id="33"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4" name="标题 1"/>
          <p:cNvSpPr>
            <a:spLocks noGrp="1"/>
          </p:cNvSpPr>
          <p:nvPr>
            <p:ph type="title"/>
          </p:nvPr>
        </p:nvSpPr>
        <p:spPr>
          <a:xfrm>
            <a:off x="231431" y="275421"/>
            <a:ext cx="8229600" cy="656657"/>
          </a:xfrm>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13199448"/>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幻灯片-橙色1">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47365" y="604045"/>
            <a:ext cx="2650330" cy="312360"/>
          </a:xfrm>
          <a:prstGeom prst="rect">
            <a:avLst/>
          </a:prstGeom>
        </p:spPr>
      </p:pic>
    </p:spTree>
    <p:extLst>
      <p:ext uri="{BB962C8B-B14F-4D97-AF65-F5344CB8AC3E}">
        <p14:creationId xmlns:p14="http://schemas.microsoft.com/office/powerpoint/2010/main" val="4356586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标题幻灯片-蓝色2">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8" name="矩形 7"/>
          <p:cNvSpPr/>
          <p:nvPr userDrawn="1"/>
        </p:nvSpPr>
        <p:spPr>
          <a:xfrm>
            <a:off x="0" y="0"/>
            <a:ext cx="9144000" cy="1340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47365" y="604045"/>
            <a:ext cx="2650330" cy="312360"/>
          </a:xfrm>
          <a:prstGeom prst="rect">
            <a:avLst/>
          </a:prstGeom>
        </p:spPr>
      </p:pic>
    </p:spTree>
    <p:extLst>
      <p:ext uri="{BB962C8B-B14F-4D97-AF65-F5344CB8AC3E}">
        <p14:creationId xmlns:p14="http://schemas.microsoft.com/office/powerpoint/2010/main" val="632455539"/>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正文-横线">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732240" y="458256"/>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Tree>
    <p:extLst>
      <p:ext uri="{BB962C8B-B14F-4D97-AF65-F5344CB8AC3E}">
        <p14:creationId xmlns:p14="http://schemas.microsoft.com/office/powerpoint/2010/main" val="3495673224"/>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正文-水印">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9" name="文本框 8"/>
          <p:cNvSpPr txBox="1"/>
          <p:nvPr userDrawn="1"/>
        </p:nvSpPr>
        <p:spPr>
          <a:xfrm rot="20242101">
            <a:off x="215978" y="1124631"/>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11" name="文本框 10"/>
          <p:cNvSpPr txBox="1"/>
          <p:nvPr userDrawn="1"/>
        </p:nvSpPr>
        <p:spPr>
          <a:xfrm rot="20242101">
            <a:off x="4225641" y="2382770"/>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12" name="文本框 11"/>
          <p:cNvSpPr txBox="1"/>
          <p:nvPr userDrawn="1"/>
        </p:nvSpPr>
        <p:spPr>
          <a:xfrm rot="20242101">
            <a:off x="6907917" y="5843158"/>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13" name="文本框 12"/>
          <p:cNvSpPr txBox="1"/>
          <p:nvPr userDrawn="1"/>
        </p:nvSpPr>
        <p:spPr>
          <a:xfrm rot="20242101">
            <a:off x="6426637" y="1465157"/>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14" name="文本框 13"/>
          <p:cNvSpPr txBox="1"/>
          <p:nvPr userDrawn="1"/>
        </p:nvSpPr>
        <p:spPr>
          <a:xfrm rot="20242101">
            <a:off x="6082230" y="3118751"/>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17" name="文本框 16"/>
          <p:cNvSpPr txBox="1"/>
          <p:nvPr userDrawn="1"/>
        </p:nvSpPr>
        <p:spPr>
          <a:xfrm rot="20242101">
            <a:off x="5323931" y="5045498"/>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19" name="文本框 18"/>
          <p:cNvSpPr txBox="1"/>
          <p:nvPr userDrawn="1"/>
        </p:nvSpPr>
        <p:spPr>
          <a:xfrm rot="20242101">
            <a:off x="7524927" y="4127885"/>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20" name="文本框 19"/>
          <p:cNvSpPr txBox="1"/>
          <p:nvPr userDrawn="1"/>
        </p:nvSpPr>
        <p:spPr>
          <a:xfrm rot="20242101">
            <a:off x="433976" y="2397933"/>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21" name="文本框 20"/>
          <p:cNvSpPr txBox="1"/>
          <p:nvPr userDrawn="1"/>
        </p:nvSpPr>
        <p:spPr>
          <a:xfrm rot="20242101">
            <a:off x="2634972" y="1480320"/>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22" name="文本框 21"/>
          <p:cNvSpPr txBox="1"/>
          <p:nvPr userDrawn="1"/>
        </p:nvSpPr>
        <p:spPr>
          <a:xfrm rot="20242101">
            <a:off x="-197883" y="4226973"/>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23" name="文本框 22"/>
          <p:cNvSpPr txBox="1"/>
          <p:nvPr userDrawn="1"/>
        </p:nvSpPr>
        <p:spPr>
          <a:xfrm rot="20242101">
            <a:off x="2003113" y="3309360"/>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24" name="文本框 23"/>
          <p:cNvSpPr txBox="1"/>
          <p:nvPr userDrawn="1"/>
        </p:nvSpPr>
        <p:spPr>
          <a:xfrm rot="20242101">
            <a:off x="1658706" y="4962954"/>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25" name="文本框 24"/>
          <p:cNvSpPr txBox="1"/>
          <p:nvPr userDrawn="1"/>
        </p:nvSpPr>
        <p:spPr>
          <a:xfrm rot="20242101">
            <a:off x="3859702" y="4045341"/>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26" name="文本框 25"/>
          <p:cNvSpPr txBox="1"/>
          <p:nvPr userDrawn="1"/>
        </p:nvSpPr>
        <p:spPr>
          <a:xfrm rot="20242101">
            <a:off x="900407" y="6889701"/>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27" name="文本框 26"/>
          <p:cNvSpPr txBox="1"/>
          <p:nvPr userDrawn="1"/>
        </p:nvSpPr>
        <p:spPr>
          <a:xfrm rot="20242101">
            <a:off x="3101403" y="5972088"/>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29" name="文本框 28"/>
          <p:cNvSpPr txBox="1"/>
          <p:nvPr userDrawn="1"/>
        </p:nvSpPr>
        <p:spPr>
          <a:xfrm rot="20242101">
            <a:off x="-542289" y="5905216"/>
            <a:ext cx="1872208" cy="720080"/>
          </a:xfrm>
          <a:prstGeom prst="rect">
            <a:avLst/>
          </a:prstGeom>
        </p:spPr>
        <p:txBody>
          <a:bodyPr vert="horz" wrap="square" lIns="91440" tIns="45720" rIns="91440" bIns="45720" rtlCol="0" anchor="ctr">
            <a:normAutofit/>
          </a:bodyPr>
          <a:lstStyle/>
          <a:p>
            <a:pPr algn="ctr"/>
            <a:r>
              <a:rPr lang="en-US" altLang="zh-CN"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rPr>
              <a:t>CAICT</a:t>
            </a:r>
            <a:endParaRPr lang="zh-CN" altLang="en-US" sz="3600" b="1" dirty="0">
              <a:solidFill>
                <a:prstClr val="white">
                  <a:lumMod val="95000"/>
                </a:prstClr>
              </a:solidFill>
              <a:latin typeface="Microsoft YaHei UI" pitchFamily="34" charset="-122"/>
              <a:ea typeface="Microsoft YaHei UI" pitchFamily="34" charset="-122"/>
              <a:cs typeface="Arial Unicode MS" panose="020B0604020202020204" pitchFamily="34" charset="-122"/>
            </a:endParaRPr>
          </a:p>
        </p:txBody>
      </p:sp>
      <p:sp>
        <p:nvSpPr>
          <p:cNvPr id="30" name="矩形 2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文本框 3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32" name="图片 3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323528" y="6580974"/>
            <a:ext cx="1787217" cy="210636"/>
          </a:xfrm>
          <a:prstGeom prst="rect">
            <a:avLst/>
          </a:prstGeom>
        </p:spPr>
      </p:pic>
      <p:sp>
        <p:nvSpPr>
          <p:cNvPr id="33"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4" name="标题 1"/>
          <p:cNvSpPr>
            <a:spLocks noGrp="1"/>
          </p:cNvSpPr>
          <p:nvPr>
            <p:ph type="title"/>
          </p:nvPr>
        </p:nvSpPr>
        <p:spPr>
          <a:xfrm>
            <a:off x="231431" y="109913"/>
            <a:ext cx="8229600" cy="778098"/>
          </a:xfrm>
        </p:spPr>
        <p:txBody>
          <a:body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98313654"/>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正文-白板">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矩形 6"/>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323528" y="6580974"/>
            <a:ext cx="1787217" cy="210636"/>
          </a:xfrm>
          <a:prstGeom prst="rect">
            <a:avLst/>
          </a:prstGeom>
        </p:spPr>
      </p:pic>
      <p:sp>
        <p:nvSpPr>
          <p:cNvPr id="10"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Tree>
    <p:extLst>
      <p:ext uri="{BB962C8B-B14F-4D97-AF65-F5344CB8AC3E}">
        <p14:creationId xmlns:p14="http://schemas.microsoft.com/office/powerpoint/2010/main" val="2033693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封底-蓝色">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Tree>
    <p:extLst>
      <p:ext uri="{BB962C8B-B14F-4D97-AF65-F5344CB8AC3E}">
        <p14:creationId xmlns:p14="http://schemas.microsoft.com/office/powerpoint/2010/main" val="523576145"/>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封底-橙色">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Tree>
    <p:extLst>
      <p:ext uri="{BB962C8B-B14F-4D97-AF65-F5344CB8AC3E}">
        <p14:creationId xmlns:p14="http://schemas.microsoft.com/office/powerpoint/2010/main" val="3460588298"/>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99950092"/>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416640675"/>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4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771435995"/>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914741740"/>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5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86216416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6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885125761"/>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7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129408696"/>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8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35848014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9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24350318"/>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0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055952824"/>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1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987092634"/>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2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7031902" y="8965"/>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94470764"/>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3_正文-横线">
    <p:spTree>
      <p:nvGrpSpPr>
        <p:cNvPr id="1" name=""/>
        <p:cNvGrpSpPr/>
        <p:nvPr/>
      </p:nvGrpSpPr>
      <p:grpSpPr>
        <a:xfrm>
          <a:off x="0" y="0"/>
          <a:ext cx="0" cy="0"/>
          <a:chOff x="0" y="0"/>
          <a:chExt cx="0" cy="0"/>
        </a:xfrm>
      </p:grpSpPr>
      <p:sp>
        <p:nvSpPr>
          <p:cNvPr id="4" name="矩形 3"/>
          <p:cNvSpPr/>
          <p:nvPr userDrawn="1"/>
        </p:nvSpPr>
        <p:spPr>
          <a:xfrm>
            <a:off x="8351838" y="765175"/>
            <a:ext cx="792162" cy="360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5" name="图片 7"/>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 name="图片 8"/>
          <p:cNvPicPr>
            <a:picLocks noChangeAspect="1"/>
          </p:cNvPicPr>
          <p:nvPr userDrawn="1"/>
        </p:nvPicPr>
        <p:blipFill>
          <a:blip r:embed="rId3" cstate="print"/>
          <a:srcRect/>
          <a:stretch>
            <a:fillRect/>
          </a:stretch>
        </p:blipFill>
        <p:spPr bwMode="auto">
          <a:xfrm>
            <a:off x="6810375" y="68263"/>
            <a:ext cx="2111375" cy="249237"/>
          </a:xfrm>
          <a:prstGeom prst="rect">
            <a:avLst/>
          </a:prstGeom>
          <a:noFill/>
          <a:ln w="9525">
            <a:noFill/>
            <a:miter lim="800000"/>
            <a:headEnd/>
            <a:tailEnd/>
          </a:ln>
        </p:spPr>
      </p:pic>
      <p:sp>
        <p:nvSpPr>
          <p:cNvPr id="7" name="矩形 6"/>
          <p:cNvSpPr/>
          <p:nvPr userDrawn="1"/>
        </p:nvSpPr>
        <p:spPr>
          <a:xfrm>
            <a:off x="3175" y="6530975"/>
            <a:ext cx="9144000" cy="352425"/>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文本框 11"/>
          <p:cNvSpPr txBox="1"/>
          <p:nvPr userDrawn="1"/>
        </p:nvSpPr>
        <p:spPr>
          <a:xfrm>
            <a:off x="3924300" y="6551613"/>
            <a:ext cx="1714500" cy="276225"/>
          </a:xfrm>
          <a:prstGeom prst="rect">
            <a:avLst/>
          </a:prstGeom>
          <a:noFill/>
        </p:spPr>
        <p:txBody>
          <a:bodyPr wrap="none">
            <a:spAutoFit/>
          </a:bodyPr>
          <a:lstStyle/>
          <a:p>
            <a:pPr>
              <a:defRPr/>
            </a:pP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灯片编号占位符 5"/>
          <p:cNvSpPr txBox="1"/>
          <p:nvPr userDrawn="1"/>
        </p:nvSpPr>
        <p:spPr>
          <a:xfrm>
            <a:off x="6732588" y="6492875"/>
            <a:ext cx="2133600" cy="365125"/>
          </a:xfrm>
          <a:prstGeom prst="rect">
            <a:avLst/>
          </a:prstGeom>
        </p:spPr>
        <p:txBody>
          <a:bodyPr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09B3C74F-4354-4492-9903-9A67DECB27B1}" type="slidenum">
              <a:rPr lang="zh-CN" altLang="en-US" smtClean="0">
                <a:solidFill>
                  <a:prstClr val="black"/>
                </a:solidFill>
              </a:rPr>
              <a:pPr>
                <a:def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3817602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4_正文-横线">
    <p:spTree>
      <p:nvGrpSpPr>
        <p:cNvPr id="1" name=""/>
        <p:cNvGrpSpPr/>
        <p:nvPr/>
      </p:nvGrpSpPr>
      <p:grpSpPr>
        <a:xfrm>
          <a:off x="0" y="0"/>
          <a:ext cx="0" cy="0"/>
          <a:chOff x="0" y="0"/>
          <a:chExt cx="0" cy="0"/>
        </a:xfrm>
      </p:grpSpPr>
      <p:sp>
        <p:nvSpPr>
          <p:cNvPr id="4" name="矩形 3"/>
          <p:cNvSpPr/>
          <p:nvPr userDrawn="1"/>
        </p:nvSpPr>
        <p:spPr>
          <a:xfrm>
            <a:off x="8351838" y="765175"/>
            <a:ext cx="792162" cy="360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5" name="图片 7"/>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 name="图片 8"/>
          <p:cNvPicPr>
            <a:picLocks noChangeAspect="1"/>
          </p:cNvPicPr>
          <p:nvPr userDrawn="1"/>
        </p:nvPicPr>
        <p:blipFill>
          <a:blip r:embed="rId3" cstate="print"/>
          <a:srcRect/>
          <a:stretch>
            <a:fillRect/>
          </a:stretch>
        </p:blipFill>
        <p:spPr bwMode="auto">
          <a:xfrm>
            <a:off x="6810375" y="68263"/>
            <a:ext cx="2111375" cy="249237"/>
          </a:xfrm>
          <a:prstGeom prst="rect">
            <a:avLst/>
          </a:prstGeom>
          <a:noFill/>
          <a:ln w="9525">
            <a:noFill/>
            <a:miter lim="800000"/>
            <a:headEnd/>
            <a:tailEnd/>
          </a:ln>
        </p:spPr>
      </p:pic>
      <p:sp>
        <p:nvSpPr>
          <p:cNvPr id="7" name="矩形 6"/>
          <p:cNvSpPr/>
          <p:nvPr userDrawn="1"/>
        </p:nvSpPr>
        <p:spPr>
          <a:xfrm>
            <a:off x="3175" y="6530975"/>
            <a:ext cx="9144000" cy="352425"/>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文本框 11"/>
          <p:cNvSpPr txBox="1"/>
          <p:nvPr userDrawn="1"/>
        </p:nvSpPr>
        <p:spPr>
          <a:xfrm>
            <a:off x="3924300" y="6551613"/>
            <a:ext cx="1714500" cy="276225"/>
          </a:xfrm>
          <a:prstGeom prst="rect">
            <a:avLst/>
          </a:prstGeom>
          <a:noFill/>
        </p:spPr>
        <p:txBody>
          <a:bodyPr wrap="none">
            <a:spAutoFit/>
          </a:bodyPr>
          <a:lstStyle/>
          <a:p>
            <a:pPr>
              <a:defRPr/>
            </a:pP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灯片编号占位符 5"/>
          <p:cNvSpPr txBox="1"/>
          <p:nvPr userDrawn="1"/>
        </p:nvSpPr>
        <p:spPr>
          <a:xfrm>
            <a:off x="6732588" y="6492875"/>
            <a:ext cx="2133600" cy="365125"/>
          </a:xfrm>
          <a:prstGeom prst="rect">
            <a:avLst/>
          </a:prstGeom>
        </p:spPr>
        <p:txBody>
          <a:bodyPr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09B3C74F-4354-4492-9903-9A67DECB27B1}" type="slidenum">
              <a:rPr lang="zh-CN" altLang="en-US" smtClean="0">
                <a:solidFill>
                  <a:prstClr val="black"/>
                </a:solidFill>
              </a:rPr>
              <a:pPr>
                <a:def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8515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5_正文-横线">
    <p:spTree>
      <p:nvGrpSpPr>
        <p:cNvPr id="1" name=""/>
        <p:cNvGrpSpPr/>
        <p:nvPr/>
      </p:nvGrpSpPr>
      <p:grpSpPr>
        <a:xfrm>
          <a:off x="0" y="0"/>
          <a:ext cx="0" cy="0"/>
          <a:chOff x="0" y="0"/>
          <a:chExt cx="0" cy="0"/>
        </a:xfrm>
      </p:grpSpPr>
      <p:sp>
        <p:nvSpPr>
          <p:cNvPr id="4" name="矩形 3"/>
          <p:cNvSpPr/>
          <p:nvPr userDrawn="1"/>
        </p:nvSpPr>
        <p:spPr>
          <a:xfrm>
            <a:off x="8351838" y="765175"/>
            <a:ext cx="792162" cy="360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5" name="图片 7"/>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 name="图片 8"/>
          <p:cNvPicPr>
            <a:picLocks noChangeAspect="1"/>
          </p:cNvPicPr>
          <p:nvPr userDrawn="1"/>
        </p:nvPicPr>
        <p:blipFill>
          <a:blip r:embed="rId3" cstate="print"/>
          <a:srcRect/>
          <a:stretch>
            <a:fillRect/>
          </a:stretch>
        </p:blipFill>
        <p:spPr bwMode="auto">
          <a:xfrm>
            <a:off x="6810375" y="68263"/>
            <a:ext cx="2111375" cy="249237"/>
          </a:xfrm>
          <a:prstGeom prst="rect">
            <a:avLst/>
          </a:prstGeom>
          <a:noFill/>
          <a:ln w="9525">
            <a:noFill/>
            <a:miter lim="800000"/>
            <a:headEnd/>
            <a:tailEnd/>
          </a:ln>
        </p:spPr>
      </p:pic>
      <p:sp>
        <p:nvSpPr>
          <p:cNvPr id="7" name="矩形 6"/>
          <p:cNvSpPr/>
          <p:nvPr userDrawn="1"/>
        </p:nvSpPr>
        <p:spPr>
          <a:xfrm>
            <a:off x="3175" y="6530975"/>
            <a:ext cx="9144000" cy="352425"/>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文本框 11"/>
          <p:cNvSpPr txBox="1"/>
          <p:nvPr userDrawn="1"/>
        </p:nvSpPr>
        <p:spPr>
          <a:xfrm>
            <a:off x="3924300" y="6551613"/>
            <a:ext cx="1714500" cy="276225"/>
          </a:xfrm>
          <a:prstGeom prst="rect">
            <a:avLst/>
          </a:prstGeom>
          <a:noFill/>
        </p:spPr>
        <p:txBody>
          <a:bodyPr wrap="none">
            <a:spAutoFit/>
          </a:bodyPr>
          <a:lstStyle/>
          <a:p>
            <a:pPr>
              <a:defRPr/>
            </a:pP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灯片编号占位符 5"/>
          <p:cNvSpPr txBox="1"/>
          <p:nvPr userDrawn="1"/>
        </p:nvSpPr>
        <p:spPr>
          <a:xfrm>
            <a:off x="6732588" y="6492875"/>
            <a:ext cx="2133600" cy="365125"/>
          </a:xfrm>
          <a:prstGeom prst="rect">
            <a:avLst/>
          </a:prstGeom>
        </p:spPr>
        <p:txBody>
          <a:bodyPr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09B3C74F-4354-4492-9903-9A67DECB27B1}" type="slidenum">
              <a:rPr lang="zh-CN" altLang="en-US" smtClean="0">
                <a:solidFill>
                  <a:prstClr val="black"/>
                </a:solidFill>
              </a:rPr>
              <a:pPr>
                <a:def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7882876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6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582940719"/>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7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491143876"/>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8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370895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9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706829835"/>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0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298656182"/>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1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090769950"/>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2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677947138"/>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23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063130125"/>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24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359388277"/>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5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244025546"/>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26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7031902" y="8965"/>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415625721"/>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27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4017096"/>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28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3944789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29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809953" y="68333"/>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014001965"/>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30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7031902" y="8965"/>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468492580"/>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31_正文-横线">
    <p:spTree>
      <p:nvGrpSpPr>
        <p:cNvPr id="1" name=""/>
        <p:cNvGrpSpPr/>
        <p:nvPr/>
      </p:nvGrpSpPr>
      <p:grpSpPr>
        <a:xfrm>
          <a:off x="0" y="0"/>
          <a:ext cx="0" cy="0"/>
          <a:chOff x="0" y="0"/>
          <a:chExt cx="0" cy="0"/>
        </a:xfrm>
      </p:grpSpPr>
      <p:sp>
        <p:nvSpPr>
          <p:cNvPr id="2" name="矩形 1"/>
          <p:cNvSpPr/>
          <p:nvPr userDrawn="1"/>
        </p:nvSpPr>
        <p:spPr>
          <a:xfrm>
            <a:off x="8351912" y="764704"/>
            <a:ext cx="79208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7031902" y="8965"/>
            <a:ext cx="2112098" cy="248925"/>
          </a:xfrm>
          <a:prstGeom prst="rect">
            <a:avLst/>
          </a:prstGeom>
        </p:spPr>
      </p:pic>
      <p:sp>
        <p:nvSpPr>
          <p:cNvPr id="10" name="矩形 9"/>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3" name="标题 2"/>
          <p:cNvSpPr>
            <a:spLocks noGrp="1"/>
          </p:cNvSpPr>
          <p:nvPr>
            <p:ph type="title"/>
          </p:nvPr>
        </p:nvSpPr>
        <p:spPr>
          <a:xfrm>
            <a:off x="232605" y="385590"/>
            <a:ext cx="8536821" cy="484743"/>
          </a:xfrm>
        </p:spPr>
        <p:txBody>
          <a:bodyPr>
            <a:noAutofit/>
          </a:bodyPr>
          <a:lstStyle>
            <a:lvl1pPr>
              <a:defRPr sz="3200"/>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303413328"/>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1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7" name="标题 3"/>
          <p:cNvSpPr txBox="1">
            <a:spLocks/>
          </p:cNvSpPr>
          <p:nvPr userDrawn="1"/>
        </p:nvSpPr>
        <p:spPr>
          <a:xfrm>
            <a:off x="1115616" y="635542"/>
            <a:ext cx="7124328" cy="547140"/>
          </a:xfrm>
          <a:prstGeom prst="rect">
            <a:avLst/>
          </a:prstGeom>
        </p:spPr>
        <p:txBody>
          <a:bodyPr>
            <a:noAutofit/>
          </a:bodyPr>
          <a:lstStyle>
            <a:lvl1pPr algn="l" defTabSz="914400" rtl="0" eaLnBrk="1" latinLnBrk="0" hangingPunct="1">
              <a:spcBef>
                <a:spcPct val="0"/>
              </a:spcBef>
              <a:buNone/>
              <a:defRPr sz="3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3200" b="1" dirty="0" smtClean="0">
                <a:solidFill>
                  <a:prstClr val="black"/>
                </a:solidFill>
              </a:rPr>
              <a:t>内容大纲</a:t>
            </a:r>
            <a:endParaRPr lang="zh-CN" altLang="en-US" sz="3200" b="1" dirty="0">
              <a:solidFill>
                <a:prstClr val="black"/>
              </a:solidFill>
            </a:endParaRPr>
          </a:p>
        </p:txBody>
      </p:sp>
      <p:sp>
        <p:nvSpPr>
          <p:cNvPr id="8" name="矩形 7"/>
          <p:cNvSpPr/>
          <p:nvPr userDrawn="1"/>
        </p:nvSpPr>
        <p:spPr>
          <a:xfrm>
            <a:off x="1259632" y="2132856"/>
            <a:ext cx="6192688" cy="7920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prstClr val="black"/>
                </a:solidFill>
                <a:latin typeface="微软雅黑" panose="020B0503020204020204" pitchFamily="34" charset="-122"/>
                <a:ea typeface="微软雅黑" panose="020B0503020204020204" pitchFamily="34" charset="-122"/>
              </a:rPr>
              <a:t>发展综述</a:t>
            </a:r>
            <a:endParaRPr lang="zh-CN" altLang="en-US" sz="2800" b="1"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userDrawn="1"/>
        </p:nvSpPr>
        <p:spPr>
          <a:xfrm>
            <a:off x="1259632" y="4509120"/>
            <a:ext cx="6192688" cy="792088"/>
          </a:xfrm>
          <a:prstGeom prst="rect">
            <a:avLst/>
          </a:prstGeom>
          <a:noFill/>
          <a:ln>
            <a:solidFill>
              <a:srgbClr val="5B8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prstClr val="black"/>
                </a:solidFill>
                <a:latin typeface="微软雅黑" panose="020B0503020204020204" pitchFamily="34" charset="-122"/>
                <a:ea typeface="微软雅黑" panose="020B0503020204020204" pitchFamily="34" charset="-122"/>
              </a:rPr>
              <a:t>发展展望</a:t>
            </a:r>
            <a:endParaRPr lang="zh-CN" altLang="en-US" sz="2800" b="1" dirty="0">
              <a:solidFill>
                <a:prstClr val="black"/>
              </a:solidFill>
              <a:latin typeface="微软雅黑" panose="020B0503020204020204" pitchFamily="34" charset="-122"/>
              <a:ea typeface="微软雅黑" panose="020B0503020204020204" pitchFamily="34" charset="-122"/>
            </a:endParaRPr>
          </a:p>
        </p:txBody>
      </p:sp>
      <p:sp>
        <p:nvSpPr>
          <p:cNvPr id="14" name="矩形 13"/>
          <p:cNvSpPr/>
          <p:nvPr userDrawn="1"/>
        </p:nvSpPr>
        <p:spPr>
          <a:xfrm>
            <a:off x="1259632" y="3320988"/>
            <a:ext cx="6192688" cy="792088"/>
          </a:xfrm>
          <a:prstGeom prst="rect">
            <a:avLst/>
          </a:prstGeom>
          <a:noFill/>
          <a:ln>
            <a:solidFill>
              <a:srgbClr val="5B8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prstClr val="black"/>
                </a:solidFill>
                <a:latin typeface="微软雅黑" panose="020B0503020204020204" pitchFamily="34" charset="-122"/>
                <a:ea typeface="微软雅黑" panose="020B0503020204020204" pitchFamily="34" charset="-122"/>
              </a:rPr>
              <a:t>热点分析</a:t>
            </a:r>
            <a:endParaRPr lang="zh-CN" altLang="en-US" sz="2800"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566219"/>
      </p:ext>
    </p:extLst>
  </p:cSld>
  <p:clrMapOvr>
    <a:masterClrMapping/>
  </p:clrMapOvr>
  <p:timing>
    <p:tnLst>
      <p:par>
        <p:cTn id="1" dur="indefinite" restart="never" nodeType="tmRoot"/>
      </p:par>
    </p:tnLst>
  </p:timing>
  <p:hf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4_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1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7" name="标题 3"/>
          <p:cNvSpPr txBox="1">
            <a:spLocks/>
          </p:cNvSpPr>
          <p:nvPr userDrawn="1"/>
        </p:nvSpPr>
        <p:spPr>
          <a:xfrm>
            <a:off x="1115616" y="635542"/>
            <a:ext cx="7124328" cy="547140"/>
          </a:xfrm>
          <a:prstGeom prst="rect">
            <a:avLst/>
          </a:prstGeom>
        </p:spPr>
        <p:txBody>
          <a:bodyPr>
            <a:noAutofit/>
          </a:bodyPr>
          <a:lstStyle>
            <a:lvl1pPr algn="l" defTabSz="914400" rtl="0" eaLnBrk="1" latinLnBrk="0" hangingPunct="1">
              <a:spcBef>
                <a:spcPct val="0"/>
              </a:spcBef>
              <a:buNone/>
              <a:defRPr sz="3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3200" b="1" dirty="0" smtClean="0">
                <a:solidFill>
                  <a:prstClr val="black"/>
                </a:solidFill>
              </a:rPr>
              <a:t>内容大纲</a:t>
            </a:r>
            <a:endParaRPr lang="zh-CN" altLang="en-US" sz="3200" b="1" dirty="0">
              <a:solidFill>
                <a:prstClr val="black"/>
              </a:solidFill>
            </a:endParaRPr>
          </a:p>
        </p:txBody>
      </p:sp>
      <p:sp>
        <p:nvSpPr>
          <p:cNvPr id="15" name="矩形 14"/>
          <p:cNvSpPr/>
          <p:nvPr userDrawn="1"/>
        </p:nvSpPr>
        <p:spPr>
          <a:xfrm>
            <a:off x="1259632" y="2132856"/>
            <a:ext cx="6192688" cy="792088"/>
          </a:xfrm>
          <a:prstGeom prst="rect">
            <a:avLst/>
          </a:prstGeom>
          <a:noFill/>
          <a:ln>
            <a:solidFill>
              <a:srgbClr val="5B8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prstClr val="black"/>
                </a:solidFill>
                <a:latin typeface="微软雅黑" panose="020B0503020204020204" pitchFamily="34" charset="-122"/>
                <a:ea typeface="微软雅黑" panose="020B0503020204020204" pitchFamily="34" charset="-122"/>
              </a:rPr>
              <a:t>发展综述</a:t>
            </a:r>
          </a:p>
        </p:txBody>
      </p:sp>
      <p:sp>
        <p:nvSpPr>
          <p:cNvPr id="16" name="矩形 15"/>
          <p:cNvSpPr/>
          <p:nvPr userDrawn="1"/>
        </p:nvSpPr>
        <p:spPr>
          <a:xfrm>
            <a:off x="1259632" y="4509120"/>
            <a:ext cx="6192688" cy="792088"/>
          </a:xfrm>
          <a:prstGeom prst="rect">
            <a:avLst/>
          </a:prstGeom>
          <a:noFill/>
          <a:ln>
            <a:solidFill>
              <a:srgbClr val="5B8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prstClr val="black"/>
                </a:solidFill>
                <a:latin typeface="微软雅黑" panose="020B0503020204020204" pitchFamily="34" charset="-122"/>
                <a:ea typeface="微软雅黑" panose="020B0503020204020204" pitchFamily="34" charset="-122"/>
              </a:rPr>
              <a:t>发展展望</a:t>
            </a:r>
            <a:endParaRPr lang="zh-CN" altLang="en-US" sz="2800" b="1" dirty="0">
              <a:solidFill>
                <a:prstClr val="black"/>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259632" y="3320988"/>
            <a:ext cx="6192688" cy="7920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prstClr val="black"/>
                </a:solidFill>
                <a:latin typeface="微软雅黑" panose="020B0503020204020204" pitchFamily="34" charset="-122"/>
                <a:ea typeface="微软雅黑" panose="020B0503020204020204" pitchFamily="34" charset="-122"/>
              </a:rPr>
              <a:t>热点分析</a:t>
            </a:r>
          </a:p>
        </p:txBody>
      </p:sp>
    </p:spTree>
    <p:extLst>
      <p:ext uri="{BB962C8B-B14F-4D97-AF65-F5344CB8AC3E}">
        <p14:creationId xmlns:p14="http://schemas.microsoft.com/office/powerpoint/2010/main" val="2287512317"/>
      </p:ext>
    </p:extLst>
  </p:cSld>
  <p:clrMapOvr>
    <a:masterClrMapping/>
  </p:clrMapOvr>
  <p:timing>
    <p:tnLst>
      <p:par>
        <p:cTn id="1" dur="indefinite" restart="never" nodeType="tmRoot"/>
      </p:par>
    </p:tnLst>
  </p:timing>
  <p:hf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3_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userDrawn="1"/>
        </p:nvSpPr>
        <p:spPr>
          <a:xfrm>
            <a:off x="3923928" y="6551578"/>
            <a:ext cx="1715534" cy="276999"/>
          </a:xfrm>
          <a:prstGeom prst="rect">
            <a:avLst/>
          </a:prstGeom>
          <a:noFill/>
        </p:spPr>
        <p:txBody>
          <a:bodyPr wrap="none" rtlCol="0">
            <a:spAutoFit/>
          </a:bodyPr>
          <a:lstStyle/>
          <a:p>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528" y="6580974"/>
            <a:ext cx="1787217" cy="210636"/>
          </a:xfrm>
          <a:prstGeom prst="rect">
            <a:avLst/>
          </a:prstGeom>
        </p:spPr>
      </p:pic>
      <p:sp>
        <p:nvSpPr>
          <p:cNvPr id="13" name="灯片编号占位符 5"/>
          <p:cNvSpPr txBox="1">
            <a:spLocks/>
          </p:cNvSpPr>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pPr/>
              <a:t>‹#›</a:t>
            </a:fld>
            <a:endParaRPr lang="zh-CN" altLang="en-US" dirty="0">
              <a:solidFill>
                <a:prstClr val="black"/>
              </a:solidFill>
            </a:endParaRPr>
          </a:p>
        </p:txBody>
      </p:sp>
      <p:sp>
        <p:nvSpPr>
          <p:cNvPr id="7" name="标题 3"/>
          <p:cNvSpPr txBox="1">
            <a:spLocks/>
          </p:cNvSpPr>
          <p:nvPr userDrawn="1"/>
        </p:nvSpPr>
        <p:spPr>
          <a:xfrm>
            <a:off x="1115616" y="635542"/>
            <a:ext cx="7124328" cy="547140"/>
          </a:xfrm>
          <a:prstGeom prst="rect">
            <a:avLst/>
          </a:prstGeom>
        </p:spPr>
        <p:txBody>
          <a:bodyPr>
            <a:noAutofit/>
          </a:bodyPr>
          <a:lstStyle>
            <a:lvl1pPr algn="l" defTabSz="914400" rtl="0" eaLnBrk="1" latinLnBrk="0" hangingPunct="1">
              <a:spcBef>
                <a:spcPct val="0"/>
              </a:spcBef>
              <a:buNone/>
              <a:defRPr sz="30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3200" b="1" dirty="0" smtClean="0">
                <a:solidFill>
                  <a:prstClr val="black"/>
                </a:solidFill>
              </a:rPr>
              <a:t>内容大纲</a:t>
            </a:r>
            <a:endParaRPr lang="zh-CN" altLang="en-US" sz="3200" b="1" dirty="0">
              <a:solidFill>
                <a:prstClr val="black"/>
              </a:solidFill>
            </a:endParaRPr>
          </a:p>
        </p:txBody>
      </p:sp>
      <p:sp>
        <p:nvSpPr>
          <p:cNvPr id="15" name="矩形 14"/>
          <p:cNvSpPr/>
          <p:nvPr userDrawn="1"/>
        </p:nvSpPr>
        <p:spPr>
          <a:xfrm>
            <a:off x="1259632" y="2132856"/>
            <a:ext cx="6192688" cy="792088"/>
          </a:xfrm>
          <a:prstGeom prst="rect">
            <a:avLst/>
          </a:prstGeom>
          <a:noFill/>
          <a:ln>
            <a:solidFill>
              <a:srgbClr val="5B8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prstClr val="black"/>
                </a:solidFill>
                <a:latin typeface="微软雅黑" panose="020B0503020204020204" pitchFamily="34" charset="-122"/>
                <a:ea typeface="微软雅黑" panose="020B0503020204020204" pitchFamily="34" charset="-122"/>
              </a:rPr>
              <a:t>发展综述</a:t>
            </a:r>
          </a:p>
        </p:txBody>
      </p:sp>
      <p:sp>
        <p:nvSpPr>
          <p:cNvPr id="16" name="矩形 15"/>
          <p:cNvSpPr/>
          <p:nvPr userDrawn="1"/>
        </p:nvSpPr>
        <p:spPr>
          <a:xfrm>
            <a:off x="1259632" y="4509120"/>
            <a:ext cx="6192688" cy="7920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prstClr val="black"/>
                </a:solidFill>
                <a:latin typeface="微软雅黑" panose="020B0503020204020204" pitchFamily="34" charset="-122"/>
                <a:ea typeface="微软雅黑" panose="020B0503020204020204" pitchFamily="34" charset="-122"/>
              </a:rPr>
              <a:t>发展展望</a:t>
            </a:r>
          </a:p>
        </p:txBody>
      </p:sp>
      <p:sp>
        <p:nvSpPr>
          <p:cNvPr id="17" name="矩形 16"/>
          <p:cNvSpPr/>
          <p:nvPr userDrawn="1"/>
        </p:nvSpPr>
        <p:spPr>
          <a:xfrm>
            <a:off x="1259632" y="3320988"/>
            <a:ext cx="6192688" cy="792088"/>
          </a:xfrm>
          <a:prstGeom prst="rect">
            <a:avLst/>
          </a:prstGeom>
          <a:noFill/>
          <a:ln>
            <a:solidFill>
              <a:srgbClr val="5B8E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prstClr val="black"/>
                </a:solidFill>
                <a:latin typeface="微软雅黑" panose="020B0503020204020204" pitchFamily="34" charset="-122"/>
                <a:ea typeface="微软雅黑" panose="020B0503020204020204" pitchFamily="34" charset="-122"/>
              </a:rPr>
              <a:t>热点分析</a:t>
            </a:r>
          </a:p>
        </p:txBody>
      </p:sp>
    </p:spTree>
    <p:extLst>
      <p:ext uri="{BB962C8B-B14F-4D97-AF65-F5344CB8AC3E}">
        <p14:creationId xmlns:p14="http://schemas.microsoft.com/office/powerpoint/2010/main" val="726126619"/>
      </p:ext>
    </p:extLst>
  </p:cSld>
  <p:clrMapOvr>
    <a:masterClrMapping/>
  </p:clrMapOvr>
  <p:timing>
    <p:tnLst>
      <p:par>
        <p:cTn id="1" dur="indefinite" restart="never" nodeType="tmRoot"/>
      </p:par>
    </p:tnLst>
  </p:timing>
  <p:hf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标题幻灯片-蓝色1">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47365" y="604045"/>
            <a:ext cx="2650330" cy="312360"/>
          </a:xfrm>
          <a:prstGeom prst="rect">
            <a:avLst/>
          </a:prstGeom>
        </p:spPr>
      </p:pic>
    </p:spTree>
    <p:extLst>
      <p:ext uri="{BB962C8B-B14F-4D97-AF65-F5344CB8AC3E}">
        <p14:creationId xmlns:p14="http://schemas.microsoft.com/office/powerpoint/2010/main" val="379385314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标题幻灯片-橙色1">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47365" y="604045"/>
            <a:ext cx="2650330" cy="312360"/>
          </a:xfrm>
          <a:prstGeom prst="rect">
            <a:avLst/>
          </a:prstGeom>
        </p:spPr>
      </p:pic>
    </p:spTree>
    <p:extLst>
      <p:ext uri="{BB962C8B-B14F-4D97-AF65-F5344CB8AC3E}">
        <p14:creationId xmlns:p14="http://schemas.microsoft.com/office/powerpoint/2010/main" val="128575889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标题幻灯片-蓝色2">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8" name="矩形 7"/>
          <p:cNvSpPr/>
          <p:nvPr userDrawn="1"/>
        </p:nvSpPr>
        <p:spPr>
          <a:xfrm>
            <a:off x="0" y="0"/>
            <a:ext cx="9144000" cy="1340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itchFamily="34" charset="0"/>
              <a:buNone/>
            </a:pPr>
            <a:endParaRPr lang="zh-CN" altLang="en-US" sz="3200">
              <a:solidFill>
                <a:prstClr val="white"/>
              </a:solidFill>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47365" y="604045"/>
            <a:ext cx="2650330" cy="312360"/>
          </a:xfrm>
          <a:prstGeom prst="rect">
            <a:avLst/>
          </a:prstGeom>
        </p:spPr>
      </p:pic>
    </p:spTree>
    <p:extLst>
      <p:ext uri="{BB962C8B-B14F-4D97-AF65-F5344CB8AC3E}">
        <p14:creationId xmlns:p14="http://schemas.microsoft.com/office/powerpoint/2010/main" val="199205036"/>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正文-蓝色">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
        <p:nvSpPr>
          <p:cNvPr id="9" name="矩形 8"/>
          <p:cNvSpPr/>
          <p:nvPr userDrawn="1"/>
        </p:nvSpPr>
        <p:spPr>
          <a:xfrm>
            <a:off x="3448" y="6531429"/>
            <a:ext cx="9144000" cy="351621"/>
          </a:xfrm>
          <a:prstGeom prst="rect">
            <a:avLst/>
          </a:prstGeom>
          <a:gradFill>
            <a:gsLst>
              <a:gs pos="0">
                <a:schemeClr val="bg1"/>
              </a:gs>
              <a:gs pos="6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itchFamily="34" charset="0"/>
              <a:buNone/>
            </a:pPr>
            <a:endParaRPr lang="zh-CN" altLang="en-US" sz="3200">
              <a:solidFill>
                <a:prstClr val="white"/>
              </a:solidFill>
            </a:endParaRPr>
          </a:p>
        </p:txBody>
      </p:sp>
      <p:sp>
        <p:nvSpPr>
          <p:cNvPr id="11" name="文本框 10"/>
          <p:cNvSpPr txBox="1"/>
          <p:nvPr userDrawn="1"/>
        </p:nvSpPr>
        <p:spPr>
          <a:xfrm>
            <a:off x="3923928" y="6551578"/>
            <a:ext cx="1715534" cy="276999"/>
          </a:xfrm>
          <a:prstGeom prst="rect">
            <a:avLst/>
          </a:prstGeom>
          <a:noFill/>
        </p:spPr>
        <p:txBody>
          <a:bodyPr wrap="none" rtlCol="0">
            <a:spAutoFit/>
          </a:bodyPr>
          <a:lstStyle/>
          <a:p>
            <a:pPr fontAlgn="base">
              <a:spcBef>
                <a:spcPct val="0"/>
              </a:spcBef>
              <a:spcAft>
                <a:spcPct val="0"/>
              </a:spcAft>
              <a:buFont typeface="Arial" pitchFamily="34" charset="0"/>
              <a:buNone/>
            </a:pPr>
            <a:r>
              <a:rPr lang="en-US" altLang="zh-CN"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rPr>
              <a:t>http://www.caict.ac.cn/</a:t>
            </a:r>
            <a:endParaRPr lang="zh-CN" altLang="en-US" sz="1200" dirty="0">
              <a:solidFill>
                <a:prstClr val="black"/>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323528" y="6580974"/>
            <a:ext cx="1787217" cy="210636"/>
          </a:xfrm>
          <a:prstGeom prst="rect">
            <a:avLst/>
          </a:prstGeom>
        </p:spPr>
      </p:pic>
      <p:sp>
        <p:nvSpPr>
          <p:cNvPr id="13" name="灯片编号占位符 5"/>
          <p:cNvSpPr txBox="1"/>
          <p:nvPr userDrawn="1"/>
        </p:nvSpPr>
        <p:spPr>
          <a:xfrm>
            <a:off x="6732240" y="6492875"/>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Font typeface="Arial" pitchFamily="34" charset="0"/>
              <a:buNone/>
            </a:pPr>
            <a:fld id="{0C913308-F349-4B6D-A68A-DD1791B4A57B}" type="slidenum">
              <a:rPr lang="zh-CN" altLang="en-US" smtClean="0">
                <a:solidFill>
                  <a:prstClr val="black"/>
                </a:solidFill>
              </a:rPr>
              <a:pPr fontAlgn="base">
                <a:spcBef>
                  <a:spcPct val="0"/>
                </a:spcBef>
                <a:spcAft>
                  <a:spcPct val="0"/>
                </a:spcAft>
                <a:buFont typeface="Arial" pitchFamily="34" charset="0"/>
                <a:buNone/>
              </a:pPr>
              <a:t>‹#›</a:t>
            </a:fld>
            <a:endParaRPr lang="zh-CN" altLang="en-US" dirty="0">
              <a:solidFill>
                <a:prstClr val="black"/>
              </a:solidFill>
            </a:endParaRPr>
          </a:p>
        </p:txBody>
      </p:sp>
    </p:spTree>
    <p:extLst>
      <p:ext uri="{BB962C8B-B14F-4D97-AF65-F5344CB8AC3E}">
        <p14:creationId xmlns:p14="http://schemas.microsoft.com/office/powerpoint/2010/main" val="3668663753"/>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41" Type="http://schemas.openxmlformats.org/officeDocument/2006/relationships/slideLayout" Target="../slideLayouts/slideLayout5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29" Type="http://schemas.openxmlformats.org/officeDocument/2006/relationships/slideLayout" Target="../slideLayouts/slideLayout81.xml"/><Relationship Id="rId41" Type="http://schemas.openxmlformats.org/officeDocument/2006/relationships/slideLayout" Target="../slideLayouts/slideLayout93.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theme" Target="../theme/theme3.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theme" Target="../theme/theme4.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68313"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b="0">
                <a:solidFill>
                  <a:srgbClr val="000000"/>
                </a:solidFill>
                <a:latin typeface="+mn-lt"/>
                <a:ea typeface="+mn-ea"/>
              </a:defRPr>
            </a:lvl1pPr>
          </a:lstStyle>
          <a:p>
            <a:pPr>
              <a:defRPr/>
            </a:pPr>
            <a:endParaRPr lang="en-US"/>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b="0">
                <a:solidFill>
                  <a:srgbClr val="000000"/>
                </a:solidFill>
                <a:latin typeface="+mn-lt"/>
                <a:ea typeface="+mn-ea"/>
              </a:defRPr>
            </a:lvl1pPr>
          </a:lstStyle>
          <a:p>
            <a:pPr>
              <a:defRPr/>
            </a:pPr>
            <a:endParaRPr lang="en-US"/>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b="0">
                <a:solidFill>
                  <a:srgbClr val="000000"/>
                </a:solidFill>
                <a:latin typeface="+mn-lt"/>
                <a:ea typeface="+mn-ea"/>
              </a:defRPr>
            </a:lvl1pPr>
          </a:lstStyle>
          <a:p>
            <a:pPr>
              <a:defRPr/>
            </a:pPr>
            <a:fld id="{F557F15A-78C2-4DE1-A5DF-C8CDA3D6E623}" type="slidenum">
              <a:rPr lang="en-US"/>
              <a:pPr>
                <a:defRPr/>
              </a:pPr>
              <a:t>‹#›</a:t>
            </a:fld>
            <a:endParaRPr lang="en-US"/>
          </a:p>
        </p:txBody>
      </p:sp>
      <p:sp>
        <p:nvSpPr>
          <p:cNvPr id="2055" name="Line 8"/>
          <p:cNvSpPr>
            <a:spLocks noChangeShapeType="1"/>
          </p:cNvSpPr>
          <p:nvPr/>
        </p:nvSpPr>
        <p:spPr bwMode="auto">
          <a:xfrm>
            <a:off x="0" y="1052513"/>
            <a:ext cx="9144000" cy="0"/>
          </a:xfrm>
          <a:prstGeom prst="line">
            <a:avLst/>
          </a:prstGeom>
          <a:noFill/>
          <a:ln w="76200" cmpd="tri">
            <a:solidFill>
              <a:srgbClr val="0000FF"/>
            </a:solidFill>
            <a:round/>
            <a:headEnd/>
            <a:tailEnd/>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744" r:id="rId39"/>
    <p:sldLayoutId id="2147483761" r:id="rId40"/>
    <p:sldLayoutId id="2147483763" r:id="rId41"/>
  </p:sldLayoutIdLst>
  <p:hf hdr="0" ftr="0" dt="0"/>
  <p:txStyles>
    <p:titleStyle>
      <a:lvl1pPr algn="ctr" rtl="0" eaLnBrk="0" fontAlgn="base" hangingPunct="0">
        <a:spcBef>
          <a:spcPct val="0"/>
        </a:spcBef>
        <a:spcAft>
          <a:spcPct val="0"/>
        </a:spcAft>
        <a:defRPr sz="4000" b="1">
          <a:solidFill>
            <a:srgbClr val="FF0000"/>
          </a:solidFill>
          <a:latin typeface="+mj-lt"/>
          <a:ea typeface="+mj-ea"/>
          <a:cs typeface="+mj-cs"/>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defRPr>
      </a:lvl5pPr>
      <a:lvl6pPr marL="457200" algn="ctr" rtl="0" eaLnBrk="0" fontAlgn="base" hangingPunct="0">
        <a:spcBef>
          <a:spcPct val="0"/>
        </a:spcBef>
        <a:spcAft>
          <a:spcPct val="0"/>
        </a:spcAft>
        <a:defRPr sz="4000" b="1">
          <a:solidFill>
            <a:srgbClr val="FF0000"/>
          </a:solidFill>
          <a:latin typeface="Arial" pitchFamily="34" charset="0"/>
          <a:ea typeface="宋体" pitchFamily="2" charset="-122"/>
        </a:defRPr>
      </a:lvl6pPr>
      <a:lvl7pPr marL="914400" algn="ctr" rtl="0" eaLnBrk="0" fontAlgn="base" hangingPunct="0">
        <a:spcBef>
          <a:spcPct val="0"/>
        </a:spcBef>
        <a:spcAft>
          <a:spcPct val="0"/>
        </a:spcAft>
        <a:defRPr sz="4000" b="1">
          <a:solidFill>
            <a:srgbClr val="FF0000"/>
          </a:solidFill>
          <a:latin typeface="Arial" pitchFamily="34" charset="0"/>
          <a:ea typeface="宋体" pitchFamily="2" charset="-122"/>
        </a:defRPr>
      </a:lvl7pPr>
      <a:lvl8pPr marL="1371600" algn="ctr" rtl="0" eaLnBrk="0" fontAlgn="base" hangingPunct="0">
        <a:spcBef>
          <a:spcPct val="0"/>
        </a:spcBef>
        <a:spcAft>
          <a:spcPct val="0"/>
        </a:spcAft>
        <a:defRPr sz="4000" b="1">
          <a:solidFill>
            <a:srgbClr val="FF0000"/>
          </a:solidFill>
          <a:latin typeface="Arial" pitchFamily="34" charset="0"/>
          <a:ea typeface="宋体" pitchFamily="2" charset="-122"/>
        </a:defRPr>
      </a:lvl8pPr>
      <a:lvl9pPr marL="1828800" algn="ctr" rtl="0" eaLnBrk="0" fontAlgn="base" hangingPunct="0">
        <a:spcBef>
          <a:spcPct val="0"/>
        </a:spcBef>
        <a:spcAft>
          <a:spcPct val="0"/>
        </a:spcAft>
        <a:defRPr sz="4000" b="1">
          <a:solidFill>
            <a:srgbClr val="FF0000"/>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778098"/>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56792"/>
            <a:ext cx="8229600" cy="4569371"/>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微软雅黑" pitchFamily="34" charset="-122"/>
                <a:ea typeface="微软雅黑" pitchFamily="34" charset="-122"/>
              </a:defRPr>
            </a:lvl1pPr>
          </a:lstStyle>
          <a:p>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itchFamily="34" charset="-122"/>
                <a:ea typeface="微软雅黑" pitchFamily="3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微软雅黑" pitchFamily="34" charset="-122"/>
                <a:ea typeface="微软雅黑" pitchFamily="34" charset="-122"/>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236856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19" r:id="rId19"/>
    <p:sldLayoutId id="2147483720" r:id="rId20"/>
    <p:sldLayoutId id="2147483721" r:id="rId21"/>
    <p:sldLayoutId id="2147483722" r:id="rId22"/>
    <p:sldLayoutId id="2147483723" r:id="rId23"/>
    <p:sldLayoutId id="2147483724" r:id="rId24"/>
    <p:sldLayoutId id="2147483725" r:id="rId25"/>
    <p:sldLayoutId id="2147483726" r:id="rId26"/>
    <p:sldLayoutId id="2147483727" r:id="rId27"/>
    <p:sldLayoutId id="2147483728" r:id="rId28"/>
    <p:sldLayoutId id="2147483729" r:id="rId29"/>
    <p:sldLayoutId id="2147483730" r:id="rId30"/>
    <p:sldLayoutId id="2147483731" r:id="rId31"/>
    <p:sldLayoutId id="2147483732" r:id="rId32"/>
    <p:sldLayoutId id="2147483733" r:id="rId33"/>
    <p:sldLayoutId id="2147483734" r:id="rId34"/>
    <p:sldLayoutId id="2147483735" r:id="rId35"/>
    <p:sldLayoutId id="2147483736" r:id="rId36"/>
    <p:sldLayoutId id="2147483737" r:id="rId37"/>
    <p:sldLayoutId id="2147483738" r:id="rId38"/>
    <p:sldLayoutId id="2147483739" r:id="rId39"/>
    <p:sldLayoutId id="2147483740" r:id="rId40"/>
    <p:sldLayoutId id="2147483741" r:id="rId41"/>
    <p:sldLayoutId id="2147483742" r:id="rId42"/>
    <p:sldLayoutId id="2147483743" r:id="rId43"/>
  </p:sldLayoutIdLst>
  <p:hf hdr="0" ftr="0" dt="0"/>
  <p:txStyles>
    <p:titleStyle>
      <a:lvl1pPr algn="l" defTabSz="914400" rtl="0" eaLnBrk="1" latinLnBrk="0" hangingPunct="1">
        <a:spcBef>
          <a:spcPct val="0"/>
        </a:spcBef>
        <a:buNone/>
        <a:defRPr sz="30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778098"/>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56792"/>
            <a:ext cx="8229600" cy="4569371"/>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微软雅黑" pitchFamily="34" charset="-122"/>
                <a:ea typeface="微软雅黑" pitchFamily="34" charset="-122"/>
              </a:defRPr>
            </a:lvl1pPr>
          </a:lstStyle>
          <a:p>
            <a:pPr fontAlgn="base">
              <a:spcBef>
                <a:spcPct val="0"/>
              </a:spcBef>
              <a:spcAft>
                <a:spcPct val="0"/>
              </a:spcAft>
              <a:buFont typeface="Arial" pitchFamily="34" charset="0"/>
              <a:buNone/>
            </a:pPr>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itchFamily="34" charset="-122"/>
                <a:ea typeface="微软雅黑" pitchFamily="34" charset="-122"/>
              </a:defRPr>
            </a:lvl1pPr>
          </a:lstStyle>
          <a:p>
            <a:pPr fontAlgn="base">
              <a:spcBef>
                <a:spcPct val="0"/>
              </a:spcBef>
              <a:spcAft>
                <a:spcPct val="0"/>
              </a:spcAft>
              <a:buFont typeface="Arial" pitchFamily="34" charset="0"/>
              <a:buNone/>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微软雅黑" pitchFamily="34" charset="-122"/>
                <a:ea typeface="微软雅黑" pitchFamily="34" charset="-122"/>
              </a:defRPr>
            </a:lvl1pPr>
          </a:lstStyle>
          <a:p>
            <a:pPr fontAlgn="base">
              <a:spcBef>
                <a:spcPct val="0"/>
              </a:spcBef>
              <a:spcAft>
                <a:spcPct val="0"/>
              </a:spcAft>
              <a:buFont typeface="Arial" pitchFamily="34" charset="0"/>
              <a:buNone/>
            </a:pPr>
            <a:fld id="{0C913308-F349-4B6D-A68A-DD1791B4A57B}" type="slidenum">
              <a:rPr lang="zh-CN" altLang="en-US" smtClean="0">
                <a:solidFill>
                  <a:prstClr val="black">
                    <a:tint val="75000"/>
                  </a:prstClr>
                </a:solidFill>
              </a:rPr>
              <a:pPr fontAlgn="base">
                <a:spcBef>
                  <a:spcPct val="0"/>
                </a:spcBef>
                <a:spcAft>
                  <a:spcPct val="0"/>
                </a:spcAft>
                <a:buFont typeface="Arial" pitchFamily="34" charset="0"/>
                <a:buNone/>
              </a:pPr>
              <a:t>‹#›</a:t>
            </a:fld>
            <a:endParaRPr lang="zh-CN" altLang="en-US">
              <a:solidFill>
                <a:prstClr val="black">
                  <a:tint val="75000"/>
                </a:prstClr>
              </a:solidFill>
            </a:endParaRPr>
          </a:p>
        </p:txBody>
      </p:sp>
    </p:spTree>
    <p:extLst>
      <p:ext uri="{BB962C8B-B14F-4D97-AF65-F5344CB8AC3E}">
        <p14:creationId xmlns:p14="http://schemas.microsoft.com/office/powerpoint/2010/main" val="2386823837"/>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2" r:id="rId15"/>
    <p:sldLayoutId id="2147483764" r:id="rId16"/>
  </p:sldLayoutIdLst>
  <p:hf hdr="0" ftr="0" dt="0"/>
  <p:txStyles>
    <p:titleStyle>
      <a:lvl1pPr algn="l" defTabSz="914400" rtl="0" eaLnBrk="1" latinLnBrk="0" hangingPunct="1">
        <a:spcBef>
          <a:spcPct val="0"/>
        </a:spcBef>
        <a:buNone/>
        <a:defRPr sz="30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4.xml"/></Relationships>
</file>

<file path=ppt/slides/_rels/slide1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17.png"/><Relationship Id="rId1" Type="http://schemas.openxmlformats.org/officeDocument/2006/relationships/slideLayout" Target="../slideLayouts/slideLayout54.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5.xml"/><Relationship Id="rId1" Type="http://schemas.openxmlformats.org/officeDocument/2006/relationships/slideLayout" Target="../slideLayouts/slideLayout54.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5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54.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54.xml"/><Relationship Id="rId5" Type="http://schemas.openxmlformats.org/officeDocument/2006/relationships/image" Target="../media/image21.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54.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2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jpeg"/><Relationship Id="rId7" Type="http://schemas.openxmlformats.org/officeDocument/2006/relationships/image" Target="../media/image44.emf"/><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43.jpg"/><Relationship Id="rId11" Type="http://schemas.openxmlformats.org/officeDocument/2006/relationships/image" Target="../media/image48.png"/><Relationship Id="rId5" Type="http://schemas.openxmlformats.org/officeDocument/2006/relationships/image" Target="../media/image42.jpe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13.xml"/><Relationship Id="rId5" Type="http://schemas.openxmlformats.org/officeDocument/2006/relationships/image" Target="../media/image51.jpeg"/><Relationship Id="rId4" Type="http://schemas.openxmlformats.org/officeDocument/2006/relationships/hyperlink" Target="http://images.google.com/imgres?imgurl=http://www.infotech.monash.edu.au/about/news/conferences/icsssm08/image/IEEE%20large.jpg&amp;imgrefurl=http://www.infotech.monash.edu.au/about/news/conferences/icsssm08/Webpage/sponsors.htm&amp;h=427&amp;w=1200&amp;sz=40&amp;hl=en&amp;start=3&amp;um=1&amp;usg=__6dL8qU7F8stVG-HB0auWmxaNb-0=&amp;tbnid=j3pNI4xCM7V8rM:&amp;tbnh=53&amp;tbnw=150&amp;prev=/images?q=IEEE&amp;um=1&amp;hl=en&amp;newwindow=1"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0.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0.xml"/><Relationship Id="rId4" Type="http://schemas.openxmlformats.org/officeDocument/2006/relationships/image" Target="../media/image5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9.xml"/><Relationship Id="rId1" Type="http://schemas.openxmlformats.org/officeDocument/2006/relationships/vmlDrawing" Target="../drawings/vmlDrawing2.vml"/><Relationship Id="rId6" Type="http://schemas.openxmlformats.org/officeDocument/2006/relationships/image" Target="../media/image57.png"/><Relationship Id="rId5" Type="http://schemas.openxmlformats.org/officeDocument/2006/relationships/oleObject" Target="../embeddings/oleObject1.bin"/><Relationship Id="rId4" Type="http://schemas.openxmlformats.org/officeDocument/2006/relationships/slide" Target="slide11.xml"/></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49.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4.emf"/><Relationship Id="rId2" Type="http://schemas.openxmlformats.org/officeDocument/2006/relationships/slideLayout" Target="../slideLayouts/slideLayout101.xml"/><Relationship Id="rId1" Type="http://schemas.openxmlformats.org/officeDocument/2006/relationships/vmlDrawing" Target="../drawings/vmlDrawing3.vml"/><Relationship Id="rId6" Type="http://schemas.openxmlformats.org/officeDocument/2006/relationships/oleObject" Target="../embeddings/oleObject2.bin"/><Relationship Id="rId5" Type="http://schemas.openxmlformats.org/officeDocument/2006/relationships/image" Target="../media/image67.png"/><Relationship Id="rId4" Type="http://schemas.openxmlformats.org/officeDocument/2006/relationships/image" Target="../media/image66.png"/></Relationships>
</file>

<file path=ppt/slides/_rels/slide33.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9.png"/><Relationship Id="rId7" Type="http://schemas.openxmlformats.org/officeDocument/2006/relationships/image" Target="../media/image71.png"/><Relationship Id="rId2" Type="http://schemas.openxmlformats.org/officeDocument/2006/relationships/slideLayout" Target="../slideLayouts/slideLayout101.xml"/><Relationship Id="rId1" Type="http://schemas.openxmlformats.org/officeDocument/2006/relationships/vmlDrawing" Target="../drawings/vmlDrawing4.vml"/><Relationship Id="rId6" Type="http://schemas.openxmlformats.org/officeDocument/2006/relationships/image" Target="../media/image70.png"/><Relationship Id="rId5" Type="http://schemas.openxmlformats.org/officeDocument/2006/relationships/image" Target="../media/image68.png"/><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00.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3.xml"/><Relationship Id="rId1" Type="http://schemas.openxmlformats.org/officeDocument/2006/relationships/slideLayout" Target="../slideLayouts/slideLayout101.xml"/><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jpe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17.xml"/><Relationship Id="rId6" Type="http://schemas.openxmlformats.org/officeDocument/2006/relationships/image" Target="../media/image83.png"/><Relationship Id="rId11" Type="http://schemas.openxmlformats.org/officeDocument/2006/relationships/image" Target="../media/image88.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s>
</file>

<file path=ppt/slides/_rels/slide3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image" Target="../media/image92.wmf"/><Relationship Id="rId5" Type="http://schemas.openxmlformats.org/officeDocument/2006/relationships/image" Target="../media/image91.wmf"/><Relationship Id="rId4" Type="http://schemas.openxmlformats.org/officeDocument/2006/relationships/image" Target="../media/image90.png"/></Relationships>
</file>

<file path=ppt/slides/_rels/slide3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39.xml.rels><?xml version="1.0" encoding="UTF-8" standalone="yes"?>
<Relationships xmlns="http://schemas.openxmlformats.org/package/2006/relationships"><Relationship Id="rId3" Type="http://schemas.openxmlformats.org/officeDocument/2006/relationships/image" Target="../media/image98.jpeg"/><Relationship Id="rId7" Type="http://schemas.openxmlformats.org/officeDocument/2006/relationships/image" Target="../media/image102.png"/><Relationship Id="rId2" Type="http://schemas.openxmlformats.org/officeDocument/2006/relationships/image" Target="../media/image97.png"/><Relationship Id="rId1" Type="http://schemas.openxmlformats.org/officeDocument/2006/relationships/slideLayout" Target="../slideLayouts/slideLayout49.xml"/><Relationship Id="rId6" Type="http://schemas.openxmlformats.org/officeDocument/2006/relationships/image" Target="../media/image101.png"/><Relationship Id="rId5" Type="http://schemas.openxmlformats.org/officeDocument/2006/relationships/image" Target="../media/image100.jpeg"/><Relationship Id="rId4" Type="http://schemas.openxmlformats.org/officeDocument/2006/relationships/image" Target="../media/image99.png"/></Relationships>
</file>

<file path=ppt/slides/_rels/slide4.xml.rels><?xml version="1.0" encoding="UTF-8" standalone="yes"?>
<Relationships xmlns="http://schemas.openxmlformats.org/package/2006/relationships"><Relationship Id="rId3" Type="http://schemas.openxmlformats.org/officeDocument/2006/relationships/oleObject" Target="../embeddings/Microsoft_Excel_97-2003____1.xls"/><Relationship Id="rId2" Type="http://schemas.openxmlformats.org/officeDocument/2006/relationships/slideLayout" Target="../slideLayouts/slideLayout54.xml"/><Relationship Id="rId1" Type="http://schemas.openxmlformats.org/officeDocument/2006/relationships/vmlDrawing" Target="../drawings/vmlDrawing1.vml"/><Relationship Id="rId4" Type="http://schemas.openxmlformats.org/officeDocument/2006/relationships/image" Target="../media/image14.emf"/></Relationships>
</file>

<file path=ppt/slides/_rels/slide4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6.xml"/><Relationship Id="rId1" Type="http://schemas.openxmlformats.org/officeDocument/2006/relationships/slideLayout" Target="../slideLayouts/slideLayout50.xml"/><Relationship Id="rId5" Type="http://schemas.openxmlformats.org/officeDocument/2006/relationships/chart" Target="../charts/chart17.xml"/><Relationship Id="rId4" Type="http://schemas.openxmlformats.org/officeDocument/2006/relationships/chart" Target="../charts/chart16.xml"/></Relationships>
</file>

<file path=ppt/slides/_rels/slide41.xml.rels><?xml version="1.0" encoding="UTF-8" standalone="yes"?>
<Relationships xmlns="http://schemas.openxmlformats.org/package/2006/relationships"><Relationship Id="rId13" Type="http://schemas.openxmlformats.org/officeDocument/2006/relationships/image" Target="../media/image113.png"/><Relationship Id="rId18" Type="http://schemas.openxmlformats.org/officeDocument/2006/relationships/image" Target="../media/image118.png"/><Relationship Id="rId26" Type="http://schemas.openxmlformats.org/officeDocument/2006/relationships/image" Target="../media/image126.png"/><Relationship Id="rId39" Type="http://schemas.openxmlformats.org/officeDocument/2006/relationships/image" Target="../media/image139.png"/><Relationship Id="rId21" Type="http://schemas.openxmlformats.org/officeDocument/2006/relationships/image" Target="../media/image121.png"/><Relationship Id="rId34" Type="http://schemas.openxmlformats.org/officeDocument/2006/relationships/image" Target="../media/image134.png"/><Relationship Id="rId42" Type="http://schemas.openxmlformats.org/officeDocument/2006/relationships/image" Target="../media/image142.png"/><Relationship Id="rId47" Type="http://schemas.openxmlformats.org/officeDocument/2006/relationships/image" Target="../media/image147.png"/><Relationship Id="rId50" Type="http://schemas.openxmlformats.org/officeDocument/2006/relationships/image" Target="../media/image150.png"/><Relationship Id="rId55" Type="http://schemas.openxmlformats.org/officeDocument/2006/relationships/image" Target="../media/image155.png"/><Relationship Id="rId63" Type="http://schemas.openxmlformats.org/officeDocument/2006/relationships/image" Target="../media/image163.png"/><Relationship Id="rId7" Type="http://schemas.openxmlformats.org/officeDocument/2006/relationships/image" Target="../media/image107.png"/><Relationship Id="rId2" Type="http://schemas.openxmlformats.org/officeDocument/2006/relationships/notesSlide" Target="../notesSlides/notesSlide17.xml"/><Relationship Id="rId16" Type="http://schemas.openxmlformats.org/officeDocument/2006/relationships/image" Target="../media/image116.png"/><Relationship Id="rId20" Type="http://schemas.openxmlformats.org/officeDocument/2006/relationships/image" Target="../media/image120.png"/><Relationship Id="rId29" Type="http://schemas.openxmlformats.org/officeDocument/2006/relationships/image" Target="../media/image129.png"/><Relationship Id="rId41" Type="http://schemas.openxmlformats.org/officeDocument/2006/relationships/image" Target="../media/image141.png"/><Relationship Id="rId54" Type="http://schemas.openxmlformats.org/officeDocument/2006/relationships/image" Target="../media/image154.png"/><Relationship Id="rId62" Type="http://schemas.openxmlformats.org/officeDocument/2006/relationships/image" Target="../media/image162.png"/><Relationship Id="rId1" Type="http://schemas.openxmlformats.org/officeDocument/2006/relationships/slideLayout" Target="../slideLayouts/slideLayout101.xml"/><Relationship Id="rId6" Type="http://schemas.openxmlformats.org/officeDocument/2006/relationships/image" Target="../media/image106.png"/><Relationship Id="rId11" Type="http://schemas.openxmlformats.org/officeDocument/2006/relationships/image" Target="../media/image111.png"/><Relationship Id="rId24" Type="http://schemas.openxmlformats.org/officeDocument/2006/relationships/image" Target="../media/image124.jpeg"/><Relationship Id="rId32" Type="http://schemas.openxmlformats.org/officeDocument/2006/relationships/image" Target="../media/image132.jpeg"/><Relationship Id="rId37" Type="http://schemas.openxmlformats.org/officeDocument/2006/relationships/image" Target="../media/image137.png"/><Relationship Id="rId40" Type="http://schemas.openxmlformats.org/officeDocument/2006/relationships/image" Target="../media/image140.png"/><Relationship Id="rId45" Type="http://schemas.openxmlformats.org/officeDocument/2006/relationships/image" Target="../media/image145.png"/><Relationship Id="rId53" Type="http://schemas.openxmlformats.org/officeDocument/2006/relationships/image" Target="../media/image153.png"/><Relationship Id="rId58" Type="http://schemas.openxmlformats.org/officeDocument/2006/relationships/image" Target="../media/image158.png"/><Relationship Id="rId5" Type="http://schemas.openxmlformats.org/officeDocument/2006/relationships/image" Target="../media/image105.jpeg"/><Relationship Id="rId15" Type="http://schemas.openxmlformats.org/officeDocument/2006/relationships/image" Target="../media/image115.png"/><Relationship Id="rId23" Type="http://schemas.openxmlformats.org/officeDocument/2006/relationships/image" Target="../media/image123.png"/><Relationship Id="rId28" Type="http://schemas.openxmlformats.org/officeDocument/2006/relationships/image" Target="../media/image128.png"/><Relationship Id="rId36" Type="http://schemas.openxmlformats.org/officeDocument/2006/relationships/image" Target="../media/image136.png"/><Relationship Id="rId49" Type="http://schemas.openxmlformats.org/officeDocument/2006/relationships/image" Target="../media/image149.png"/><Relationship Id="rId57" Type="http://schemas.openxmlformats.org/officeDocument/2006/relationships/image" Target="../media/image157.png"/><Relationship Id="rId61" Type="http://schemas.openxmlformats.org/officeDocument/2006/relationships/image" Target="../media/image161.png"/><Relationship Id="rId10" Type="http://schemas.openxmlformats.org/officeDocument/2006/relationships/image" Target="../media/image110.png"/><Relationship Id="rId19" Type="http://schemas.openxmlformats.org/officeDocument/2006/relationships/image" Target="../media/image119.jpeg"/><Relationship Id="rId31" Type="http://schemas.openxmlformats.org/officeDocument/2006/relationships/image" Target="../media/image131.png"/><Relationship Id="rId44" Type="http://schemas.openxmlformats.org/officeDocument/2006/relationships/image" Target="../media/image144.png"/><Relationship Id="rId52" Type="http://schemas.openxmlformats.org/officeDocument/2006/relationships/image" Target="../media/image152.png"/><Relationship Id="rId60" Type="http://schemas.openxmlformats.org/officeDocument/2006/relationships/image" Target="../media/image160.jpeg"/><Relationship Id="rId4" Type="http://schemas.openxmlformats.org/officeDocument/2006/relationships/image" Target="../media/image104.png"/><Relationship Id="rId9" Type="http://schemas.openxmlformats.org/officeDocument/2006/relationships/image" Target="../media/image109.png"/><Relationship Id="rId14" Type="http://schemas.openxmlformats.org/officeDocument/2006/relationships/image" Target="../media/image114.png"/><Relationship Id="rId22" Type="http://schemas.openxmlformats.org/officeDocument/2006/relationships/image" Target="../media/image122.png"/><Relationship Id="rId27" Type="http://schemas.openxmlformats.org/officeDocument/2006/relationships/image" Target="../media/image127.png"/><Relationship Id="rId30" Type="http://schemas.openxmlformats.org/officeDocument/2006/relationships/image" Target="../media/image130.png"/><Relationship Id="rId35" Type="http://schemas.openxmlformats.org/officeDocument/2006/relationships/image" Target="../media/image135.png"/><Relationship Id="rId43" Type="http://schemas.openxmlformats.org/officeDocument/2006/relationships/image" Target="../media/image143.jpeg"/><Relationship Id="rId48" Type="http://schemas.openxmlformats.org/officeDocument/2006/relationships/image" Target="../media/image148.png"/><Relationship Id="rId56" Type="http://schemas.openxmlformats.org/officeDocument/2006/relationships/image" Target="../media/image156.png"/><Relationship Id="rId64" Type="http://schemas.openxmlformats.org/officeDocument/2006/relationships/image" Target="../media/image164.png"/><Relationship Id="rId8" Type="http://schemas.openxmlformats.org/officeDocument/2006/relationships/image" Target="../media/image108.png"/><Relationship Id="rId51" Type="http://schemas.openxmlformats.org/officeDocument/2006/relationships/image" Target="../media/image151.png"/><Relationship Id="rId3" Type="http://schemas.openxmlformats.org/officeDocument/2006/relationships/image" Target="../media/image103.jpeg"/><Relationship Id="rId12" Type="http://schemas.openxmlformats.org/officeDocument/2006/relationships/image" Target="../media/image112.png"/><Relationship Id="rId17" Type="http://schemas.openxmlformats.org/officeDocument/2006/relationships/image" Target="../media/image117.png"/><Relationship Id="rId25" Type="http://schemas.openxmlformats.org/officeDocument/2006/relationships/image" Target="../media/image125.png"/><Relationship Id="rId33" Type="http://schemas.openxmlformats.org/officeDocument/2006/relationships/image" Target="../media/image133.png"/><Relationship Id="rId38" Type="http://schemas.openxmlformats.org/officeDocument/2006/relationships/image" Target="../media/image138.png"/><Relationship Id="rId46" Type="http://schemas.openxmlformats.org/officeDocument/2006/relationships/image" Target="../media/image146.png"/><Relationship Id="rId59" Type="http://schemas.openxmlformats.org/officeDocument/2006/relationships/image" Target="../media/image159.png"/></Relationships>
</file>

<file path=ppt/slides/_rels/slide42.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chart" Target="../charts/chart18.xml"/><Relationship Id="rId7" Type="http://schemas.openxmlformats.org/officeDocument/2006/relationships/image" Target="../media/image166.jpeg"/><Relationship Id="rId2" Type="http://schemas.openxmlformats.org/officeDocument/2006/relationships/notesSlide" Target="../notesSlides/notesSlide18.xml"/><Relationship Id="rId1" Type="http://schemas.openxmlformats.org/officeDocument/2006/relationships/slideLayout" Target="../slideLayouts/slideLayout101.xml"/><Relationship Id="rId6" Type="http://schemas.openxmlformats.org/officeDocument/2006/relationships/image" Target="../media/image165.png"/><Relationship Id="rId5" Type="http://schemas.openxmlformats.org/officeDocument/2006/relationships/chart" Target="../charts/chart20.xml"/><Relationship Id="rId4" Type="http://schemas.openxmlformats.org/officeDocument/2006/relationships/chart" Target="../charts/chart19.xml"/></Relationships>
</file>

<file path=ppt/slides/_rels/slide43.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10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4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9.xml"/><Relationship Id="rId1" Type="http://schemas.openxmlformats.org/officeDocument/2006/relationships/slideLayout" Target="../slideLayouts/slideLayout101.xml"/><Relationship Id="rId6" Type="http://schemas.openxmlformats.org/officeDocument/2006/relationships/image" Target="../media/image172.png"/><Relationship Id="rId5" Type="http://schemas.openxmlformats.org/officeDocument/2006/relationships/image" Target="../media/image171.png"/><Relationship Id="rId4" Type="http://schemas.openxmlformats.org/officeDocument/2006/relationships/image" Target="../media/image170.png"/></Relationships>
</file>

<file path=ppt/slides/_rels/slide4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chart" Target="../charts/chart21.xml"/><Relationship Id="rId1" Type="http://schemas.openxmlformats.org/officeDocument/2006/relationships/slideLayout" Target="../slideLayouts/slideLayout101.xml"/></Relationships>
</file>

<file path=ppt/slides/_rels/slide47.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10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4.xml"/></Relationships>
</file>

<file path=ppt/slides/_rels/slide50.xml.rels><?xml version="1.0" encoding="UTF-8" standalone="yes"?>
<Relationships xmlns="http://schemas.openxmlformats.org/package/2006/relationships"><Relationship Id="rId3" Type="http://schemas.openxmlformats.org/officeDocument/2006/relationships/image" Target="../media/image173.png"/><Relationship Id="rId7" Type="http://schemas.openxmlformats.org/officeDocument/2006/relationships/image" Target="../media/image175.png"/><Relationship Id="rId2" Type="http://schemas.openxmlformats.org/officeDocument/2006/relationships/notesSlide" Target="../notesSlides/notesSlide21.xml"/><Relationship Id="rId1" Type="http://schemas.openxmlformats.org/officeDocument/2006/relationships/slideLayout" Target="../slideLayouts/slideLayout101.xml"/><Relationship Id="rId6" Type="http://schemas.microsoft.com/office/2007/relationships/hdphoto" Target="../media/hdphoto2.wdp"/><Relationship Id="rId5" Type="http://schemas.openxmlformats.org/officeDocument/2006/relationships/image" Target="../media/image174.png"/><Relationship Id="rId4" Type="http://schemas.microsoft.com/office/2007/relationships/hdphoto" Target="../media/hdphoto1.wdp"/></Relationships>
</file>

<file path=ppt/slides/_rels/slide51.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image" Target="../media/image186.jpeg"/><Relationship Id="rId3" Type="http://schemas.openxmlformats.org/officeDocument/2006/relationships/image" Target="../media/image176.png"/><Relationship Id="rId7" Type="http://schemas.openxmlformats.org/officeDocument/2006/relationships/image" Target="../media/image180.png"/><Relationship Id="rId12" Type="http://schemas.openxmlformats.org/officeDocument/2006/relationships/image" Target="../media/image185.jpeg"/><Relationship Id="rId2" Type="http://schemas.openxmlformats.org/officeDocument/2006/relationships/notesSlide" Target="../notesSlides/notesSlide22.xml"/><Relationship Id="rId1" Type="http://schemas.openxmlformats.org/officeDocument/2006/relationships/slideLayout" Target="../slideLayouts/slideLayout101.xml"/><Relationship Id="rId6" Type="http://schemas.openxmlformats.org/officeDocument/2006/relationships/image" Target="../media/image179.jpeg"/><Relationship Id="rId11" Type="http://schemas.openxmlformats.org/officeDocument/2006/relationships/image" Target="../media/image184.jpeg"/><Relationship Id="rId5" Type="http://schemas.openxmlformats.org/officeDocument/2006/relationships/image" Target="../media/image178.png"/><Relationship Id="rId10" Type="http://schemas.openxmlformats.org/officeDocument/2006/relationships/image" Target="../media/image183.png"/><Relationship Id="rId4" Type="http://schemas.openxmlformats.org/officeDocument/2006/relationships/image" Target="../media/image177.png"/><Relationship Id="rId9" Type="http://schemas.openxmlformats.org/officeDocument/2006/relationships/image" Target="../media/image182.png"/></Relationships>
</file>

<file path=ppt/slides/_rels/slide52.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23.xml"/><Relationship Id="rId1" Type="http://schemas.openxmlformats.org/officeDocument/2006/relationships/slideLayout" Target="../slideLayouts/slideLayout101.xml"/><Relationship Id="rId5" Type="http://schemas.openxmlformats.org/officeDocument/2006/relationships/image" Target="../media/image189.png"/><Relationship Id="rId4" Type="http://schemas.openxmlformats.org/officeDocument/2006/relationships/image" Target="../media/image188.png"/></Relationships>
</file>

<file path=ppt/slides/_rels/slide53.xml.rels><?xml version="1.0" encoding="UTF-8" standalone="yes"?>
<Relationships xmlns="http://schemas.openxmlformats.org/package/2006/relationships"><Relationship Id="rId8" Type="http://schemas.openxmlformats.org/officeDocument/2006/relationships/image" Target="../media/image195.jpeg"/><Relationship Id="rId3" Type="http://schemas.openxmlformats.org/officeDocument/2006/relationships/image" Target="../media/image190.jpeg"/><Relationship Id="rId7" Type="http://schemas.openxmlformats.org/officeDocument/2006/relationships/image" Target="../media/image194.jpeg"/><Relationship Id="rId2" Type="http://schemas.openxmlformats.org/officeDocument/2006/relationships/notesSlide" Target="../notesSlides/notesSlide24.xml"/><Relationship Id="rId1" Type="http://schemas.openxmlformats.org/officeDocument/2006/relationships/slideLayout" Target="../slideLayouts/slideLayout101.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19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198.png"/><Relationship Id="rId4" Type="http://schemas.openxmlformats.org/officeDocument/2006/relationships/image" Target="../media/image197.jpeg"/></Relationships>
</file>

<file path=ppt/slides/_rels/slide57.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200.png"/></Relationships>
</file>

<file path=ppt/slides/_rels/slide58.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image" Target="../media/image203.png"/><Relationship Id="rId7" Type="http://schemas.openxmlformats.org/officeDocument/2006/relationships/image" Target="../media/image207.png"/><Relationship Id="rId2" Type="http://schemas.openxmlformats.org/officeDocument/2006/relationships/image" Target="../media/image202.jpeg"/><Relationship Id="rId1" Type="http://schemas.openxmlformats.org/officeDocument/2006/relationships/slideLayout" Target="../slideLayouts/slideLayout13.xml"/><Relationship Id="rId6" Type="http://schemas.openxmlformats.org/officeDocument/2006/relationships/image" Target="../media/image206.png"/><Relationship Id="rId11" Type="http://schemas.openxmlformats.org/officeDocument/2006/relationships/image" Target="../media/image211.jpeg"/><Relationship Id="rId5" Type="http://schemas.openxmlformats.org/officeDocument/2006/relationships/image" Target="../media/image205.jpeg"/><Relationship Id="rId10" Type="http://schemas.openxmlformats.org/officeDocument/2006/relationships/image" Target="../media/image210.png"/><Relationship Id="rId4" Type="http://schemas.openxmlformats.org/officeDocument/2006/relationships/image" Target="../media/image204.png"/><Relationship Id="rId9" Type="http://schemas.openxmlformats.org/officeDocument/2006/relationships/image" Target="../media/image209.jpeg"/></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54.xml"/><Relationship Id="rId4" Type="http://schemas.openxmlformats.org/officeDocument/2006/relationships/chart" Target="../charts/chart4.xml"/></Relationships>
</file>

<file path=ppt/slides/_rels/slide6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chart" Target="../charts/chart24.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3.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chart" Target="../charts/chart26.xml"/></Relationships>
</file>

<file path=ppt/slides/_rels/slide64.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8" Type="http://schemas.openxmlformats.org/officeDocument/2006/relationships/image" Target="../media/image214.png"/><Relationship Id="rId13" Type="http://schemas.openxmlformats.org/officeDocument/2006/relationships/image" Target="../media/image219.png"/><Relationship Id="rId3" Type="http://schemas.openxmlformats.org/officeDocument/2006/relationships/diagramLayout" Target="../diagrams/layout3.xml"/><Relationship Id="rId7" Type="http://schemas.openxmlformats.org/officeDocument/2006/relationships/image" Target="../media/image213.png"/><Relationship Id="rId12" Type="http://schemas.openxmlformats.org/officeDocument/2006/relationships/image" Target="../media/image218.png"/><Relationship Id="rId17" Type="http://schemas.openxmlformats.org/officeDocument/2006/relationships/image" Target="../media/image223.png"/><Relationship Id="rId2" Type="http://schemas.openxmlformats.org/officeDocument/2006/relationships/diagramData" Target="../diagrams/data3.xml"/><Relationship Id="rId16" Type="http://schemas.openxmlformats.org/officeDocument/2006/relationships/image" Target="../media/image222.png"/><Relationship Id="rId1" Type="http://schemas.openxmlformats.org/officeDocument/2006/relationships/slideLayout" Target="../slideLayouts/slideLayout13.xml"/><Relationship Id="rId6" Type="http://schemas.microsoft.com/office/2007/relationships/diagramDrawing" Target="../diagrams/drawing3.xml"/><Relationship Id="rId11" Type="http://schemas.openxmlformats.org/officeDocument/2006/relationships/image" Target="../media/image217.png"/><Relationship Id="rId5" Type="http://schemas.openxmlformats.org/officeDocument/2006/relationships/diagramColors" Target="../diagrams/colors3.xml"/><Relationship Id="rId15" Type="http://schemas.openxmlformats.org/officeDocument/2006/relationships/image" Target="../media/image221.png"/><Relationship Id="rId10" Type="http://schemas.openxmlformats.org/officeDocument/2006/relationships/image" Target="../media/image216.png"/><Relationship Id="rId4" Type="http://schemas.openxmlformats.org/officeDocument/2006/relationships/diagramQuickStyle" Target="../diagrams/quickStyle3.xml"/><Relationship Id="rId9" Type="http://schemas.openxmlformats.org/officeDocument/2006/relationships/image" Target="../media/image215.png"/><Relationship Id="rId14" Type="http://schemas.openxmlformats.org/officeDocument/2006/relationships/image" Target="../media/image22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2348880"/>
            <a:ext cx="7325411" cy="1107996"/>
          </a:xfrm>
          <a:prstGeom prst="rect">
            <a:avLst/>
          </a:prstGeom>
        </p:spPr>
        <p:txBody>
          <a:bodyPr wrap="square">
            <a:spAutoFit/>
          </a:bodyPr>
          <a:lstStyle/>
          <a:p>
            <a:pPr algn="ctr">
              <a:lnSpc>
                <a:spcPct val="150000"/>
              </a:lnSpc>
              <a:defRPr/>
            </a:pPr>
            <a:r>
              <a:rPr lang="en-US" altLang="zh-CN" sz="4400" b="1" kern="0" dirty="0" smtClean="0">
                <a:solidFill>
                  <a:srgbClr val="C00000"/>
                </a:solidFill>
                <a:latin typeface="微软雅黑" pitchFamily="34" charset="-122"/>
                <a:ea typeface="微软雅黑" pitchFamily="34" charset="-122"/>
                <a:cs typeface="+mj-cs"/>
              </a:rPr>
              <a:t>ICT</a:t>
            </a:r>
            <a:r>
              <a:rPr lang="zh-CN" altLang="en-US" sz="4400" b="1" kern="0" dirty="0" smtClean="0">
                <a:solidFill>
                  <a:srgbClr val="C00000"/>
                </a:solidFill>
                <a:latin typeface="微软雅黑" pitchFamily="34" charset="-122"/>
                <a:ea typeface="微软雅黑" pitchFamily="34" charset="-122"/>
                <a:cs typeface="+mj-cs"/>
              </a:rPr>
              <a:t>变革支撑创新发展</a:t>
            </a:r>
            <a:endParaRPr lang="en-US" altLang="zh-CN" sz="4400" b="1" kern="0" dirty="0" smtClean="0">
              <a:solidFill>
                <a:srgbClr val="C00000"/>
              </a:solidFill>
              <a:latin typeface="微软雅黑" pitchFamily="34" charset="-122"/>
              <a:ea typeface="微软雅黑" pitchFamily="34" charset="-122"/>
              <a:cs typeface="+mj-cs"/>
            </a:endParaRPr>
          </a:p>
        </p:txBody>
      </p:sp>
      <p:sp>
        <p:nvSpPr>
          <p:cNvPr id="3" name="矩形 2"/>
          <p:cNvSpPr/>
          <p:nvPr/>
        </p:nvSpPr>
        <p:spPr>
          <a:xfrm>
            <a:off x="2123728" y="4077072"/>
            <a:ext cx="5072098" cy="2031325"/>
          </a:xfrm>
          <a:prstGeom prst="rect">
            <a:avLst/>
          </a:prstGeom>
        </p:spPr>
        <p:txBody>
          <a:bodyPr wrap="square">
            <a:spAutoFit/>
          </a:bodyPr>
          <a:lstStyle/>
          <a:p>
            <a:pPr algn="ctr">
              <a:lnSpc>
                <a:spcPct val="150000"/>
              </a:lnSpc>
              <a:defRPr/>
            </a:pPr>
            <a:r>
              <a:rPr kumimoji="1" lang="zh-CN" altLang="en-US" sz="2800" kern="0" dirty="0" smtClean="0">
                <a:latin typeface="黑体" pitchFamily="49" charset="-122"/>
                <a:ea typeface="黑体" pitchFamily="49" charset="-122"/>
              </a:rPr>
              <a:t>王志勤</a:t>
            </a:r>
            <a:endParaRPr kumimoji="1" lang="en-US" altLang="zh-CN" sz="2800" kern="0" dirty="0" smtClean="0">
              <a:latin typeface="黑体" pitchFamily="49" charset="-122"/>
              <a:ea typeface="黑体" pitchFamily="49" charset="-122"/>
            </a:endParaRPr>
          </a:p>
          <a:p>
            <a:pPr algn="ctr">
              <a:lnSpc>
                <a:spcPct val="150000"/>
              </a:lnSpc>
              <a:defRPr/>
            </a:pPr>
            <a:r>
              <a:rPr kumimoji="1" lang="zh-CN" altLang="en-US" sz="2800" kern="0" dirty="0" smtClean="0">
                <a:latin typeface="黑体" pitchFamily="49" charset="-122"/>
                <a:ea typeface="黑体" pitchFamily="49" charset="-122"/>
              </a:rPr>
              <a:t>中国</a:t>
            </a:r>
            <a:r>
              <a:rPr kumimoji="1" lang="zh-CN" altLang="en-US" sz="2800" kern="0" dirty="0">
                <a:latin typeface="黑体" pitchFamily="49" charset="-122"/>
                <a:ea typeface="黑体" pitchFamily="49" charset="-122"/>
              </a:rPr>
              <a:t>信息通信研究院</a:t>
            </a:r>
            <a:endParaRPr kumimoji="1" lang="en-US" altLang="zh-CN" sz="2800" kern="0" dirty="0">
              <a:latin typeface="黑体" pitchFamily="49" charset="-122"/>
              <a:ea typeface="黑体" pitchFamily="49" charset="-122"/>
            </a:endParaRPr>
          </a:p>
          <a:p>
            <a:pPr algn="ctr">
              <a:lnSpc>
                <a:spcPct val="150000"/>
              </a:lnSpc>
              <a:defRPr/>
            </a:pPr>
            <a:r>
              <a:rPr kumimoji="1" lang="en-US" altLang="zh-CN" sz="2800" kern="0" dirty="0" smtClean="0">
                <a:latin typeface="黑体" pitchFamily="49" charset="-122"/>
                <a:ea typeface="黑体" pitchFamily="49" charset="-122"/>
              </a:rPr>
              <a:t>2016</a:t>
            </a:r>
            <a:r>
              <a:rPr kumimoji="1" lang="zh-CN" altLang="en-US" sz="2800" kern="0" dirty="0" smtClean="0">
                <a:latin typeface="黑体" pitchFamily="49" charset="-122"/>
                <a:ea typeface="黑体" pitchFamily="49" charset="-122"/>
              </a:rPr>
              <a:t>年</a:t>
            </a:r>
            <a:r>
              <a:rPr kumimoji="1" lang="en-US" altLang="zh-CN" sz="2800" kern="0" dirty="0">
                <a:latin typeface="黑体" pitchFamily="49" charset="-122"/>
                <a:ea typeface="黑体" pitchFamily="49" charset="-122"/>
              </a:rPr>
              <a:t>5</a:t>
            </a:r>
            <a:r>
              <a:rPr kumimoji="1" lang="zh-CN" altLang="en-US" sz="2800" kern="0" dirty="0" smtClean="0">
                <a:latin typeface="黑体" pitchFamily="49" charset="-122"/>
                <a:ea typeface="黑体" pitchFamily="49" charset="-122"/>
              </a:rPr>
              <a:t>月</a:t>
            </a:r>
            <a:endParaRPr kumimoji="1" lang="zh-CN" altLang="en-US" sz="2800" kern="0" dirty="0">
              <a:latin typeface="黑体" pitchFamily="49" charset="-122"/>
              <a:ea typeface="黑体" pitchFamily="49" charset="-122"/>
            </a:endParaRPr>
          </a:p>
        </p:txBody>
      </p:sp>
      <p:sp>
        <p:nvSpPr>
          <p:cNvPr id="4" name="TextBox 3"/>
          <p:cNvSpPr txBox="1"/>
          <p:nvPr/>
        </p:nvSpPr>
        <p:spPr>
          <a:xfrm>
            <a:off x="395536" y="813556"/>
            <a:ext cx="5960286" cy="954107"/>
          </a:xfrm>
          <a:prstGeom prst="rect">
            <a:avLst/>
          </a:prstGeom>
          <a:noFill/>
        </p:spPr>
        <p:txBody>
          <a:bodyPr wrap="none" rtlCol="0">
            <a:spAutoFit/>
          </a:bodyPr>
          <a:lstStyle/>
          <a:p>
            <a:r>
              <a:rPr lang="en-US" altLang="zh-CN" sz="2800" b="1" dirty="0" smtClean="0">
                <a:latin typeface="黑体" pitchFamily="49" charset="-122"/>
                <a:ea typeface="黑体" pitchFamily="49" charset="-122"/>
              </a:rPr>
              <a:t>2016</a:t>
            </a:r>
            <a:r>
              <a:rPr lang="zh-CN" altLang="en-US" sz="2800" b="1" dirty="0" smtClean="0">
                <a:latin typeface="黑体" pitchFamily="49" charset="-122"/>
                <a:ea typeface="黑体" pitchFamily="49" charset="-122"/>
              </a:rPr>
              <a:t>年世界电信日主题</a:t>
            </a:r>
            <a:endParaRPr lang="en-US" altLang="zh-CN" sz="2800" b="1" dirty="0" smtClean="0">
              <a:latin typeface="黑体" pitchFamily="49" charset="-122"/>
              <a:ea typeface="黑体" pitchFamily="49" charset="-122"/>
            </a:endParaRPr>
          </a:p>
          <a:p>
            <a:r>
              <a:rPr lang="en-US" altLang="zh-CN" sz="2800" b="1" dirty="0" smtClean="0">
                <a:latin typeface="黑体" pitchFamily="49" charset="-122"/>
                <a:ea typeface="黑体" pitchFamily="49" charset="-122"/>
              </a:rPr>
              <a:t>---</a:t>
            </a:r>
            <a:r>
              <a:rPr lang="zh-CN" altLang="en-US" sz="2800" b="1" dirty="0" smtClean="0">
                <a:latin typeface="黑体" pitchFamily="49" charset="-122"/>
                <a:ea typeface="黑体" pitchFamily="49" charset="-122"/>
              </a:rPr>
              <a:t>提倡</a:t>
            </a:r>
            <a:r>
              <a:rPr lang="en-US" altLang="zh-CN" sz="2800" b="1" dirty="0" smtClean="0">
                <a:latin typeface="黑体" pitchFamily="49" charset="-122"/>
                <a:ea typeface="黑体" pitchFamily="49" charset="-122"/>
              </a:rPr>
              <a:t>ICT</a:t>
            </a:r>
            <a:r>
              <a:rPr lang="zh-CN" altLang="en-US" sz="2800" b="1" dirty="0" smtClean="0">
                <a:latin typeface="黑体" pitchFamily="49" charset="-122"/>
                <a:ea typeface="黑体" pitchFamily="49" charset="-122"/>
              </a:rPr>
              <a:t>创业精神，扩大社会影响</a:t>
            </a:r>
            <a:endParaRPr lang="zh-CN" altLang="en-US" sz="28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矩形 3"/>
          <p:cNvSpPr>
            <a:spLocks noChangeArrowheads="1"/>
          </p:cNvSpPr>
          <p:nvPr/>
        </p:nvSpPr>
        <p:spPr bwMode="auto">
          <a:xfrm>
            <a:off x="827088" y="1557338"/>
            <a:ext cx="7596187" cy="2339102"/>
          </a:xfrm>
          <a:prstGeom prst="rect">
            <a:avLst/>
          </a:prstGeom>
          <a:noFill/>
          <a:ln w="9525">
            <a:noFill/>
            <a:miter lim="800000"/>
          </a:ln>
        </p:spPr>
        <p:txBody>
          <a:bodyPr>
            <a:spAutoFit/>
          </a:bodyPr>
          <a:lstStyle/>
          <a:p>
            <a:pPr algn="ctr">
              <a:lnSpc>
                <a:spcPct val="200000"/>
              </a:lnSpc>
              <a:spcBef>
                <a:spcPct val="0"/>
              </a:spcBef>
            </a:pPr>
            <a:r>
              <a:rPr kumimoji="1" lang="zh-CN" altLang="en-US" sz="4000" b="1" dirty="0">
                <a:solidFill>
                  <a:srgbClr val="333399"/>
                </a:solidFill>
                <a:latin typeface="Times New Roman" pitchFamily="18" charset="0"/>
                <a:ea typeface="黑体" pitchFamily="49" charset="-122"/>
                <a:sym typeface="Times New Roman" pitchFamily="18" charset="0"/>
              </a:rPr>
              <a:t>特点一</a:t>
            </a:r>
            <a:endParaRPr kumimoji="1" lang="en-US" altLang="zh-CN" sz="4000" b="1" dirty="0">
              <a:solidFill>
                <a:srgbClr val="333399"/>
              </a:solidFill>
              <a:latin typeface="Times New Roman" pitchFamily="18" charset="0"/>
              <a:ea typeface="黑体" pitchFamily="49" charset="-122"/>
              <a:sym typeface="Times New Roman" pitchFamily="18" charset="0"/>
            </a:endParaRPr>
          </a:p>
          <a:p>
            <a:pPr algn="ctr">
              <a:lnSpc>
                <a:spcPct val="150000"/>
              </a:lnSpc>
              <a:buFont typeface="Wingdings" pitchFamily="2" charset="2"/>
              <a:buNone/>
            </a:pPr>
            <a:r>
              <a:rPr kumimoji="1" lang="zh-CN" altLang="en-US" sz="4400" b="1" dirty="0" smtClean="0">
                <a:solidFill>
                  <a:srgbClr val="FF0000"/>
                </a:solidFill>
                <a:latin typeface="Times New Roman" pitchFamily="18" charset="0"/>
                <a:ea typeface="黑体" pitchFamily="49" charset="-122"/>
                <a:sym typeface="Times New Roman" pitchFamily="18" charset="0"/>
              </a:rPr>
              <a:t>提速</a:t>
            </a:r>
            <a:r>
              <a:rPr kumimoji="1" lang="zh-CN" altLang="en-US" sz="4400" b="1" dirty="0">
                <a:solidFill>
                  <a:srgbClr val="FF0000"/>
                </a:solidFill>
                <a:latin typeface="Times New Roman" pitchFamily="18" charset="0"/>
                <a:ea typeface="黑体" pitchFamily="49" charset="-122"/>
                <a:sym typeface="Times New Roman" pitchFamily="18" charset="0"/>
              </a:rPr>
              <a:t>降</a:t>
            </a:r>
            <a:r>
              <a:rPr kumimoji="1" lang="zh-CN" altLang="en-US" sz="4400" b="1" dirty="0" smtClean="0">
                <a:solidFill>
                  <a:srgbClr val="FF0000"/>
                </a:solidFill>
                <a:latin typeface="Times New Roman" pitchFamily="18" charset="0"/>
                <a:ea typeface="黑体" pitchFamily="49" charset="-122"/>
                <a:sym typeface="Times New Roman" pitchFamily="18" charset="0"/>
              </a:rPr>
              <a:t>费，服务支撑</a:t>
            </a:r>
            <a:r>
              <a:rPr kumimoji="1" lang="zh-CN" altLang="en-US" sz="4400" b="1" dirty="0">
                <a:solidFill>
                  <a:srgbClr val="FF0000"/>
                </a:solidFill>
                <a:latin typeface="Times New Roman" pitchFamily="18" charset="0"/>
                <a:ea typeface="黑体" pitchFamily="49" charset="-122"/>
                <a:sym typeface="Times New Roman" pitchFamily="18" charset="0"/>
              </a:rPr>
              <a:t>国家战略</a:t>
            </a:r>
          </a:p>
        </p:txBody>
      </p:sp>
    </p:spTree>
    <p:extLst>
      <p:ext uri="{BB962C8B-B14F-4D97-AF65-F5344CB8AC3E}">
        <p14:creationId xmlns:p14="http://schemas.microsoft.com/office/powerpoint/2010/main" val="2194599145"/>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eaLnBrk="0" fontAlgn="base" hangingPunct="0">
              <a:spcAft>
                <a:spcPct val="0"/>
              </a:spcAft>
            </a:pPr>
            <a:r>
              <a:rPr lang="zh-CN" altLang="en-US" sz="2800" b="1" dirty="0">
                <a:latin typeface="黑体" pitchFamily="49" charset="-122"/>
                <a:ea typeface="黑体" pitchFamily="49" charset="-122"/>
              </a:rPr>
              <a:t>“提速降费”成为宽带网络发展的重要主题</a:t>
            </a:r>
          </a:p>
        </p:txBody>
      </p:sp>
      <p:sp>
        <p:nvSpPr>
          <p:cNvPr id="3" name="矩形 2"/>
          <p:cNvSpPr/>
          <p:nvPr/>
        </p:nvSpPr>
        <p:spPr bwMode="auto">
          <a:xfrm>
            <a:off x="231431" y="1808459"/>
            <a:ext cx="4479925" cy="2090480"/>
          </a:xfrm>
          <a:prstGeom prst="rect">
            <a:avLst/>
          </a:prstGeom>
          <a:noFill/>
          <a:ln w="9525" cap="flat" cmpd="sng" algn="ctr">
            <a:solidFill>
              <a:schemeClr val="tx1"/>
            </a:solidFill>
            <a:prstDash val="dash"/>
            <a:round/>
            <a:headEnd type="none" w="med" len="med"/>
            <a:tailEnd type="none" w="med" len="med"/>
          </a:ln>
        </p:spPr>
        <p:txBody>
          <a:bodyPr/>
          <a:lstStyle/>
          <a:p>
            <a:pPr eaLnBrk="0" hangingPunct="0">
              <a:buFont typeface="Arial" pitchFamily="34" charset="0"/>
              <a:buNone/>
              <a:defRPr/>
            </a:pPr>
            <a:endParaRPr lang="zh-CN" altLang="en-US" sz="3200">
              <a:latin typeface="微软雅黑" pitchFamily="34" charset="-122"/>
              <a:ea typeface="微软雅黑" pitchFamily="34" charset="-122"/>
            </a:endParaRPr>
          </a:p>
        </p:txBody>
      </p:sp>
      <p:sp>
        <p:nvSpPr>
          <p:cNvPr id="4" name="矩形 3"/>
          <p:cNvSpPr/>
          <p:nvPr/>
        </p:nvSpPr>
        <p:spPr bwMode="auto">
          <a:xfrm>
            <a:off x="4889156" y="1806614"/>
            <a:ext cx="3917950" cy="2082800"/>
          </a:xfrm>
          <a:prstGeom prst="rect">
            <a:avLst/>
          </a:prstGeom>
          <a:noFill/>
          <a:ln w="9525" cap="flat" cmpd="sng" algn="ctr">
            <a:solidFill>
              <a:schemeClr val="tx1"/>
            </a:solidFill>
            <a:prstDash val="dash"/>
            <a:round/>
            <a:headEnd type="none" w="med" len="med"/>
            <a:tailEnd type="none" w="med" len="med"/>
          </a:ln>
        </p:spPr>
        <p:txBody>
          <a:bodyPr/>
          <a:lstStyle/>
          <a:p>
            <a:pPr eaLnBrk="0" hangingPunct="0">
              <a:buFont typeface="Arial" pitchFamily="34" charset="0"/>
              <a:buNone/>
              <a:defRPr/>
            </a:pPr>
            <a:endParaRPr lang="zh-CN" altLang="en-US" sz="3200">
              <a:latin typeface="微软雅黑" pitchFamily="34" charset="-122"/>
              <a:ea typeface="微软雅黑" pitchFamily="34" charset="-122"/>
            </a:endParaRPr>
          </a:p>
        </p:txBody>
      </p:sp>
      <p:sp>
        <p:nvSpPr>
          <p:cNvPr id="5" name="矩形 4"/>
          <p:cNvSpPr/>
          <p:nvPr/>
        </p:nvSpPr>
        <p:spPr bwMode="auto">
          <a:xfrm>
            <a:off x="231431" y="4602202"/>
            <a:ext cx="8585200" cy="1844674"/>
          </a:xfrm>
          <a:prstGeom prst="rect">
            <a:avLst/>
          </a:prstGeom>
          <a:noFill/>
          <a:ln w="9525" cap="flat" cmpd="sng" algn="ctr">
            <a:solidFill>
              <a:schemeClr val="tx1"/>
            </a:solidFill>
            <a:prstDash val="dash"/>
            <a:round/>
            <a:headEnd type="none" w="med" len="med"/>
            <a:tailEnd type="none" w="med" len="med"/>
          </a:ln>
        </p:spPr>
        <p:txBody>
          <a:bodyPr/>
          <a:lstStyle/>
          <a:p>
            <a:pPr eaLnBrk="0" hangingPunct="0">
              <a:buFont typeface="Arial" pitchFamily="34" charset="0"/>
              <a:buNone/>
              <a:defRPr/>
            </a:pPr>
            <a:endParaRPr lang="zh-CN" altLang="en-US" sz="3200">
              <a:latin typeface="微软雅黑" pitchFamily="34" charset="-122"/>
              <a:ea typeface="微软雅黑" pitchFamily="34" charset="-122"/>
            </a:endParaRPr>
          </a:p>
        </p:txBody>
      </p:sp>
      <p:sp>
        <p:nvSpPr>
          <p:cNvPr id="6" name="矩形 5"/>
          <p:cNvSpPr/>
          <p:nvPr/>
        </p:nvSpPr>
        <p:spPr>
          <a:xfrm>
            <a:off x="4889156" y="1123989"/>
            <a:ext cx="3917950" cy="682625"/>
          </a:xfrm>
          <a:prstGeom prst="rect">
            <a:avLst/>
          </a:prstGeom>
          <a:solidFill>
            <a:srgbClr val="4F81BD"/>
          </a:solidFill>
          <a:ln w="25400" cap="flat" cmpd="sng">
            <a:solidFill>
              <a:schemeClr val="accent1"/>
            </a:solidFill>
            <a:prstDash val="solid"/>
            <a:headEnd type="none" w="med" len="med"/>
            <a:tailEnd type="none" w="med" len="med"/>
          </a:ln>
        </p:spPr>
        <p:txBody>
          <a:bodyPr wrap="square">
            <a:spAutoFit/>
          </a:bodyPr>
          <a:lstStyle/>
          <a:p>
            <a:pPr algn="ctr">
              <a:lnSpc>
                <a:spcPct val="120000"/>
              </a:lnSpc>
              <a:defRPr/>
            </a:pPr>
            <a:endParaRPr lang="en-US" altLang="zh-CN" sz="16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endParaRPr>
          </a:p>
          <a:p>
            <a:pPr algn="ctr">
              <a:lnSpc>
                <a:spcPct val="120000"/>
              </a:lnSpc>
              <a:defRPr/>
            </a:pPr>
            <a:endParaRPr lang="zh-CN" altLang="en-US" sz="16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endParaRPr>
          </a:p>
        </p:txBody>
      </p:sp>
      <p:pic>
        <p:nvPicPr>
          <p:cNvPr id="7" name="图片 3"/>
          <p:cNvPicPr>
            <a:picLocks noChangeAspect="1"/>
          </p:cNvPicPr>
          <p:nvPr/>
        </p:nvPicPr>
        <p:blipFill>
          <a:blip r:embed="rId2" cstate="print"/>
          <a:srcRect/>
          <a:stretch>
            <a:fillRect/>
          </a:stretch>
        </p:blipFill>
        <p:spPr bwMode="auto">
          <a:xfrm>
            <a:off x="4968531" y="1995526"/>
            <a:ext cx="955675" cy="550863"/>
          </a:xfrm>
          <a:prstGeom prst="rect">
            <a:avLst/>
          </a:prstGeom>
          <a:noFill/>
          <a:ln w="9525">
            <a:noFill/>
            <a:miter lim="800000"/>
            <a:headEnd/>
            <a:tailEnd/>
          </a:ln>
        </p:spPr>
      </p:pic>
      <p:sp>
        <p:nvSpPr>
          <p:cNvPr id="8" name="矩形 7"/>
          <p:cNvSpPr/>
          <p:nvPr/>
        </p:nvSpPr>
        <p:spPr>
          <a:xfrm>
            <a:off x="5978181" y="1900276"/>
            <a:ext cx="2886075" cy="585788"/>
          </a:xfrm>
          <a:prstGeom prst="rect">
            <a:avLst/>
          </a:prstGeom>
        </p:spPr>
        <p:txBody>
          <a:bodyPr>
            <a:spAutoFit/>
          </a:bodyPr>
          <a:lstStyle/>
          <a:p>
            <a:pPr algn="ctr">
              <a:defRPr/>
            </a:pPr>
            <a:r>
              <a:rPr lang="en-US" altLang="zh-CN" sz="1600" dirty="0">
                <a:latin typeface="微软雅黑" pitchFamily="34" charset="-122"/>
                <a:ea typeface="微软雅黑" pitchFamily="34" charset="-122"/>
              </a:rPr>
              <a:t>2015</a:t>
            </a:r>
            <a:r>
              <a:rPr lang="zh-CN" altLang="en-US" sz="1600" dirty="0">
                <a:latin typeface="微软雅黑" pitchFamily="34" charset="-122"/>
                <a:ea typeface="微软雅黑" pitchFamily="34" charset="-122"/>
              </a:rPr>
              <a:t>年</a:t>
            </a:r>
            <a:r>
              <a:rPr lang="en-US" altLang="zh-CN" sz="1600" dirty="0">
                <a:latin typeface="微软雅黑" pitchFamily="34" charset="-122"/>
                <a:ea typeface="微软雅黑" pitchFamily="34" charset="-122"/>
              </a:rPr>
              <a:t>5</a:t>
            </a:r>
            <a:r>
              <a:rPr lang="zh-CN" altLang="en-US" sz="1600" dirty="0">
                <a:latin typeface="微软雅黑" pitchFamily="34" charset="-122"/>
                <a:ea typeface="微软雅黑" pitchFamily="34" charset="-122"/>
              </a:rPr>
              <a:t>月</a:t>
            </a:r>
            <a:endParaRPr lang="en-US" altLang="zh-CN" sz="1600" dirty="0">
              <a:latin typeface="微软雅黑" pitchFamily="34" charset="-122"/>
              <a:ea typeface="微软雅黑" pitchFamily="34" charset="-122"/>
            </a:endParaRPr>
          </a:p>
          <a:p>
            <a:pPr algn="ctr">
              <a:defRPr/>
            </a:pPr>
            <a:r>
              <a:rPr lang="en-US" altLang="zh-CN" sz="1600" dirty="0">
                <a:solidFill>
                  <a:srgbClr val="FF0000"/>
                </a:solidFill>
                <a:latin typeface="微软雅黑" pitchFamily="34" charset="-122"/>
                <a:ea typeface="微软雅黑" pitchFamily="34" charset="-122"/>
              </a:rPr>
              <a:t>《</a:t>
            </a:r>
            <a:r>
              <a:rPr lang="zh-CN" altLang="en-US" sz="1600" dirty="0">
                <a:solidFill>
                  <a:srgbClr val="FF0000"/>
                </a:solidFill>
                <a:latin typeface="微软雅黑" pitchFamily="34" charset="-122"/>
                <a:ea typeface="微软雅黑" pitchFamily="34" charset="-122"/>
              </a:rPr>
              <a:t>提速降费指导意见</a:t>
            </a:r>
            <a:r>
              <a:rPr lang="en-US" altLang="zh-CN" sz="1600" dirty="0">
                <a:solidFill>
                  <a:srgbClr val="FF0000"/>
                </a:solidFill>
                <a:latin typeface="微软雅黑" pitchFamily="34" charset="-122"/>
                <a:ea typeface="微软雅黑" pitchFamily="34" charset="-122"/>
              </a:rPr>
              <a:t>》</a:t>
            </a:r>
            <a:endParaRPr lang="zh-CN" altLang="en-US" sz="1600" dirty="0">
              <a:solidFill>
                <a:srgbClr val="FF0000"/>
              </a:solidFill>
              <a:latin typeface="微软雅黑" pitchFamily="34" charset="-122"/>
              <a:ea typeface="微软雅黑" pitchFamily="34" charset="-122"/>
            </a:endParaRPr>
          </a:p>
        </p:txBody>
      </p:sp>
      <p:pic>
        <p:nvPicPr>
          <p:cNvPr id="9" name="图片 5"/>
          <p:cNvPicPr>
            <a:picLocks noChangeAspect="1"/>
          </p:cNvPicPr>
          <p:nvPr/>
        </p:nvPicPr>
        <p:blipFill>
          <a:blip r:embed="rId3" cstate="print"/>
          <a:srcRect/>
          <a:stretch>
            <a:fillRect/>
          </a:stretch>
        </p:blipFill>
        <p:spPr bwMode="auto">
          <a:xfrm>
            <a:off x="4976469" y="3024226"/>
            <a:ext cx="955675" cy="569913"/>
          </a:xfrm>
          <a:prstGeom prst="rect">
            <a:avLst/>
          </a:prstGeom>
          <a:noFill/>
          <a:ln w="9525">
            <a:noFill/>
            <a:miter lim="800000"/>
            <a:headEnd/>
            <a:tailEnd/>
          </a:ln>
        </p:spPr>
      </p:pic>
      <p:sp>
        <p:nvSpPr>
          <p:cNvPr id="10" name="矩形 9"/>
          <p:cNvSpPr/>
          <p:nvPr/>
        </p:nvSpPr>
        <p:spPr>
          <a:xfrm>
            <a:off x="5978181" y="2873414"/>
            <a:ext cx="2808288" cy="1077218"/>
          </a:xfrm>
          <a:prstGeom prst="rect">
            <a:avLst/>
          </a:prstGeom>
        </p:spPr>
        <p:txBody>
          <a:bodyPr>
            <a:spAutoFit/>
          </a:bodyPr>
          <a:lstStyle/>
          <a:p>
            <a:pPr algn="ctr">
              <a:defRPr/>
            </a:pPr>
            <a:r>
              <a:rPr lang="en-US" altLang="zh-CN" sz="1600" dirty="0">
                <a:latin typeface="微软雅黑" pitchFamily="34" charset="-122"/>
                <a:ea typeface="微软雅黑" pitchFamily="34" charset="-122"/>
              </a:rPr>
              <a:t>2015</a:t>
            </a:r>
            <a:r>
              <a:rPr lang="zh-CN" altLang="en-US" sz="1600" dirty="0">
                <a:latin typeface="微软雅黑" pitchFamily="34" charset="-122"/>
                <a:ea typeface="微软雅黑" pitchFamily="34" charset="-122"/>
              </a:rPr>
              <a:t>年</a:t>
            </a:r>
            <a:r>
              <a:rPr lang="en-US" altLang="zh-CN" sz="1600" dirty="0">
                <a:latin typeface="微软雅黑" pitchFamily="34" charset="-122"/>
                <a:ea typeface="微软雅黑" pitchFamily="34" charset="-122"/>
              </a:rPr>
              <a:t>10</a:t>
            </a:r>
            <a:r>
              <a:rPr lang="zh-CN" altLang="en-US" sz="1600" dirty="0">
                <a:latin typeface="微软雅黑" pitchFamily="34" charset="-122"/>
                <a:ea typeface="微软雅黑" pitchFamily="34" charset="-122"/>
              </a:rPr>
              <a:t>月</a:t>
            </a:r>
            <a:endParaRPr lang="en-US" altLang="zh-CN" sz="1600" dirty="0">
              <a:latin typeface="微软雅黑" pitchFamily="34" charset="-122"/>
              <a:ea typeface="微软雅黑" pitchFamily="34" charset="-122"/>
            </a:endParaRPr>
          </a:p>
          <a:p>
            <a:pPr algn="ctr">
              <a:defRPr/>
            </a:pPr>
            <a:r>
              <a:rPr lang="zh-CN" altLang="en-US" sz="1600" dirty="0">
                <a:latin typeface="微软雅黑" pitchFamily="34" charset="-122"/>
                <a:ea typeface="微软雅黑" pitchFamily="34" charset="-122"/>
              </a:rPr>
              <a:t>“</a:t>
            </a:r>
            <a:r>
              <a:rPr lang="zh-CN" altLang="en-US" sz="1600" dirty="0">
                <a:solidFill>
                  <a:srgbClr val="FF0000"/>
                </a:solidFill>
                <a:latin typeface="微软雅黑" pitchFamily="34" charset="-122"/>
                <a:ea typeface="微软雅黑" pitchFamily="34" charset="-122"/>
              </a:rPr>
              <a:t>开展网络提速降费行动</a:t>
            </a:r>
            <a:r>
              <a:rPr lang="zh-CN" altLang="en-US" sz="1600" dirty="0">
                <a:latin typeface="微软雅黑" pitchFamily="34" charset="-122"/>
                <a:ea typeface="微软雅黑" pitchFamily="34" charset="-122"/>
              </a:rPr>
              <a:t>”被列入</a:t>
            </a:r>
            <a:r>
              <a:rPr lang="en-US" altLang="zh-CN" sz="1600" dirty="0">
                <a:solidFill>
                  <a:srgbClr val="FF0000"/>
                </a:solidFill>
                <a:latin typeface="微软雅黑" pitchFamily="34" charset="-122"/>
                <a:ea typeface="微软雅黑" pitchFamily="34" charset="-122"/>
              </a:rPr>
              <a:t>《</a:t>
            </a:r>
            <a:r>
              <a:rPr lang="zh-CN" altLang="en-US" sz="1600" dirty="0">
                <a:solidFill>
                  <a:srgbClr val="FF0000"/>
                </a:solidFill>
                <a:latin typeface="微软雅黑" pitchFamily="34" charset="-122"/>
                <a:ea typeface="微软雅黑" pitchFamily="34" charset="-122"/>
              </a:rPr>
              <a:t>十三五年规划建议</a:t>
            </a:r>
            <a:r>
              <a:rPr lang="en-US" altLang="zh-CN" sz="1600" dirty="0">
                <a:solidFill>
                  <a:srgbClr val="FF0000"/>
                </a:solidFill>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p:txBody>
      </p:sp>
      <p:grpSp>
        <p:nvGrpSpPr>
          <p:cNvPr id="11" name="组合 27"/>
          <p:cNvGrpSpPr/>
          <p:nvPr/>
        </p:nvGrpSpPr>
        <p:grpSpPr bwMode="auto">
          <a:xfrm>
            <a:off x="231431" y="1855826"/>
            <a:ext cx="4497388" cy="1995488"/>
            <a:chOff x="212225" y="2616433"/>
            <a:chExt cx="4398962" cy="1641078"/>
          </a:xfrm>
        </p:grpSpPr>
        <p:grpSp>
          <p:nvGrpSpPr>
            <p:cNvPr id="12" name="组合 21"/>
            <p:cNvGrpSpPr/>
            <p:nvPr/>
          </p:nvGrpSpPr>
          <p:grpSpPr bwMode="auto">
            <a:xfrm>
              <a:off x="2412482" y="2616433"/>
              <a:ext cx="2198705" cy="1641078"/>
              <a:chOff x="728638" y="4616419"/>
              <a:chExt cx="2490472" cy="1792760"/>
            </a:xfrm>
          </p:grpSpPr>
          <p:sp>
            <p:nvSpPr>
              <p:cNvPr id="16" name="矩形 15"/>
              <p:cNvSpPr/>
              <p:nvPr/>
            </p:nvSpPr>
            <p:spPr bwMode="auto">
              <a:xfrm>
                <a:off x="728639" y="4616419"/>
                <a:ext cx="2427154" cy="1792760"/>
              </a:xfrm>
              <a:prstGeom prst="rect">
                <a:avLst/>
              </a:prstGeom>
              <a:solidFill>
                <a:schemeClr val="accent2">
                  <a:lumMod val="20000"/>
                  <a:lumOff val="80000"/>
                </a:schemeClr>
              </a:solidFill>
              <a:ln w="9525" cap="flat" cmpd="sng" algn="ctr">
                <a:solidFill>
                  <a:schemeClr val="bg1"/>
                </a:solidFill>
                <a:prstDash val="solid"/>
                <a:round/>
                <a:headEnd type="none" w="med" len="med"/>
                <a:tailEnd type="none" w="med" len="med"/>
              </a:ln>
            </p:spPr>
            <p:txBody>
              <a:bodyPr/>
              <a:lstStyle/>
              <a:p>
                <a:pPr eaLnBrk="0" hangingPunct="0">
                  <a:buFont typeface="Arial" pitchFamily="34" charset="0"/>
                  <a:buNone/>
                  <a:defRPr/>
                </a:pPr>
                <a:endParaRPr lang="zh-CN" altLang="en-US" sz="1300" dirty="0">
                  <a:latin typeface="微软雅黑" pitchFamily="34" charset="-122"/>
                  <a:ea typeface="微软雅黑" pitchFamily="34" charset="-122"/>
                </a:endParaRPr>
              </a:p>
            </p:txBody>
          </p:sp>
          <p:sp>
            <p:nvSpPr>
              <p:cNvPr id="17" name="矩形 16"/>
              <p:cNvSpPr>
                <a:spLocks noChangeArrowheads="1"/>
              </p:cNvSpPr>
              <p:nvPr/>
            </p:nvSpPr>
            <p:spPr bwMode="auto">
              <a:xfrm>
                <a:off x="1159546" y="4642091"/>
                <a:ext cx="1873130" cy="262425"/>
              </a:xfrm>
              <a:prstGeom prst="rect">
                <a:avLst/>
              </a:prstGeom>
              <a:noFill/>
              <a:ln>
                <a:noFill/>
              </a:ln>
            </p:spPr>
            <p:txBody>
              <a:bodyPr>
                <a:spAutoFit/>
              </a:bodyPr>
              <a:lstStyle/>
              <a:p>
                <a:pPr>
                  <a:defRPr/>
                </a:pPr>
                <a:r>
                  <a:rPr lang="zh-CN" altLang="en-US" sz="1300" b="1" dirty="0">
                    <a:latin typeface="微软雅黑" pitchFamily="34" charset="-122"/>
                    <a:ea typeface="微软雅黑" pitchFamily="34" charset="-122"/>
                  </a:rPr>
                  <a:t>信息消费</a:t>
                </a:r>
                <a:endParaRPr lang="zh-CN" altLang="en-US" sz="1300" dirty="0">
                  <a:latin typeface="微软雅黑" pitchFamily="34" charset="-122"/>
                  <a:ea typeface="微软雅黑" pitchFamily="34" charset="-122"/>
                </a:endParaRPr>
              </a:p>
            </p:txBody>
          </p:sp>
          <p:sp>
            <p:nvSpPr>
              <p:cNvPr id="18" name="矩形 18"/>
              <p:cNvSpPr>
                <a:spLocks noChangeArrowheads="1"/>
              </p:cNvSpPr>
              <p:nvPr/>
            </p:nvSpPr>
            <p:spPr bwMode="auto">
              <a:xfrm>
                <a:off x="1159546" y="4980106"/>
                <a:ext cx="1911824" cy="262425"/>
              </a:xfrm>
              <a:prstGeom prst="rect">
                <a:avLst/>
              </a:prstGeom>
              <a:noFill/>
              <a:ln>
                <a:noFill/>
              </a:ln>
            </p:spPr>
            <p:txBody>
              <a:bodyPr>
                <a:spAutoFit/>
              </a:bodyPr>
              <a:lstStyle/>
              <a:p>
                <a:pPr>
                  <a:defRPr/>
                </a:pPr>
                <a:r>
                  <a:rPr lang="zh-CN" altLang="en-US" sz="1300" b="1" dirty="0">
                    <a:latin typeface="微软雅黑" pitchFamily="34" charset="-122"/>
                    <a:ea typeface="微软雅黑" pitchFamily="34" charset="-122"/>
                  </a:rPr>
                  <a:t>基本公共服务均等化</a:t>
                </a:r>
                <a:endParaRPr lang="en-US" altLang="zh-CN" sz="1300" b="1" dirty="0">
                  <a:latin typeface="微软雅黑" pitchFamily="34" charset="-122"/>
                  <a:ea typeface="微软雅黑" pitchFamily="34" charset="-122"/>
                </a:endParaRPr>
              </a:p>
            </p:txBody>
          </p:sp>
          <p:sp>
            <p:nvSpPr>
              <p:cNvPr id="19" name="矩形 22"/>
              <p:cNvSpPr>
                <a:spLocks noChangeArrowheads="1"/>
              </p:cNvSpPr>
              <p:nvPr/>
            </p:nvSpPr>
            <p:spPr bwMode="auto">
              <a:xfrm>
                <a:off x="1131405" y="5718888"/>
                <a:ext cx="1711320" cy="262425"/>
              </a:xfrm>
              <a:prstGeom prst="rect">
                <a:avLst/>
              </a:prstGeom>
              <a:noFill/>
              <a:ln>
                <a:noFill/>
              </a:ln>
            </p:spPr>
            <p:txBody>
              <a:bodyPr>
                <a:spAutoFit/>
              </a:bodyPr>
              <a:lstStyle/>
              <a:p>
                <a:pPr>
                  <a:defRPr/>
                </a:pPr>
                <a:r>
                  <a:rPr lang="zh-CN" altLang="en-US" sz="1300" b="1" dirty="0">
                    <a:solidFill>
                      <a:srgbClr val="000000"/>
                    </a:solidFill>
                    <a:latin typeface="微软雅黑" pitchFamily="34" charset="-122"/>
                    <a:ea typeface="微软雅黑" pitchFamily="34" charset="-122"/>
                  </a:rPr>
                  <a:t>互联网</a:t>
                </a:r>
                <a:r>
                  <a:rPr lang="en-US" altLang="zh-CN" sz="1300" b="1" dirty="0">
                    <a:solidFill>
                      <a:srgbClr val="000000"/>
                    </a:solidFill>
                    <a:latin typeface="微软雅黑" pitchFamily="34" charset="-122"/>
                    <a:ea typeface="微软雅黑" pitchFamily="34" charset="-122"/>
                  </a:rPr>
                  <a:t>+</a:t>
                </a:r>
              </a:p>
            </p:txBody>
          </p:sp>
          <p:sp>
            <p:nvSpPr>
              <p:cNvPr id="20" name="AutoShape 23"/>
              <p:cNvSpPr>
                <a:spLocks noChangeArrowheads="1"/>
              </p:cNvSpPr>
              <p:nvPr/>
            </p:nvSpPr>
            <p:spPr bwMode="auto">
              <a:xfrm>
                <a:off x="827132" y="4670615"/>
                <a:ext cx="270856" cy="2481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9900"/>
              </a:solidFill>
              <a:ln>
                <a:noFill/>
              </a:ln>
            </p:spPr>
            <p:txBody>
              <a:bodyPr wrap="none" anchor="ctr"/>
              <a:lstStyle/>
              <a:p>
                <a:pPr>
                  <a:defRPr/>
                </a:pPr>
                <a:endParaRPr lang="zh-CN" altLang="en-US" sz="1300">
                  <a:latin typeface="微软雅黑" pitchFamily="34" charset="-122"/>
                  <a:ea typeface="微软雅黑" pitchFamily="34" charset="-122"/>
                </a:endParaRPr>
              </a:p>
            </p:txBody>
          </p:sp>
          <p:sp>
            <p:nvSpPr>
              <p:cNvPr id="21" name="AutoShape 23"/>
              <p:cNvSpPr>
                <a:spLocks noChangeArrowheads="1"/>
              </p:cNvSpPr>
              <p:nvPr/>
            </p:nvSpPr>
            <p:spPr bwMode="auto">
              <a:xfrm>
                <a:off x="827132" y="5012908"/>
                <a:ext cx="270856" cy="2481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9900"/>
              </a:solidFill>
              <a:ln>
                <a:noFill/>
              </a:ln>
            </p:spPr>
            <p:txBody>
              <a:bodyPr wrap="none" anchor="ctr"/>
              <a:lstStyle/>
              <a:p>
                <a:pPr>
                  <a:defRPr/>
                </a:pPr>
                <a:endParaRPr lang="zh-CN" altLang="en-US" sz="1300">
                  <a:latin typeface="微软雅黑" pitchFamily="34" charset="-122"/>
                  <a:ea typeface="微软雅黑" pitchFamily="34" charset="-122"/>
                </a:endParaRPr>
              </a:p>
            </p:txBody>
          </p:sp>
          <p:sp>
            <p:nvSpPr>
              <p:cNvPr id="22" name="AutoShape 23"/>
              <p:cNvSpPr>
                <a:spLocks noChangeArrowheads="1"/>
              </p:cNvSpPr>
              <p:nvPr/>
            </p:nvSpPr>
            <p:spPr bwMode="auto">
              <a:xfrm>
                <a:off x="827132" y="5386578"/>
                <a:ext cx="270856" cy="2481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9900"/>
              </a:solidFill>
              <a:ln>
                <a:noFill/>
              </a:ln>
            </p:spPr>
            <p:txBody>
              <a:bodyPr wrap="none" anchor="ctr"/>
              <a:lstStyle/>
              <a:p>
                <a:pPr>
                  <a:defRPr/>
                </a:pPr>
                <a:endParaRPr lang="zh-CN" altLang="en-US" sz="1300">
                  <a:latin typeface="微软雅黑" pitchFamily="34" charset="-122"/>
                  <a:ea typeface="微软雅黑" pitchFamily="34" charset="-122"/>
                </a:endParaRPr>
              </a:p>
            </p:txBody>
          </p:sp>
          <p:sp>
            <p:nvSpPr>
              <p:cNvPr id="23" name="AutoShape 23"/>
              <p:cNvSpPr>
                <a:spLocks noChangeArrowheads="1"/>
              </p:cNvSpPr>
              <p:nvPr/>
            </p:nvSpPr>
            <p:spPr bwMode="auto">
              <a:xfrm>
                <a:off x="827132" y="5763101"/>
                <a:ext cx="270856" cy="2481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9900"/>
              </a:solidFill>
              <a:ln>
                <a:noFill/>
              </a:ln>
            </p:spPr>
            <p:txBody>
              <a:bodyPr wrap="none" anchor="ctr"/>
              <a:lstStyle/>
              <a:p>
                <a:pPr>
                  <a:defRPr/>
                </a:pPr>
                <a:endParaRPr lang="zh-CN" altLang="en-US" sz="1300">
                  <a:latin typeface="微软雅黑" pitchFamily="34" charset="-122"/>
                  <a:ea typeface="微软雅黑" pitchFamily="34" charset="-122"/>
                </a:endParaRPr>
              </a:p>
            </p:txBody>
          </p:sp>
          <p:sp>
            <p:nvSpPr>
              <p:cNvPr id="24" name="矩形 23"/>
              <p:cNvSpPr>
                <a:spLocks noChangeArrowheads="1"/>
              </p:cNvSpPr>
              <p:nvPr/>
            </p:nvSpPr>
            <p:spPr bwMode="auto">
              <a:xfrm>
                <a:off x="1131405" y="6078296"/>
                <a:ext cx="2087705" cy="262425"/>
              </a:xfrm>
              <a:prstGeom prst="rect">
                <a:avLst/>
              </a:prstGeom>
              <a:noFill/>
              <a:ln>
                <a:noFill/>
              </a:ln>
            </p:spPr>
            <p:txBody>
              <a:bodyPr>
                <a:spAutoFit/>
              </a:bodyPr>
              <a:lstStyle/>
              <a:p>
                <a:pPr>
                  <a:defRPr/>
                </a:pPr>
                <a:r>
                  <a:rPr lang="zh-CN" altLang="en-US" sz="1300" b="1" dirty="0">
                    <a:solidFill>
                      <a:srgbClr val="000000"/>
                    </a:solidFill>
                    <a:latin typeface="微软雅黑" pitchFamily="34" charset="-122"/>
                    <a:ea typeface="微软雅黑" pitchFamily="34" charset="-122"/>
                  </a:rPr>
                  <a:t>大众创业、万众创新</a:t>
                </a:r>
                <a:endParaRPr lang="en-US" altLang="zh-CN" sz="1300" b="1" dirty="0">
                  <a:solidFill>
                    <a:srgbClr val="000000"/>
                  </a:solidFill>
                  <a:latin typeface="微软雅黑" pitchFamily="34" charset="-122"/>
                  <a:ea typeface="微软雅黑" pitchFamily="34" charset="-122"/>
                </a:endParaRPr>
              </a:p>
            </p:txBody>
          </p:sp>
          <p:sp>
            <p:nvSpPr>
              <p:cNvPr id="25" name="AutoShape 23"/>
              <p:cNvSpPr>
                <a:spLocks noChangeArrowheads="1"/>
              </p:cNvSpPr>
              <p:nvPr/>
            </p:nvSpPr>
            <p:spPr bwMode="auto">
              <a:xfrm>
                <a:off x="827132" y="6113951"/>
                <a:ext cx="270856" cy="2481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9900"/>
              </a:solidFill>
              <a:ln>
                <a:noFill/>
              </a:ln>
            </p:spPr>
            <p:txBody>
              <a:bodyPr wrap="none" anchor="ctr"/>
              <a:lstStyle/>
              <a:p>
                <a:pPr>
                  <a:defRPr/>
                </a:pPr>
                <a:endParaRPr lang="zh-CN" altLang="en-US" sz="1300">
                  <a:latin typeface="微软雅黑" pitchFamily="34" charset="-122"/>
                  <a:ea typeface="微软雅黑" pitchFamily="34" charset="-122"/>
                </a:endParaRPr>
              </a:p>
            </p:txBody>
          </p:sp>
          <p:sp>
            <p:nvSpPr>
              <p:cNvPr id="26" name="矩形 20"/>
              <p:cNvSpPr>
                <a:spLocks noChangeArrowheads="1"/>
              </p:cNvSpPr>
              <p:nvPr/>
            </p:nvSpPr>
            <p:spPr bwMode="auto">
              <a:xfrm>
                <a:off x="1159546" y="5346644"/>
                <a:ext cx="1911824" cy="262425"/>
              </a:xfrm>
              <a:prstGeom prst="rect">
                <a:avLst/>
              </a:prstGeom>
              <a:noFill/>
              <a:ln>
                <a:noFill/>
              </a:ln>
            </p:spPr>
            <p:txBody>
              <a:bodyPr>
                <a:spAutoFit/>
              </a:bodyPr>
              <a:lstStyle/>
              <a:p>
                <a:pPr>
                  <a:defRPr/>
                </a:pPr>
                <a:r>
                  <a:rPr lang="zh-CN" altLang="en-US" sz="1300" b="1" dirty="0">
                    <a:solidFill>
                      <a:srgbClr val="000000"/>
                    </a:solidFill>
                    <a:latin typeface="微软雅黑" pitchFamily="34" charset="-122"/>
                    <a:ea typeface="微软雅黑" pitchFamily="34" charset="-122"/>
                  </a:rPr>
                  <a:t>智能制造</a:t>
                </a:r>
                <a:endParaRPr lang="zh-CN" altLang="en-US" sz="1300" dirty="0">
                  <a:latin typeface="微软雅黑" pitchFamily="34" charset="-122"/>
                  <a:ea typeface="微软雅黑" pitchFamily="34" charset="-122"/>
                </a:endParaRPr>
              </a:p>
            </p:txBody>
          </p:sp>
        </p:grpSp>
        <p:sp>
          <p:nvSpPr>
            <p:cNvPr id="13" name="右箭头 12"/>
            <p:cNvSpPr/>
            <p:nvPr/>
          </p:nvSpPr>
          <p:spPr bwMode="auto">
            <a:xfrm>
              <a:off x="1390768" y="3244403"/>
              <a:ext cx="1024820" cy="385137"/>
            </a:xfrm>
            <a:prstGeom prst="rightArrow">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a:lstStyle/>
            <a:p>
              <a:pPr eaLnBrk="0" hangingPunct="0">
                <a:buFont typeface="Arial" pitchFamily="34" charset="0"/>
                <a:buNone/>
                <a:defRPr/>
              </a:pPr>
              <a:endParaRPr lang="zh-CN" altLang="en-US" sz="3200">
                <a:latin typeface="微软雅黑" pitchFamily="34" charset="-122"/>
                <a:ea typeface="微软雅黑" pitchFamily="34" charset="-122"/>
              </a:endParaRPr>
            </a:p>
          </p:txBody>
        </p:sp>
        <p:sp>
          <p:nvSpPr>
            <p:cNvPr id="14" name="矩形 13"/>
            <p:cNvSpPr/>
            <p:nvPr/>
          </p:nvSpPr>
          <p:spPr>
            <a:xfrm>
              <a:off x="1314683" y="2995043"/>
              <a:ext cx="998423" cy="278083"/>
            </a:xfrm>
            <a:prstGeom prst="rect">
              <a:avLst/>
            </a:prstGeom>
          </p:spPr>
          <p:txBody>
            <a:bodyPr wrap="none">
              <a:spAutoFit/>
            </a:bodyPr>
            <a:lstStyle/>
            <a:p>
              <a:pPr>
                <a:defRPr/>
              </a:pPr>
              <a:r>
                <a:rPr lang="zh-CN" altLang="zh-CN" sz="1600" b="1" kern="100" spc="30" dirty="0">
                  <a:solidFill>
                    <a:srgbClr val="FF0000"/>
                  </a:solidFill>
                  <a:latin typeface="微软雅黑" pitchFamily="34" charset="-122"/>
                  <a:ea typeface="微软雅黑" pitchFamily="34" charset="-122"/>
                  <a:cs typeface="Times New Roman" pitchFamily="18" charset="0"/>
                </a:rPr>
                <a:t>基础平台</a:t>
              </a:r>
              <a:endParaRPr lang="zh-CN" altLang="en-US" sz="1600" b="1" dirty="0">
                <a:solidFill>
                  <a:srgbClr val="FF0000"/>
                </a:solidFill>
                <a:latin typeface="微软雅黑" pitchFamily="34" charset="-122"/>
                <a:ea typeface="微软雅黑" pitchFamily="34" charset="-122"/>
              </a:endParaRPr>
            </a:p>
          </p:txBody>
        </p:sp>
        <p:sp>
          <p:nvSpPr>
            <p:cNvPr id="15" name="矩形 14"/>
            <p:cNvSpPr/>
            <p:nvPr/>
          </p:nvSpPr>
          <p:spPr>
            <a:xfrm>
              <a:off x="212225" y="3085126"/>
              <a:ext cx="1234443" cy="682803"/>
            </a:xfrm>
            <a:prstGeom prst="rect">
              <a:avLst/>
            </a:prstGeom>
          </p:spPr>
          <p:txBody>
            <a:bodyPr>
              <a:spAutoFit/>
            </a:bodyPr>
            <a:lstStyle/>
            <a:p>
              <a:pPr algn="just">
                <a:defRPr/>
              </a:pPr>
              <a:r>
                <a:rPr lang="zh-CN" altLang="zh-CN" sz="1600" b="1" kern="100" dirty="0">
                  <a:latin typeface="微软雅黑" pitchFamily="34" charset="-122"/>
                  <a:ea typeface="微软雅黑" pitchFamily="34" charset="-122"/>
                  <a:cs typeface="Times New Roman" pitchFamily="18" charset="0"/>
                </a:rPr>
                <a:t>高速畅通、质优价廉的宽带网络</a:t>
              </a:r>
              <a:endParaRPr lang="zh-CN" altLang="en-US" sz="1600" b="1" dirty="0">
                <a:latin typeface="微软雅黑" pitchFamily="34" charset="-122"/>
                <a:ea typeface="微软雅黑" pitchFamily="34" charset="-122"/>
              </a:endParaRPr>
            </a:p>
          </p:txBody>
        </p:sp>
      </p:grpSp>
      <p:sp>
        <p:nvSpPr>
          <p:cNvPr id="27" name="矩形 26"/>
          <p:cNvSpPr/>
          <p:nvPr/>
        </p:nvSpPr>
        <p:spPr>
          <a:xfrm>
            <a:off x="231431" y="1123989"/>
            <a:ext cx="4479925" cy="682625"/>
          </a:xfrm>
          <a:prstGeom prst="rect">
            <a:avLst/>
          </a:prstGeom>
          <a:solidFill>
            <a:srgbClr val="4F81BD"/>
          </a:solidFill>
          <a:ln w="25400" cap="flat" cmpd="sng">
            <a:solidFill>
              <a:schemeClr val="accent1"/>
            </a:solidFill>
            <a:prstDash val="solid"/>
            <a:headEnd type="none" w="med" len="med"/>
            <a:tailEnd type="none" w="med" len="med"/>
          </a:ln>
        </p:spPr>
        <p:txBody>
          <a:bodyPr wrap="square">
            <a:spAutoFit/>
          </a:bodyPr>
          <a:lstStyle/>
          <a:p>
            <a:pPr algn="ctr">
              <a:lnSpc>
                <a:spcPct val="120000"/>
              </a:lnSpc>
              <a:defRPr/>
            </a:pPr>
            <a:endParaRPr lang="en-US" altLang="zh-CN" sz="16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endParaRPr>
          </a:p>
          <a:p>
            <a:pPr algn="ctr">
              <a:lnSpc>
                <a:spcPct val="120000"/>
              </a:lnSpc>
              <a:defRPr/>
            </a:pPr>
            <a:endParaRPr lang="zh-CN" altLang="en-US" sz="16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endParaRPr>
          </a:p>
        </p:txBody>
      </p:sp>
      <p:sp>
        <p:nvSpPr>
          <p:cNvPr id="28" name="矩形 27"/>
          <p:cNvSpPr/>
          <p:nvPr/>
        </p:nvSpPr>
        <p:spPr>
          <a:xfrm>
            <a:off x="5462244" y="1238289"/>
            <a:ext cx="2749550" cy="461962"/>
          </a:xfrm>
          <a:prstGeom prst="rect">
            <a:avLst/>
          </a:prstGeom>
        </p:spPr>
        <p:txBody>
          <a:bodyPr wrap="none">
            <a:spAutoFit/>
          </a:bodyPr>
          <a:lstStyle/>
          <a:p>
            <a:pPr algn="ctr">
              <a:lnSpc>
                <a:spcPct val="120000"/>
              </a:lnSpc>
              <a:defRPr/>
            </a:pPr>
            <a:r>
              <a:rPr lang="zh-CN" altLang="zh-CN" sz="20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rPr>
              <a:t>党中央国务院高度重视</a:t>
            </a:r>
            <a:endParaRPr lang="zh-CN" altLang="en-US" sz="20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endParaRPr>
          </a:p>
        </p:txBody>
      </p:sp>
      <p:sp>
        <p:nvSpPr>
          <p:cNvPr id="29" name="矩形 28"/>
          <p:cNvSpPr/>
          <p:nvPr/>
        </p:nvSpPr>
        <p:spPr>
          <a:xfrm>
            <a:off x="445743" y="1282739"/>
            <a:ext cx="4149725" cy="400050"/>
          </a:xfrm>
          <a:prstGeom prst="rect">
            <a:avLst/>
          </a:prstGeom>
          <a:noFill/>
          <a:ln w="25400" cap="flat" cmpd="sng">
            <a:noFill/>
            <a:prstDash val="solid"/>
            <a:headEnd type="none" w="med" len="med"/>
            <a:tailEnd type="none" w="med" len="med"/>
          </a:ln>
        </p:spPr>
        <p:txBody>
          <a:bodyPr wrap="square">
            <a:spAutoFit/>
          </a:bodyPr>
          <a:lstStyle/>
          <a:p>
            <a:pPr algn="ctr">
              <a:defRPr/>
            </a:pPr>
            <a:r>
              <a:rPr lang="zh-CN" altLang="zh-CN" sz="20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rPr>
              <a:t>战略性公共基础设施地位日益凸显</a:t>
            </a:r>
            <a:endParaRPr lang="zh-CN" altLang="en-US" sz="20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endParaRPr>
          </a:p>
        </p:txBody>
      </p:sp>
      <p:sp>
        <p:nvSpPr>
          <p:cNvPr id="30" name="矩形 29"/>
          <p:cNvSpPr/>
          <p:nvPr/>
        </p:nvSpPr>
        <p:spPr>
          <a:xfrm>
            <a:off x="231431" y="3962439"/>
            <a:ext cx="8585200" cy="682625"/>
          </a:xfrm>
          <a:prstGeom prst="rect">
            <a:avLst/>
          </a:prstGeom>
          <a:solidFill>
            <a:srgbClr val="4F81BD"/>
          </a:solidFill>
          <a:ln w="25400" cap="flat" cmpd="sng">
            <a:solidFill>
              <a:schemeClr val="accent1"/>
            </a:solidFill>
            <a:prstDash val="solid"/>
            <a:headEnd type="none" w="med" len="med"/>
            <a:tailEnd type="none" w="med" len="med"/>
          </a:ln>
        </p:spPr>
        <p:txBody>
          <a:bodyPr wrap="square">
            <a:spAutoFit/>
          </a:bodyPr>
          <a:lstStyle/>
          <a:p>
            <a:pPr algn="ctr">
              <a:lnSpc>
                <a:spcPct val="120000"/>
              </a:lnSpc>
              <a:defRPr/>
            </a:pPr>
            <a:endParaRPr lang="en-US" altLang="zh-CN" sz="16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endParaRPr>
          </a:p>
          <a:p>
            <a:pPr algn="ctr">
              <a:lnSpc>
                <a:spcPct val="120000"/>
              </a:lnSpc>
              <a:defRPr/>
            </a:pPr>
            <a:endParaRPr lang="zh-CN" altLang="en-US" sz="16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endParaRPr>
          </a:p>
        </p:txBody>
      </p:sp>
      <p:sp>
        <p:nvSpPr>
          <p:cNvPr id="31" name="矩形 30"/>
          <p:cNvSpPr/>
          <p:nvPr/>
        </p:nvSpPr>
        <p:spPr>
          <a:xfrm>
            <a:off x="2484094" y="4087851"/>
            <a:ext cx="4287837" cy="461963"/>
          </a:xfrm>
          <a:prstGeom prst="rect">
            <a:avLst/>
          </a:prstGeom>
        </p:spPr>
        <p:txBody>
          <a:bodyPr wrap="none">
            <a:spAutoFit/>
          </a:bodyPr>
          <a:lstStyle/>
          <a:p>
            <a:pPr algn="ctr">
              <a:lnSpc>
                <a:spcPct val="120000"/>
              </a:lnSpc>
              <a:defRPr/>
            </a:pPr>
            <a:r>
              <a:rPr lang="zh-CN" altLang="en-US" sz="2000" b="1" kern="0" noProof="1">
                <a:solidFill>
                  <a:srgbClr val="FFFFFF"/>
                </a:solidFill>
                <a:effectLst>
                  <a:outerShdw blurRad="38100" dist="38100" dir="2700000">
                    <a:srgbClr val="000000"/>
                  </a:outerShdw>
                </a:effectLst>
                <a:latin typeface="微软雅黑" pitchFamily="34" charset="-122"/>
                <a:ea typeface="微软雅黑" pitchFamily="34" charset="-122"/>
                <a:cs typeface="+mn-ea"/>
              </a:rPr>
              <a:t>国家支持宽带发展政策逐步推进落实</a:t>
            </a:r>
          </a:p>
        </p:txBody>
      </p:sp>
      <p:sp>
        <p:nvSpPr>
          <p:cNvPr id="32" name="TextBox 82"/>
          <p:cNvSpPr txBox="1"/>
          <p:nvPr/>
        </p:nvSpPr>
        <p:spPr>
          <a:xfrm>
            <a:off x="434631" y="4768889"/>
            <a:ext cx="8253413" cy="1568450"/>
          </a:xfrm>
          <a:prstGeom prst="rect">
            <a:avLst/>
          </a:prstGeom>
          <a:noFill/>
        </p:spPr>
        <p:txBody>
          <a:bodyPr>
            <a:spAutoFit/>
          </a:bodyPr>
          <a:lstStyle/>
          <a:p>
            <a:pPr>
              <a:buFont typeface="Wingdings" pitchFamily="2" charset="2"/>
              <a:buChar char="p"/>
              <a:defRPr/>
            </a:pPr>
            <a:r>
              <a:rPr lang="en-US" altLang="zh-CN" sz="1600" dirty="0">
                <a:latin typeface="微软雅黑" pitchFamily="34" charset="-122"/>
                <a:ea typeface="微软雅黑" pitchFamily="34" charset="-122"/>
              </a:rPr>
              <a:t>2013</a:t>
            </a:r>
            <a:r>
              <a:rPr lang="zh-CN" altLang="en-US" sz="1600" dirty="0">
                <a:latin typeface="微软雅黑" pitchFamily="34" charset="-122"/>
                <a:ea typeface="微软雅黑" pitchFamily="34" charset="-122"/>
              </a:rPr>
              <a:t>年</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宽带中国战略及实施方案</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，“宽带中国”</a:t>
            </a:r>
            <a:r>
              <a:rPr lang="en-US" altLang="zh-CN" sz="1600" dirty="0">
                <a:latin typeface="微软雅黑" pitchFamily="34" charset="-122"/>
                <a:ea typeface="微软雅黑" pitchFamily="34" charset="-122"/>
              </a:rPr>
              <a:t>2013</a:t>
            </a:r>
            <a:r>
              <a:rPr lang="zh-CN" altLang="en-US" sz="1600" dirty="0">
                <a:latin typeface="微软雅黑" pitchFamily="34" charset="-122"/>
                <a:ea typeface="微软雅黑" pitchFamily="34" charset="-122"/>
              </a:rPr>
              <a:t>专项行动，光纤到户国标</a:t>
            </a:r>
            <a:endParaRPr lang="en-US" altLang="zh-CN" sz="1600" dirty="0">
              <a:latin typeface="微软雅黑" pitchFamily="34" charset="-122"/>
              <a:ea typeface="微软雅黑" pitchFamily="34" charset="-122"/>
            </a:endParaRPr>
          </a:p>
          <a:p>
            <a:pPr>
              <a:buFont typeface="Wingdings" pitchFamily="2" charset="2"/>
              <a:buChar char="p"/>
              <a:defRPr/>
            </a:pPr>
            <a:endParaRPr lang="en-US" altLang="zh-CN" sz="1600" dirty="0">
              <a:latin typeface="微软雅黑" pitchFamily="34" charset="-122"/>
              <a:ea typeface="微软雅黑" pitchFamily="34" charset="-122"/>
            </a:endParaRPr>
          </a:p>
          <a:p>
            <a:pPr>
              <a:buFont typeface="Wingdings" pitchFamily="2" charset="2"/>
              <a:buChar char="p"/>
              <a:defRPr/>
            </a:pPr>
            <a:r>
              <a:rPr lang="en-US" altLang="zh-CN" sz="1600" dirty="0">
                <a:latin typeface="微软雅黑" pitchFamily="34" charset="-122"/>
                <a:ea typeface="微软雅黑" pitchFamily="34" charset="-122"/>
              </a:rPr>
              <a:t>2014</a:t>
            </a:r>
            <a:r>
              <a:rPr lang="zh-CN" altLang="en-US" sz="1600" dirty="0">
                <a:latin typeface="微软雅黑" pitchFamily="34" charset="-122"/>
                <a:ea typeface="微软雅黑" pitchFamily="34" charset="-122"/>
              </a:rPr>
              <a:t>年</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“宽带中国”</a:t>
            </a:r>
            <a:r>
              <a:rPr lang="en-US" altLang="zh-CN" sz="1600" dirty="0">
                <a:latin typeface="微软雅黑" pitchFamily="34" charset="-122"/>
                <a:ea typeface="微软雅黑" pitchFamily="34" charset="-122"/>
              </a:rPr>
              <a:t>2014</a:t>
            </a:r>
            <a:r>
              <a:rPr lang="zh-CN" altLang="en-US" sz="1600" dirty="0">
                <a:latin typeface="微软雅黑" pitchFamily="34" charset="-122"/>
                <a:ea typeface="微软雅黑" pitchFamily="34" charset="-122"/>
              </a:rPr>
              <a:t>专项行动</a:t>
            </a:r>
            <a:endParaRPr lang="en-US" altLang="zh-CN" sz="1600" dirty="0">
              <a:latin typeface="微软雅黑" pitchFamily="34" charset="-122"/>
              <a:ea typeface="微软雅黑" pitchFamily="34" charset="-122"/>
            </a:endParaRPr>
          </a:p>
          <a:p>
            <a:pPr>
              <a:buFont typeface="Wingdings" pitchFamily="2" charset="2"/>
              <a:buChar char="p"/>
              <a:defRPr/>
            </a:pPr>
            <a:endParaRPr lang="en-US" altLang="zh-CN" sz="1600" dirty="0">
              <a:latin typeface="微软雅黑" pitchFamily="34" charset="-122"/>
              <a:ea typeface="微软雅黑" pitchFamily="34" charset="-122"/>
            </a:endParaRPr>
          </a:p>
          <a:p>
            <a:pPr>
              <a:buFont typeface="Wingdings" pitchFamily="2" charset="2"/>
              <a:buChar char="p"/>
              <a:defRPr/>
            </a:pPr>
            <a:r>
              <a:rPr lang="en-US" altLang="zh-CN" sz="1600" dirty="0">
                <a:latin typeface="微软雅黑" pitchFamily="34" charset="-122"/>
                <a:ea typeface="微软雅黑" pitchFamily="34" charset="-122"/>
              </a:rPr>
              <a:t>2015</a:t>
            </a:r>
            <a:r>
              <a:rPr lang="zh-CN" altLang="en-US" sz="1600" dirty="0">
                <a:latin typeface="微软雅黑" pitchFamily="34" charset="-122"/>
                <a:ea typeface="微软雅黑" pitchFamily="34" charset="-122"/>
              </a:rPr>
              <a:t>年</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“宽带中国”</a:t>
            </a:r>
            <a:r>
              <a:rPr lang="en-US" altLang="zh-CN" sz="1600" dirty="0">
                <a:latin typeface="微软雅黑" pitchFamily="34" charset="-122"/>
                <a:ea typeface="微软雅黑" pitchFamily="34" charset="-122"/>
              </a:rPr>
              <a:t>2015</a:t>
            </a:r>
            <a:r>
              <a:rPr lang="zh-CN" altLang="en-US" sz="1600" dirty="0">
                <a:latin typeface="微软雅黑" pitchFamily="34" charset="-122"/>
                <a:ea typeface="微软雅黑" pitchFamily="34" charset="-122"/>
              </a:rPr>
              <a:t>专项行动，</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关于加强城市通信基础设施规划的通知</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a:t>
            </a:r>
            <a:endParaRPr lang="en-US" altLang="zh-CN" sz="1600" dirty="0">
              <a:latin typeface="微软雅黑" pitchFamily="34" charset="-122"/>
              <a:ea typeface="微软雅黑" pitchFamily="34" charset="-122"/>
            </a:endParaRPr>
          </a:p>
          <a:p>
            <a:pPr>
              <a:defRPr/>
            </a:pPr>
            <a:r>
              <a:rPr lang="en-US" altLang="zh-CN" sz="1600" dirty="0">
                <a:latin typeface="微软雅黑" pitchFamily="34" charset="-122"/>
                <a:ea typeface="微软雅黑" pitchFamily="34" charset="-122"/>
              </a:rPr>
              <a:t>              </a:t>
            </a:r>
            <a:r>
              <a:rPr lang="zh-CN" altLang="en-US" sz="1600" dirty="0">
                <a:latin typeface="微软雅黑" pitchFamily="34" charset="-122"/>
                <a:ea typeface="微软雅黑" pitchFamily="34" charset="-122"/>
              </a:rPr>
              <a:t>     “电信普遍服务补偿机制工作方案”</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8663417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表 19"/>
          <p:cNvPicPr>
            <a:picLocks noChangeArrowheads="1"/>
          </p:cNvPicPr>
          <p:nvPr/>
        </p:nvPicPr>
        <p:blipFill>
          <a:blip r:embed="rId2" cstate="print"/>
          <a:srcRect/>
          <a:stretch>
            <a:fillRect/>
          </a:stretch>
        </p:blipFill>
        <p:spPr bwMode="auto">
          <a:xfrm>
            <a:off x="4645025" y="1443038"/>
            <a:ext cx="4217988" cy="2470150"/>
          </a:xfrm>
          <a:prstGeom prst="rect">
            <a:avLst/>
          </a:prstGeom>
          <a:noFill/>
          <a:ln w="9525">
            <a:noFill/>
            <a:miter lim="800000"/>
            <a:headEnd/>
            <a:tailEnd/>
          </a:ln>
        </p:spPr>
      </p:pic>
      <p:sp>
        <p:nvSpPr>
          <p:cNvPr id="2" name="标题 1"/>
          <p:cNvSpPr>
            <a:spLocks noGrp="1"/>
          </p:cNvSpPr>
          <p:nvPr>
            <p:ph type="title"/>
          </p:nvPr>
        </p:nvSpPr>
        <p:spPr/>
        <p:txBody>
          <a:bodyPr>
            <a:normAutofit/>
          </a:bodyPr>
          <a:lstStyle/>
          <a:p>
            <a:pPr algn="ctr" eaLnBrk="0" fontAlgn="base" hangingPunct="0">
              <a:spcAft>
                <a:spcPct val="0"/>
              </a:spcAft>
            </a:pPr>
            <a:r>
              <a:rPr lang="zh-CN" altLang="en-US" sz="2800" b="1" dirty="0">
                <a:latin typeface="黑体" pitchFamily="49" charset="-122"/>
                <a:ea typeface="黑体" pitchFamily="49" charset="-122"/>
              </a:rPr>
              <a:t>宽带基础设施建设加快，网络速率大幅提升</a:t>
            </a:r>
          </a:p>
        </p:txBody>
      </p:sp>
      <p:sp>
        <p:nvSpPr>
          <p:cNvPr id="3" name="矩形 17"/>
          <p:cNvSpPr>
            <a:spLocks noChangeArrowheads="1"/>
          </p:cNvSpPr>
          <p:nvPr/>
        </p:nvSpPr>
        <p:spPr bwMode="auto">
          <a:xfrm>
            <a:off x="5041900" y="4081463"/>
            <a:ext cx="3481388" cy="307975"/>
          </a:xfrm>
          <a:prstGeom prst="rect">
            <a:avLst/>
          </a:prstGeom>
          <a:solidFill>
            <a:schemeClr val="bg1"/>
          </a:solidFill>
          <a:ln w="9525">
            <a:noFill/>
            <a:miter lim="800000"/>
          </a:ln>
        </p:spPr>
        <p:txBody>
          <a:bodyPr>
            <a:spAutoFit/>
          </a:bodyPr>
          <a:lstStyle/>
          <a:p>
            <a:pPr algn="ctr">
              <a:spcBef>
                <a:spcPts val="0"/>
              </a:spcBef>
              <a:spcAft>
                <a:spcPts val="0"/>
              </a:spcAft>
              <a:defRPr/>
            </a:pPr>
            <a:r>
              <a:rPr lang="zh-CN" altLang="en-US" sz="1400" b="1" dirty="0">
                <a:solidFill>
                  <a:srgbClr val="0070C0"/>
                </a:solidFill>
                <a:latin typeface="微软雅黑" pitchFamily="34" charset="-122"/>
                <a:ea typeface="微软雅黑" pitchFamily="34" charset="-122"/>
              </a:rPr>
              <a:t>用户上网速率进入“阶梯式”提速期</a:t>
            </a:r>
          </a:p>
        </p:txBody>
      </p:sp>
      <p:sp>
        <p:nvSpPr>
          <p:cNvPr id="4" name="矩形 4"/>
          <p:cNvSpPr>
            <a:spLocks noChangeArrowheads="1"/>
          </p:cNvSpPr>
          <p:nvPr/>
        </p:nvSpPr>
        <p:spPr bwMode="auto">
          <a:xfrm>
            <a:off x="173038" y="981075"/>
            <a:ext cx="4056062" cy="461963"/>
          </a:xfrm>
          <a:prstGeom prst="rect">
            <a:avLst/>
          </a:prstGeom>
          <a:noFill/>
          <a:ln w="9525">
            <a:noFill/>
            <a:miter lim="800000"/>
          </a:ln>
        </p:spPr>
        <p:txBody>
          <a:bodyPr wrap="none">
            <a:spAutoFit/>
          </a:bodyPr>
          <a:lstStyle/>
          <a:p>
            <a:pPr algn="ctr">
              <a:lnSpc>
                <a:spcPct val="120000"/>
              </a:lnSpc>
              <a:defRPr/>
            </a:pPr>
            <a:r>
              <a:rPr lang="zh-CN" altLang="en-US" sz="2000" b="1" dirty="0">
                <a:solidFill>
                  <a:srgbClr val="C00000"/>
                </a:solidFill>
                <a:latin typeface="微软雅黑" pitchFamily="34" charset="-122"/>
                <a:ea typeface="微软雅黑" pitchFamily="34" charset="-122"/>
              </a:rPr>
              <a:t>光纤接入大幅领先于欧美发达国家</a:t>
            </a:r>
          </a:p>
        </p:txBody>
      </p:sp>
      <p:sp>
        <p:nvSpPr>
          <p:cNvPr id="5" name="矩形 23"/>
          <p:cNvSpPr>
            <a:spLocks noChangeArrowheads="1"/>
          </p:cNvSpPr>
          <p:nvPr/>
        </p:nvSpPr>
        <p:spPr bwMode="auto">
          <a:xfrm>
            <a:off x="4518025" y="981075"/>
            <a:ext cx="4527550" cy="461963"/>
          </a:xfrm>
          <a:prstGeom prst="rect">
            <a:avLst/>
          </a:prstGeom>
          <a:noFill/>
          <a:ln w="9525">
            <a:noFill/>
            <a:miter lim="800000"/>
          </a:ln>
        </p:spPr>
        <p:txBody>
          <a:bodyPr>
            <a:spAutoFit/>
          </a:bodyPr>
          <a:lstStyle/>
          <a:p>
            <a:pPr algn="ctr">
              <a:lnSpc>
                <a:spcPct val="120000"/>
              </a:lnSpc>
              <a:defRPr/>
            </a:pPr>
            <a:r>
              <a:rPr lang="zh-CN" altLang="en-US" sz="2000" b="1" dirty="0">
                <a:solidFill>
                  <a:srgbClr val="C00000"/>
                </a:solidFill>
                <a:latin typeface="微软雅黑" pitchFamily="34" charset="-122"/>
                <a:ea typeface="微软雅黑" pitchFamily="34" charset="-122"/>
              </a:rPr>
              <a:t>接入速率快速提升</a:t>
            </a:r>
          </a:p>
        </p:txBody>
      </p:sp>
      <p:sp>
        <p:nvSpPr>
          <p:cNvPr id="6" name="矩形 2"/>
          <p:cNvSpPr>
            <a:spLocks noChangeArrowheads="1"/>
          </p:cNvSpPr>
          <p:nvPr/>
        </p:nvSpPr>
        <p:spPr bwMode="auto">
          <a:xfrm>
            <a:off x="76200" y="6188075"/>
            <a:ext cx="6591300" cy="276225"/>
          </a:xfrm>
          <a:prstGeom prst="rect">
            <a:avLst/>
          </a:prstGeom>
          <a:noFill/>
          <a:ln w="9525">
            <a:noFill/>
            <a:miter lim="800000"/>
          </a:ln>
        </p:spPr>
        <p:txBody>
          <a:bodyPr>
            <a:spAutoFit/>
          </a:bodyPr>
          <a:lstStyle/>
          <a:p>
            <a:pPr>
              <a:defRPr/>
            </a:pPr>
            <a:r>
              <a:rPr lang="zh-CN" altLang="en-US" sz="1200" i="1" dirty="0">
                <a:solidFill>
                  <a:srgbClr val="000000"/>
                </a:solidFill>
                <a:latin typeface="微软雅黑" pitchFamily="34" charset="-122"/>
                <a:ea typeface="微软雅黑" pitchFamily="34" charset="-122"/>
              </a:rPr>
              <a:t>数据来源：工业和信息化部，</a:t>
            </a:r>
            <a:r>
              <a:rPr lang="en-US" altLang="zh-CN" sz="1200" i="1" dirty="0">
                <a:solidFill>
                  <a:srgbClr val="000000"/>
                </a:solidFill>
                <a:latin typeface="微软雅黑" pitchFamily="34" charset="-122"/>
                <a:ea typeface="微软雅黑" pitchFamily="34" charset="-122"/>
              </a:rPr>
              <a:t>OECD</a:t>
            </a:r>
            <a:r>
              <a:rPr lang="zh-CN" altLang="en-US" sz="1200" i="1" dirty="0">
                <a:solidFill>
                  <a:srgbClr val="000000"/>
                </a:solidFill>
                <a:latin typeface="微软雅黑" pitchFamily="34" charset="-122"/>
                <a:ea typeface="微软雅黑" pitchFamily="34" charset="-122"/>
              </a:rPr>
              <a:t>（截止到</a:t>
            </a:r>
            <a:r>
              <a:rPr lang="en-US" altLang="zh-CN" sz="1200" i="1" dirty="0">
                <a:solidFill>
                  <a:srgbClr val="000000"/>
                </a:solidFill>
                <a:latin typeface="微软雅黑" pitchFamily="34" charset="-122"/>
                <a:ea typeface="微软雅黑" pitchFamily="34" charset="-122"/>
              </a:rPr>
              <a:t>2014</a:t>
            </a:r>
            <a:r>
              <a:rPr lang="zh-CN" altLang="en-US" sz="1200" i="1" dirty="0">
                <a:solidFill>
                  <a:srgbClr val="000000"/>
                </a:solidFill>
                <a:latin typeface="微软雅黑" pitchFamily="34" charset="-122"/>
                <a:ea typeface="微软雅黑" pitchFamily="34" charset="-122"/>
              </a:rPr>
              <a:t>年</a:t>
            </a:r>
            <a:r>
              <a:rPr lang="en-US" altLang="zh-CN" sz="1200" i="1" dirty="0">
                <a:solidFill>
                  <a:srgbClr val="000000"/>
                </a:solidFill>
                <a:latin typeface="微软雅黑" pitchFamily="34" charset="-122"/>
                <a:ea typeface="微软雅黑" pitchFamily="34" charset="-122"/>
              </a:rPr>
              <a:t>12</a:t>
            </a:r>
            <a:r>
              <a:rPr lang="zh-CN" altLang="en-US" sz="1200" i="1" dirty="0">
                <a:solidFill>
                  <a:srgbClr val="000000"/>
                </a:solidFill>
                <a:latin typeface="微软雅黑" pitchFamily="34" charset="-122"/>
                <a:ea typeface="微软雅黑" pitchFamily="34" charset="-122"/>
              </a:rPr>
              <a:t>月），宽带发展联盟</a:t>
            </a:r>
            <a:endParaRPr lang="zh-CN" altLang="en-US" sz="1200" dirty="0">
              <a:latin typeface="微软雅黑" pitchFamily="34" charset="-122"/>
              <a:ea typeface="微软雅黑" pitchFamily="34" charset="-122"/>
            </a:endParaRPr>
          </a:p>
        </p:txBody>
      </p:sp>
      <p:sp>
        <p:nvSpPr>
          <p:cNvPr id="7" name="矩形 6"/>
          <p:cNvSpPr/>
          <p:nvPr/>
        </p:nvSpPr>
        <p:spPr>
          <a:xfrm>
            <a:off x="5644356" y="1442665"/>
            <a:ext cx="2274888" cy="307975"/>
          </a:xfrm>
          <a:prstGeom prst="rect">
            <a:avLst/>
          </a:prstGeom>
        </p:spPr>
        <p:txBody>
          <a:bodyPr wrap="none">
            <a:spAutoFit/>
          </a:bodyPr>
          <a:lstStyle/>
          <a:p>
            <a:pPr algn="ctr">
              <a:spcBef>
                <a:spcPts val="0"/>
              </a:spcBef>
              <a:spcAft>
                <a:spcPts val="0"/>
              </a:spcAft>
              <a:defRPr/>
            </a:pPr>
            <a:r>
              <a:rPr lang="zh-CN" altLang="en-US" sz="1400" b="1" dirty="0">
                <a:solidFill>
                  <a:srgbClr val="0070C0"/>
                </a:solidFill>
                <a:latin typeface="微软雅黑" pitchFamily="34" charset="-122"/>
                <a:ea typeface="微软雅黑" pitchFamily="34" charset="-122"/>
              </a:rPr>
              <a:t>接入速率迈入</a:t>
            </a:r>
            <a:r>
              <a:rPr lang="en-US" altLang="zh-CN" sz="1400" b="1" dirty="0">
                <a:solidFill>
                  <a:srgbClr val="0070C0"/>
                </a:solidFill>
                <a:latin typeface="微软雅黑" pitchFamily="34" charset="-122"/>
                <a:ea typeface="微软雅黑" pitchFamily="34" charset="-122"/>
              </a:rPr>
              <a:t>8M</a:t>
            </a:r>
            <a:r>
              <a:rPr lang="zh-CN" altLang="en-US" sz="1400" b="1" dirty="0">
                <a:solidFill>
                  <a:srgbClr val="0070C0"/>
                </a:solidFill>
                <a:latin typeface="微软雅黑" pitchFamily="34" charset="-122"/>
                <a:ea typeface="微软雅黑" pitchFamily="34" charset="-122"/>
              </a:rPr>
              <a:t>主流阶段</a:t>
            </a:r>
          </a:p>
        </p:txBody>
      </p:sp>
      <p:sp>
        <p:nvSpPr>
          <p:cNvPr id="8" name="矩形 18"/>
          <p:cNvSpPr>
            <a:spLocks noChangeArrowheads="1"/>
          </p:cNvSpPr>
          <p:nvPr/>
        </p:nvSpPr>
        <p:spPr bwMode="auto">
          <a:xfrm>
            <a:off x="261541" y="1467768"/>
            <a:ext cx="4311650" cy="1261884"/>
          </a:xfrm>
          <a:prstGeom prst="rect">
            <a:avLst/>
          </a:prstGeom>
          <a:noFill/>
          <a:ln w="9525">
            <a:solidFill>
              <a:schemeClr val="bg1"/>
            </a:solidFill>
            <a:miter lim="800000"/>
          </a:ln>
        </p:spPr>
        <p:txBody>
          <a:bodyPr>
            <a:spAutoFit/>
          </a:bodyPr>
          <a:lstStyle/>
          <a:p>
            <a:pPr marL="285750" indent="-285750" algn="just">
              <a:spcBef>
                <a:spcPts val="600"/>
              </a:spcBef>
              <a:buFont typeface="Wingdings" pitchFamily="2" charset="2"/>
              <a:buChar char="n"/>
              <a:defRPr/>
            </a:pPr>
            <a:r>
              <a:rPr lang="zh-CN" altLang="zh-CN" sz="1400" dirty="0">
                <a:latin typeface="微软雅黑" pitchFamily="34" charset="-122"/>
                <a:ea typeface="微软雅黑" pitchFamily="34" charset="-122"/>
              </a:rPr>
              <a:t>光纤端口总数</a:t>
            </a:r>
            <a:r>
              <a:rPr lang="zh-CN" altLang="zh-CN" sz="1400" b="1" i="1" dirty="0">
                <a:solidFill>
                  <a:srgbClr val="FF0000"/>
                </a:solidFill>
                <a:latin typeface="微软雅黑" pitchFamily="34" charset="-122"/>
                <a:ea typeface="微软雅黑" pitchFamily="34" charset="-122"/>
              </a:rPr>
              <a:t>全球第一</a:t>
            </a:r>
            <a:r>
              <a:rPr lang="zh-CN" altLang="en-US" sz="1400" dirty="0">
                <a:latin typeface="微软雅黑" pitchFamily="34" charset="-122"/>
                <a:ea typeface="微软雅黑" pitchFamily="34" charset="-122"/>
              </a:rPr>
              <a:t>（</a:t>
            </a:r>
            <a:r>
              <a:rPr lang="zh-CN" altLang="zh-CN" sz="1400" dirty="0">
                <a:latin typeface="微软雅黑" pitchFamily="34" charset="-122"/>
                <a:ea typeface="微软雅黑" pitchFamily="34" charset="-122"/>
              </a:rPr>
              <a:t>2.4亿</a:t>
            </a:r>
            <a:r>
              <a:rPr lang="zh-CN" altLang="en-US" sz="1400" dirty="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a:p>
            <a:pPr marL="285750" indent="-285750" algn="just">
              <a:spcBef>
                <a:spcPts val="600"/>
              </a:spcBef>
              <a:defRPr/>
            </a:pPr>
            <a:r>
              <a:rPr lang="en-US" altLang="zh-CN" sz="1400" dirty="0">
                <a:latin typeface="微软雅黑" pitchFamily="34" charset="-122"/>
                <a:ea typeface="微软雅黑" pitchFamily="34" charset="-122"/>
              </a:rPr>
              <a:t>      </a:t>
            </a:r>
            <a:r>
              <a:rPr lang="zh-CN" altLang="zh-CN" sz="1400" dirty="0">
                <a:latin typeface="微软雅黑" pitchFamily="34" charset="-122"/>
                <a:ea typeface="微软雅黑" pitchFamily="34" charset="-122"/>
              </a:rPr>
              <a:t>占接入端口总数</a:t>
            </a:r>
            <a:r>
              <a:rPr lang="zh-CN" altLang="zh-CN" sz="1400" b="1" i="1" dirty="0">
                <a:solidFill>
                  <a:srgbClr val="FF0000"/>
                </a:solidFill>
                <a:latin typeface="微软雅黑" pitchFamily="34" charset="-122"/>
                <a:ea typeface="微软雅黑" pitchFamily="34" charset="-122"/>
              </a:rPr>
              <a:t>比重</a:t>
            </a:r>
            <a:r>
              <a:rPr lang="zh-CN" altLang="en-US" sz="1400" b="1" i="1" dirty="0">
                <a:solidFill>
                  <a:srgbClr val="FF0000"/>
                </a:solidFill>
                <a:latin typeface="微软雅黑" pitchFamily="34" charset="-122"/>
                <a:ea typeface="微软雅黑" pitchFamily="34" charset="-122"/>
              </a:rPr>
              <a:t>过半</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52%</a:t>
            </a:r>
            <a:r>
              <a:rPr lang="zh-CN" altLang="en-US" sz="1400" dirty="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a:p>
            <a:pPr marL="285750" indent="-285750" algn="just">
              <a:spcBef>
                <a:spcPts val="600"/>
              </a:spcBef>
              <a:spcAft>
                <a:spcPts val="600"/>
              </a:spcAft>
              <a:defRPr/>
            </a:pPr>
            <a:r>
              <a:rPr lang="en-US" altLang="zh-CN" sz="1400" dirty="0">
                <a:latin typeface="微软雅黑" pitchFamily="34" charset="-122"/>
                <a:ea typeface="微软雅黑" pitchFamily="34" charset="-122"/>
              </a:rPr>
              <a:t>      </a:t>
            </a:r>
            <a:r>
              <a:rPr lang="zh-CN" altLang="en-US" sz="1400" dirty="0">
                <a:latin typeface="微软雅黑" pitchFamily="34" charset="-122"/>
                <a:ea typeface="微软雅黑" pitchFamily="34" charset="-122"/>
              </a:rPr>
              <a:t>超过</a:t>
            </a:r>
            <a:r>
              <a:rPr lang="en-US" altLang="zh-CN" sz="1400" b="1" i="1" dirty="0">
                <a:solidFill>
                  <a:srgbClr val="FF0000"/>
                </a:solidFill>
                <a:latin typeface="微软雅黑" pitchFamily="34" charset="-122"/>
                <a:ea typeface="微软雅黑" pitchFamily="34" charset="-122"/>
              </a:rPr>
              <a:t>80%</a:t>
            </a:r>
            <a:r>
              <a:rPr lang="zh-CN" altLang="en-US" sz="1400" dirty="0">
                <a:latin typeface="微软雅黑" pitchFamily="34" charset="-122"/>
                <a:ea typeface="微软雅黑" pitchFamily="34" charset="-122"/>
              </a:rPr>
              <a:t>的城市家庭完成光纤到户改造</a:t>
            </a:r>
            <a:endParaRPr lang="en-US" altLang="zh-CN" sz="1400" dirty="0">
              <a:latin typeface="微软雅黑" pitchFamily="34" charset="-122"/>
              <a:ea typeface="微软雅黑" pitchFamily="34" charset="-122"/>
            </a:endParaRPr>
          </a:p>
          <a:p>
            <a:pPr marL="285750" indent="-285750" algn="just">
              <a:spcBef>
                <a:spcPts val="600"/>
              </a:spcBef>
              <a:spcAft>
                <a:spcPts val="600"/>
              </a:spcAft>
              <a:buFont typeface="Wingdings" pitchFamily="2" charset="2"/>
              <a:buChar char="n"/>
              <a:defRPr/>
            </a:pPr>
            <a:r>
              <a:rPr lang="zh-CN" altLang="zh-CN" sz="1400" dirty="0">
                <a:solidFill>
                  <a:srgbClr val="FF0000"/>
                </a:solidFill>
                <a:latin typeface="微软雅黑" pitchFamily="34" charset="-122"/>
                <a:ea typeface="微软雅黑" pitchFamily="34" charset="-122"/>
              </a:rPr>
              <a:t>四川、山东</a:t>
            </a:r>
            <a:r>
              <a:rPr lang="zh-CN" altLang="zh-CN" sz="1400" dirty="0">
                <a:latin typeface="微软雅黑" pitchFamily="34" charset="-122"/>
                <a:ea typeface="微软雅黑" pitchFamily="34" charset="-122"/>
              </a:rPr>
              <a:t>等率先成为</a:t>
            </a:r>
            <a:r>
              <a:rPr lang="zh-CN" altLang="zh-CN" sz="1400" dirty="0" smtClean="0">
                <a:latin typeface="微软雅黑" pitchFamily="34" charset="-122"/>
                <a:ea typeface="微软雅黑" pitchFamily="34" charset="-122"/>
              </a:rPr>
              <a:t>“</a:t>
            </a:r>
            <a:r>
              <a:rPr lang="zh-CN" altLang="zh-CN" sz="1400" b="1" i="1" dirty="0" smtClean="0">
                <a:solidFill>
                  <a:srgbClr val="FF0000"/>
                </a:solidFill>
                <a:latin typeface="微软雅黑" pitchFamily="34" charset="-122"/>
                <a:ea typeface="微软雅黑" pitchFamily="34" charset="-122"/>
              </a:rPr>
              <a:t>全光省</a:t>
            </a:r>
            <a:r>
              <a:rPr lang="zh-CN"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aphicFrame>
        <p:nvGraphicFramePr>
          <p:cNvPr id="9" name="图表 8"/>
          <p:cNvGraphicFramePr/>
          <p:nvPr/>
        </p:nvGraphicFramePr>
        <p:xfrm>
          <a:off x="189706" y="2945765"/>
          <a:ext cx="4311650" cy="3079377"/>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11"/>
          <p:cNvSpPr>
            <a:spLocks noChangeArrowheads="1"/>
          </p:cNvSpPr>
          <p:nvPr/>
        </p:nvSpPr>
        <p:spPr bwMode="auto">
          <a:xfrm>
            <a:off x="2809875" y="4648200"/>
            <a:ext cx="1896673" cy="276999"/>
          </a:xfrm>
          <a:prstGeom prst="rect">
            <a:avLst/>
          </a:prstGeom>
          <a:noFill/>
          <a:ln w="9525">
            <a:noFill/>
            <a:miter lim="800000"/>
          </a:ln>
        </p:spPr>
        <p:txBody>
          <a:bodyPr wrap="none">
            <a:spAutoFit/>
          </a:bodyPr>
          <a:lstStyle/>
          <a:p>
            <a:pPr>
              <a:defRPr/>
            </a:pPr>
            <a:r>
              <a:rPr lang="en-US" altLang="zh-CN" sz="1200" b="1" dirty="0">
                <a:solidFill>
                  <a:srgbClr val="FF0000"/>
                </a:solidFill>
                <a:latin typeface="微软雅黑" pitchFamily="34" charset="-122"/>
                <a:ea typeface="微软雅黑" pitchFamily="34" charset="-122"/>
                <a:cs typeface="仿宋_GB2312"/>
              </a:rPr>
              <a:t>48.3%</a:t>
            </a:r>
            <a:r>
              <a:rPr lang="zh-CN" altLang="en-US" sz="1200" b="1" dirty="0">
                <a:solidFill>
                  <a:srgbClr val="FF0000"/>
                </a:solidFill>
                <a:latin typeface="微软雅黑" pitchFamily="34" charset="-122"/>
                <a:ea typeface="微软雅黑" pitchFamily="34" charset="-122"/>
                <a:cs typeface="仿宋_GB2312"/>
              </a:rPr>
              <a:t>（</a:t>
            </a:r>
            <a:r>
              <a:rPr lang="en-US" altLang="zh-CN" sz="1200" b="1" dirty="0">
                <a:solidFill>
                  <a:srgbClr val="FF0000"/>
                </a:solidFill>
                <a:latin typeface="微软雅黑" pitchFamily="34" charset="-122"/>
                <a:ea typeface="微软雅黑" pitchFamily="34" charset="-122"/>
                <a:cs typeface="仿宋_GB2312"/>
              </a:rPr>
              <a:t>2015</a:t>
            </a:r>
            <a:r>
              <a:rPr lang="zh-CN" altLang="en-US" sz="1200" b="1" dirty="0">
                <a:solidFill>
                  <a:srgbClr val="FF0000"/>
                </a:solidFill>
                <a:latin typeface="微软雅黑" pitchFamily="34" charset="-122"/>
                <a:ea typeface="微软雅黑" pitchFamily="34" charset="-122"/>
                <a:cs typeface="仿宋_GB2312"/>
              </a:rPr>
              <a:t>年</a:t>
            </a:r>
            <a:r>
              <a:rPr lang="en-US" altLang="zh-CN" sz="1200" b="1" dirty="0">
                <a:solidFill>
                  <a:srgbClr val="FF0000"/>
                </a:solidFill>
                <a:latin typeface="微软雅黑" pitchFamily="34" charset="-122"/>
                <a:ea typeface="微软雅黑" pitchFamily="34" charset="-122"/>
                <a:cs typeface="仿宋_GB2312"/>
              </a:rPr>
              <a:t>9</a:t>
            </a:r>
            <a:r>
              <a:rPr lang="zh-CN" altLang="en-US" sz="1200" b="1" dirty="0">
                <a:solidFill>
                  <a:srgbClr val="FF0000"/>
                </a:solidFill>
                <a:latin typeface="微软雅黑" pitchFamily="34" charset="-122"/>
                <a:ea typeface="微软雅黑" pitchFamily="34" charset="-122"/>
                <a:cs typeface="仿宋_GB2312"/>
              </a:rPr>
              <a:t>月底）</a:t>
            </a:r>
            <a:endParaRPr lang="zh-CN" altLang="en-US" sz="1200" b="1" dirty="0">
              <a:latin typeface="微软雅黑" pitchFamily="34" charset="-122"/>
              <a:ea typeface="微软雅黑" pitchFamily="34" charset="-122"/>
              <a:cs typeface="仿宋_GB2312"/>
            </a:endParaRPr>
          </a:p>
        </p:txBody>
      </p:sp>
      <p:sp>
        <p:nvSpPr>
          <p:cNvPr id="11" name="矩形 10"/>
          <p:cNvSpPr/>
          <p:nvPr/>
        </p:nvSpPr>
        <p:spPr>
          <a:xfrm>
            <a:off x="380999" y="2988049"/>
            <a:ext cx="3929063" cy="307975"/>
          </a:xfrm>
          <a:prstGeom prst="rect">
            <a:avLst/>
          </a:prstGeom>
        </p:spPr>
        <p:txBody>
          <a:bodyPr wrap="none">
            <a:spAutoFit/>
          </a:bodyPr>
          <a:lstStyle/>
          <a:p>
            <a:pPr algn="ctr">
              <a:spcBef>
                <a:spcPts val="0"/>
              </a:spcBef>
              <a:spcAft>
                <a:spcPts val="0"/>
              </a:spcAft>
              <a:defRPr/>
            </a:pPr>
            <a:r>
              <a:rPr lang="zh-CN" altLang="en-US" sz="1400" b="1" dirty="0">
                <a:solidFill>
                  <a:srgbClr val="0070C0"/>
                </a:solidFill>
                <a:latin typeface="微软雅黑" pitchFamily="34" charset="-122"/>
                <a:ea typeface="微软雅黑" pitchFamily="34" charset="-122"/>
              </a:rPr>
              <a:t>我国光纤宽带用户占比远超</a:t>
            </a:r>
            <a:r>
              <a:rPr lang="en-US" altLang="zh-CN" sz="1400" b="1" dirty="0">
                <a:solidFill>
                  <a:srgbClr val="0070C0"/>
                </a:solidFill>
                <a:latin typeface="微软雅黑" pitchFamily="34" charset="-122"/>
                <a:ea typeface="微软雅黑" pitchFamily="34" charset="-122"/>
              </a:rPr>
              <a:t>OECD</a:t>
            </a:r>
            <a:r>
              <a:rPr lang="zh-CN" altLang="en-US" sz="1400" b="1" dirty="0">
                <a:solidFill>
                  <a:srgbClr val="0070C0"/>
                </a:solidFill>
                <a:latin typeface="微软雅黑" pitchFamily="34" charset="-122"/>
                <a:ea typeface="微软雅黑" pitchFamily="34" charset="-122"/>
              </a:rPr>
              <a:t>国家平均水平</a:t>
            </a:r>
          </a:p>
        </p:txBody>
      </p:sp>
      <p:graphicFrame>
        <p:nvGraphicFramePr>
          <p:cNvPr id="13" name="图表 12"/>
          <p:cNvGraphicFramePr/>
          <p:nvPr/>
        </p:nvGraphicFramePr>
        <p:xfrm>
          <a:off x="4648542" y="4081463"/>
          <a:ext cx="4225075" cy="210623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4358485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图表 11"/>
          <p:cNvGraphicFramePr/>
          <p:nvPr/>
        </p:nvGraphicFramePr>
        <p:xfrm>
          <a:off x="251520" y="1204873"/>
          <a:ext cx="4272866" cy="5170406"/>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964326" y="1204873"/>
            <a:ext cx="2847254" cy="430374"/>
          </a:xfrm>
          <a:prstGeom prst="rect">
            <a:avLst/>
          </a:prstGeom>
          <a:noFill/>
          <a:ln w="9525">
            <a:noFill/>
            <a:miter lim="800000"/>
          </a:ln>
        </p:spPr>
        <p:txBody>
          <a:bodyPr wrap="none">
            <a:spAutoFit/>
          </a:bodyPr>
          <a:lstStyle/>
          <a:p>
            <a:pPr algn="ctr">
              <a:lnSpc>
                <a:spcPct val="120000"/>
              </a:lnSpc>
            </a:pPr>
            <a:r>
              <a:rPr lang="en-US" altLang="zh-CN" sz="2000" b="1" dirty="0">
                <a:solidFill>
                  <a:srgbClr val="C00000"/>
                </a:solidFill>
                <a:latin typeface="微软雅黑" pitchFamily="34" charset="-122"/>
                <a:ea typeface="微软雅黑" pitchFamily="34" charset="-122"/>
              </a:rPr>
              <a:t>4G</a:t>
            </a:r>
            <a:r>
              <a:rPr lang="zh-CN" altLang="en-US" sz="2000" b="1" dirty="0">
                <a:solidFill>
                  <a:srgbClr val="C00000"/>
                </a:solidFill>
                <a:latin typeface="微软雅黑" pitchFamily="34" charset="-122"/>
                <a:ea typeface="微软雅黑" pitchFamily="34" charset="-122"/>
              </a:rPr>
              <a:t>网络建设跨越式</a:t>
            </a:r>
            <a:r>
              <a:rPr lang="zh-CN" altLang="en-US" sz="2000" b="1" dirty="0" smtClean="0">
                <a:solidFill>
                  <a:srgbClr val="C00000"/>
                </a:solidFill>
                <a:latin typeface="微软雅黑" pitchFamily="34" charset="-122"/>
                <a:ea typeface="微软雅黑" pitchFamily="34" charset="-122"/>
              </a:rPr>
              <a:t>发展</a:t>
            </a:r>
            <a:endParaRPr lang="en-US" altLang="zh-CN" sz="2000" b="1" dirty="0" smtClean="0">
              <a:solidFill>
                <a:srgbClr val="C00000"/>
              </a:solidFill>
              <a:latin typeface="微软雅黑" pitchFamily="34" charset="-122"/>
              <a:ea typeface="微软雅黑" pitchFamily="34" charset="-122"/>
            </a:endParaRPr>
          </a:p>
        </p:txBody>
      </p:sp>
      <p:sp>
        <p:nvSpPr>
          <p:cNvPr id="2" name="标题 1"/>
          <p:cNvSpPr>
            <a:spLocks noGrp="1"/>
          </p:cNvSpPr>
          <p:nvPr>
            <p:ph type="title"/>
          </p:nvPr>
        </p:nvSpPr>
        <p:spPr/>
        <p:txBody>
          <a:bodyPr>
            <a:normAutofit/>
          </a:bodyPr>
          <a:lstStyle/>
          <a:p>
            <a:pPr algn="ctr" eaLnBrk="0" fontAlgn="base" hangingPunct="0">
              <a:spcAft>
                <a:spcPct val="0"/>
              </a:spcAft>
            </a:pPr>
            <a:r>
              <a:rPr lang="en-US" altLang="zh-CN" sz="2800" b="1" dirty="0">
                <a:latin typeface="黑体" pitchFamily="49" charset="-122"/>
                <a:ea typeface="黑体" pitchFamily="49" charset="-122"/>
              </a:rPr>
              <a:t>4G</a:t>
            </a:r>
            <a:r>
              <a:rPr lang="zh-CN" altLang="en-US" sz="2800" b="1" dirty="0">
                <a:latin typeface="黑体" pitchFamily="49" charset="-122"/>
                <a:ea typeface="黑体" pitchFamily="49" charset="-122"/>
              </a:rPr>
              <a:t>跨越式发展，网络建设模式改革全面推进</a:t>
            </a:r>
          </a:p>
        </p:txBody>
      </p:sp>
      <p:sp>
        <p:nvSpPr>
          <p:cNvPr id="13" name="文本框 6"/>
          <p:cNvSpPr>
            <a:spLocks noChangeArrowheads="1"/>
          </p:cNvSpPr>
          <p:nvPr/>
        </p:nvSpPr>
        <p:spPr bwMode="auto">
          <a:xfrm>
            <a:off x="191854" y="6453335"/>
            <a:ext cx="20526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itchFamily="2" charset="2"/>
              <a:buChar char="n"/>
              <a:defRPr sz="3600" b="1">
                <a:solidFill>
                  <a:srgbClr val="000099"/>
                </a:solidFill>
                <a:latin typeface="Times New Roman" pitchFamily="18" charset="0"/>
                <a:ea typeface="宋体" pitchFamily="2" charset="-122"/>
                <a:sym typeface="Times New Roman" pitchFamily="18" charset="0"/>
              </a:defRPr>
            </a:lvl1pPr>
            <a:lvl2pPr marL="742950" indent="-285750">
              <a:spcBef>
                <a:spcPct val="20000"/>
              </a:spcBef>
              <a:buClr>
                <a:schemeClr val="hlink"/>
              </a:buClr>
              <a:buSzPct val="55000"/>
              <a:buFont typeface="Wingdings" pitchFamily="2" charset="2"/>
              <a:buChar char="n"/>
              <a:defRPr sz="3200" b="1">
                <a:solidFill>
                  <a:srgbClr val="000099"/>
                </a:solidFill>
                <a:latin typeface="Times New Roman" pitchFamily="18" charset="0"/>
                <a:ea typeface="宋体" pitchFamily="2" charset="-122"/>
                <a:sym typeface="Times New Roman" pitchFamily="18" charset="0"/>
              </a:defRPr>
            </a:lvl2pPr>
            <a:lvl3pPr marL="1143000" indent="-228600">
              <a:spcBef>
                <a:spcPct val="20000"/>
              </a:spcBef>
              <a:buClr>
                <a:schemeClr val="folHlink"/>
              </a:buClr>
              <a:buSzPct val="50000"/>
              <a:buFont typeface="Wingdings" pitchFamily="2" charset="2"/>
              <a:buChar char="n"/>
              <a:defRPr sz="2800" b="1">
                <a:solidFill>
                  <a:srgbClr val="000099"/>
                </a:solidFill>
                <a:latin typeface="Times New Roman" pitchFamily="18" charset="0"/>
                <a:ea typeface="宋体" pitchFamily="2" charset="-122"/>
                <a:sym typeface="Times New Roman" pitchFamily="18" charset="0"/>
              </a:defRPr>
            </a:lvl3pPr>
            <a:lvl4pPr marL="1600200" indent="-228600">
              <a:spcBef>
                <a:spcPct val="20000"/>
              </a:spcBef>
              <a:buClr>
                <a:schemeClr val="accent2"/>
              </a:buClr>
              <a:buSzPct val="55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4pPr>
            <a:lvl5pPr marL="2057400" indent="-228600">
              <a:spcBef>
                <a:spcPct val="20000"/>
              </a:spcBef>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9pPr>
          </a:lstStyle>
          <a:p>
            <a:pPr eaLnBrk="1" hangingPunct="1">
              <a:spcBef>
                <a:spcPct val="0"/>
              </a:spcBef>
              <a:buClrTx/>
              <a:buSzTx/>
              <a:buFont typeface="Arial" pitchFamily="34" charset="0"/>
              <a:buNone/>
            </a:pPr>
            <a:r>
              <a:rPr lang="zh-CN" altLang="en-US" sz="1100" b="0" dirty="0">
                <a:solidFill>
                  <a:srgbClr val="000000"/>
                </a:solidFill>
                <a:latin typeface="微软雅黑" pitchFamily="34" charset="-122"/>
                <a:ea typeface="微软雅黑" pitchFamily="34" charset="-122"/>
                <a:sym typeface="宋体" pitchFamily="2" charset="-122"/>
              </a:rPr>
              <a:t>数据来源</a:t>
            </a:r>
            <a:r>
              <a:rPr lang="zh-CN" altLang="en-US" sz="1100" b="0" dirty="0" smtClean="0">
                <a:solidFill>
                  <a:srgbClr val="000000"/>
                </a:solidFill>
                <a:latin typeface="微软雅黑" pitchFamily="34" charset="-122"/>
                <a:ea typeface="微软雅黑" pitchFamily="34" charset="-122"/>
                <a:sym typeface="宋体" pitchFamily="2" charset="-122"/>
              </a:rPr>
              <a:t>：</a:t>
            </a:r>
            <a:r>
              <a:rPr lang="en-US" altLang="zh-CN" sz="1100" b="0" dirty="0" smtClean="0">
                <a:solidFill>
                  <a:srgbClr val="000000"/>
                </a:solidFill>
                <a:latin typeface="微软雅黑" pitchFamily="34" charset="-122"/>
                <a:ea typeface="微软雅黑" pitchFamily="34" charset="-122"/>
                <a:sym typeface="宋体" pitchFamily="2" charset="-122"/>
              </a:rPr>
              <a:t>MIIT</a:t>
            </a:r>
            <a:endParaRPr lang="zh-CN" altLang="en-US" sz="1800" b="0" dirty="0">
              <a:solidFill>
                <a:srgbClr val="000000"/>
              </a:solidFill>
              <a:latin typeface="微软雅黑" pitchFamily="34" charset="-122"/>
              <a:ea typeface="微软雅黑" pitchFamily="34" charset="-122"/>
            </a:endParaRPr>
          </a:p>
        </p:txBody>
      </p:sp>
      <p:sp>
        <p:nvSpPr>
          <p:cNvPr id="16" name="矩形 15"/>
          <p:cNvSpPr/>
          <p:nvPr/>
        </p:nvSpPr>
        <p:spPr>
          <a:xfrm>
            <a:off x="5114651" y="1204873"/>
            <a:ext cx="3262432" cy="430374"/>
          </a:xfrm>
          <a:prstGeom prst="rect">
            <a:avLst/>
          </a:prstGeom>
          <a:noFill/>
          <a:ln w="9525">
            <a:noFill/>
            <a:miter lim="800000"/>
          </a:ln>
        </p:spPr>
        <p:txBody>
          <a:bodyPr wrap="none">
            <a:spAutoFit/>
          </a:bodyPr>
          <a:lstStyle/>
          <a:p>
            <a:pPr algn="ctr">
              <a:lnSpc>
                <a:spcPct val="120000"/>
              </a:lnSpc>
            </a:pPr>
            <a:r>
              <a:rPr lang="zh-CN" altLang="en-US" sz="2000" b="1" dirty="0">
                <a:solidFill>
                  <a:srgbClr val="C00000"/>
                </a:solidFill>
                <a:latin typeface="微软雅黑" pitchFamily="34" charset="-122"/>
                <a:ea typeface="微软雅黑" pitchFamily="34" charset="-122"/>
              </a:rPr>
              <a:t>铁塔公司全面接管存量资源</a:t>
            </a:r>
          </a:p>
        </p:txBody>
      </p:sp>
      <p:pic>
        <p:nvPicPr>
          <p:cNvPr id="17" name="Picture 2"/>
          <p:cNvPicPr>
            <a:picLocks noChangeAspect="1" noChangeArrowheads="1"/>
          </p:cNvPicPr>
          <p:nvPr/>
        </p:nvPicPr>
        <p:blipFill rotWithShape="1">
          <a:blip r:embed="rId4" cstate="print"/>
          <a:srcRect l="59787"/>
          <a:stretch>
            <a:fillRect/>
          </a:stretch>
        </p:blipFill>
        <p:spPr bwMode="auto">
          <a:xfrm>
            <a:off x="5039592" y="3918939"/>
            <a:ext cx="3256429" cy="1811529"/>
          </a:xfrm>
          <a:prstGeom prst="rect">
            <a:avLst/>
          </a:prstGeom>
          <a:noFill/>
          <a:ln w="9525">
            <a:noFill/>
            <a:miter lim="800000"/>
            <a:headEnd/>
            <a:tailEnd/>
          </a:ln>
          <a:effectLst/>
        </p:spPr>
      </p:pic>
      <p:sp>
        <p:nvSpPr>
          <p:cNvPr id="5" name="矩形 4"/>
          <p:cNvSpPr/>
          <p:nvPr/>
        </p:nvSpPr>
        <p:spPr>
          <a:xfrm>
            <a:off x="5293071" y="3429142"/>
            <a:ext cx="2749471" cy="461665"/>
          </a:xfrm>
          <a:prstGeom prst="rect">
            <a:avLst/>
          </a:prstGeom>
          <a:noFill/>
          <a:ln w="9525">
            <a:noFill/>
            <a:miter lim="800000"/>
          </a:ln>
        </p:spPr>
        <p:txBody>
          <a:bodyPr wrap="none">
            <a:spAutoFit/>
          </a:bodyPr>
          <a:lstStyle/>
          <a:p>
            <a:pPr algn="ctr">
              <a:lnSpc>
                <a:spcPct val="120000"/>
              </a:lnSpc>
            </a:pPr>
            <a:r>
              <a:rPr lang="zh-CN" altLang="en-US" sz="2000" b="1" dirty="0">
                <a:solidFill>
                  <a:srgbClr val="C00000"/>
                </a:solidFill>
                <a:latin typeface="微软雅黑" pitchFamily="34" charset="-122"/>
                <a:ea typeface="微软雅黑" pitchFamily="34" charset="-122"/>
              </a:rPr>
              <a:t>国新控股加盟中国铁塔</a:t>
            </a:r>
          </a:p>
        </p:txBody>
      </p:sp>
      <p:sp>
        <p:nvSpPr>
          <p:cNvPr id="6" name="矩形 5"/>
          <p:cNvSpPr/>
          <p:nvPr/>
        </p:nvSpPr>
        <p:spPr>
          <a:xfrm>
            <a:off x="4729336" y="5823956"/>
            <a:ext cx="3876940" cy="584775"/>
          </a:xfrm>
          <a:prstGeom prst="rect">
            <a:avLst/>
          </a:prstGeom>
        </p:spPr>
        <p:txBody>
          <a:bodyPr wrap="square">
            <a:spAutoFit/>
          </a:bodyPr>
          <a:lstStyle/>
          <a:p>
            <a:r>
              <a:rPr lang="zh-CN" altLang="en-US" sz="1600" b="1" i="1" dirty="0">
                <a:latin typeface="微软雅黑" pitchFamily="34" charset="-122"/>
                <a:ea typeface="微软雅黑" pitchFamily="34" charset="-122"/>
                <a:cs typeface="Times New Roman" pitchFamily="18" charset="0"/>
              </a:rPr>
              <a:t>与三大运营商</a:t>
            </a:r>
            <a:r>
              <a:rPr lang="zh-CN" altLang="en-US" sz="1600" b="1" i="1" dirty="0">
                <a:solidFill>
                  <a:srgbClr val="C00000"/>
                </a:solidFill>
                <a:latin typeface="微软雅黑" pitchFamily="34" charset="-122"/>
                <a:ea typeface="微软雅黑" pitchFamily="34" charset="-122"/>
                <a:cs typeface="Times New Roman" pitchFamily="18" charset="0"/>
              </a:rPr>
              <a:t>在资本层面开始疏离</a:t>
            </a:r>
            <a:r>
              <a:rPr lang="zh-CN" altLang="en-US" sz="1600" b="1" i="1" dirty="0">
                <a:latin typeface="微软雅黑" pitchFamily="34" charset="-122"/>
                <a:ea typeface="微软雅黑" pitchFamily="34" charset="-122"/>
                <a:cs typeface="Times New Roman" pitchFamily="18" charset="0"/>
              </a:rPr>
              <a:t>，并拓展充电基础设施</a:t>
            </a:r>
            <a:r>
              <a:rPr lang="zh-CN" altLang="en-US" sz="1600" b="1" i="1" dirty="0" smtClean="0">
                <a:latin typeface="微软雅黑" pitchFamily="34" charset="-122"/>
                <a:ea typeface="微软雅黑" pitchFamily="34" charset="-122"/>
                <a:cs typeface="Times New Roman" pitchFamily="18" charset="0"/>
              </a:rPr>
              <a:t>市场，</a:t>
            </a:r>
            <a:r>
              <a:rPr lang="zh-CN" altLang="en-US" sz="1600" b="1" i="1" dirty="0" smtClean="0">
                <a:solidFill>
                  <a:srgbClr val="C00000"/>
                </a:solidFill>
                <a:latin typeface="微软雅黑" pitchFamily="34" charset="-122"/>
                <a:ea typeface="微软雅黑" pitchFamily="34" charset="-122"/>
                <a:cs typeface="Times New Roman" pitchFamily="18" charset="0"/>
              </a:rPr>
              <a:t>提高</a:t>
            </a:r>
            <a:r>
              <a:rPr lang="zh-CN" altLang="en-US" sz="1600" b="1" i="1" dirty="0">
                <a:solidFill>
                  <a:srgbClr val="C00000"/>
                </a:solidFill>
                <a:latin typeface="微软雅黑" pitchFamily="34" charset="-122"/>
                <a:ea typeface="微软雅黑" pitchFamily="34" charset="-122"/>
                <a:cs typeface="Times New Roman" pitchFamily="18" charset="0"/>
              </a:rPr>
              <a:t>其经营</a:t>
            </a:r>
            <a:r>
              <a:rPr lang="zh-CN" altLang="en-US" sz="1600" b="1" i="1" dirty="0" smtClean="0">
                <a:solidFill>
                  <a:srgbClr val="C00000"/>
                </a:solidFill>
                <a:latin typeface="微软雅黑" pitchFamily="34" charset="-122"/>
                <a:ea typeface="微软雅黑" pitchFamily="34" charset="-122"/>
                <a:cs typeface="Times New Roman" pitchFamily="18" charset="0"/>
              </a:rPr>
              <a:t>独立性</a:t>
            </a:r>
            <a:endParaRPr lang="zh-CN" altLang="en-US" sz="1600" b="1" i="1" dirty="0">
              <a:solidFill>
                <a:srgbClr val="C00000"/>
              </a:solidFill>
              <a:latin typeface="微软雅黑" pitchFamily="34" charset="-122"/>
              <a:ea typeface="微软雅黑" pitchFamily="34" charset="-122"/>
              <a:cs typeface="Times New Roman" pitchFamily="18" charset="0"/>
            </a:endParaRPr>
          </a:p>
        </p:txBody>
      </p:sp>
      <p:sp>
        <p:nvSpPr>
          <p:cNvPr id="7" name="矩形 6"/>
          <p:cNvSpPr/>
          <p:nvPr/>
        </p:nvSpPr>
        <p:spPr>
          <a:xfrm>
            <a:off x="4864370" y="2830301"/>
            <a:ext cx="3762993" cy="584775"/>
          </a:xfrm>
          <a:prstGeom prst="rect">
            <a:avLst/>
          </a:prstGeom>
        </p:spPr>
        <p:txBody>
          <a:bodyPr wrap="square">
            <a:spAutoFit/>
          </a:bodyPr>
          <a:lstStyle/>
          <a:p>
            <a:pPr>
              <a:spcAft>
                <a:spcPts val="600"/>
              </a:spcAft>
              <a:defRPr/>
            </a:pPr>
            <a:r>
              <a:rPr lang="zh-CN" altLang="en-US" sz="1600" b="1" i="1" dirty="0">
                <a:latin typeface="微软雅黑" pitchFamily="34" charset="-122"/>
                <a:ea typeface="微软雅黑" pitchFamily="34" charset="-122"/>
                <a:cs typeface="Times New Roman" pitchFamily="18" charset="0"/>
              </a:rPr>
              <a:t>推动电信业由网络竞争走向业务竞争，</a:t>
            </a:r>
            <a:r>
              <a:rPr lang="zh-CN" altLang="en-US" sz="1600" b="1" i="1" dirty="0">
                <a:solidFill>
                  <a:srgbClr val="C00000"/>
                </a:solidFill>
                <a:latin typeface="微软雅黑" pitchFamily="34" charset="-122"/>
                <a:ea typeface="微软雅黑" pitchFamily="34" charset="-122"/>
                <a:cs typeface="Times New Roman" pitchFamily="18" charset="0"/>
              </a:rPr>
              <a:t>由重资产运营逐渐向轻资产运营转变</a:t>
            </a:r>
          </a:p>
        </p:txBody>
      </p:sp>
      <p:sp>
        <p:nvSpPr>
          <p:cNvPr id="8" name="矩形 7"/>
          <p:cNvSpPr/>
          <p:nvPr/>
        </p:nvSpPr>
        <p:spPr>
          <a:xfrm>
            <a:off x="4728117" y="3438242"/>
            <a:ext cx="3899242" cy="293703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728117" y="1204873"/>
            <a:ext cx="3899242" cy="2190816"/>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标注 8"/>
          <p:cNvSpPr/>
          <p:nvPr/>
        </p:nvSpPr>
        <p:spPr>
          <a:xfrm>
            <a:off x="4990108" y="1692886"/>
            <a:ext cx="735397" cy="482228"/>
          </a:xfrm>
          <a:prstGeom prst="wedgeRoundRectCallout">
            <a:avLst>
              <a:gd name="adj1" fmla="val -7186"/>
              <a:gd name="adj2" fmla="val 83312"/>
              <a:gd name="adj3" fmla="val 16667"/>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endParaRPr lang="zh-CN" altLang="en-US" sz="1400" b="1" dirty="0">
              <a:latin typeface="微软雅黑" pitchFamily="34" charset="-122"/>
              <a:ea typeface="微软雅黑" pitchFamily="34" charset="-122"/>
            </a:endParaRPr>
          </a:p>
        </p:txBody>
      </p:sp>
      <p:sp>
        <p:nvSpPr>
          <p:cNvPr id="25" name="圆角矩形标注 24"/>
          <p:cNvSpPr/>
          <p:nvPr/>
        </p:nvSpPr>
        <p:spPr>
          <a:xfrm>
            <a:off x="6345019" y="1692886"/>
            <a:ext cx="735397" cy="482228"/>
          </a:xfrm>
          <a:prstGeom prst="wedgeRoundRectCallout">
            <a:avLst>
              <a:gd name="adj1" fmla="val -5670"/>
              <a:gd name="adj2" fmla="val 83312"/>
              <a:gd name="adj3" fmla="val 16667"/>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endParaRPr lang="zh-CN" altLang="en-US" sz="1400" b="1" dirty="0">
              <a:latin typeface="微软雅黑" pitchFamily="34" charset="-122"/>
              <a:ea typeface="微软雅黑" pitchFamily="34" charset="-122"/>
            </a:endParaRPr>
          </a:p>
        </p:txBody>
      </p:sp>
      <p:sp>
        <p:nvSpPr>
          <p:cNvPr id="26" name="圆角矩形标注 25"/>
          <p:cNvSpPr/>
          <p:nvPr/>
        </p:nvSpPr>
        <p:spPr>
          <a:xfrm>
            <a:off x="7699930" y="1692886"/>
            <a:ext cx="735397" cy="482228"/>
          </a:xfrm>
          <a:prstGeom prst="wedgeRoundRectCallout">
            <a:avLst>
              <a:gd name="adj1" fmla="val -7186"/>
              <a:gd name="adj2" fmla="val 83312"/>
              <a:gd name="adj3" fmla="val 16667"/>
            </a:avLst>
          </a:prstGeom>
          <a:solidFill>
            <a:srgbClr val="A2B93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endParaRPr lang="zh-CN" altLang="en-US" sz="1400" b="1" dirty="0">
              <a:latin typeface="微软雅黑" pitchFamily="34" charset="-122"/>
              <a:ea typeface="微软雅黑" pitchFamily="34" charset="-122"/>
            </a:endParaRPr>
          </a:p>
        </p:txBody>
      </p:sp>
      <p:sp>
        <p:nvSpPr>
          <p:cNvPr id="10" name="文本框 9"/>
          <p:cNvSpPr txBox="1"/>
          <p:nvPr/>
        </p:nvSpPr>
        <p:spPr>
          <a:xfrm>
            <a:off x="5114651" y="1738177"/>
            <a:ext cx="507690" cy="391647"/>
          </a:xfrm>
          <a:prstGeom prst="rect">
            <a:avLst/>
          </a:prstGeom>
        </p:spPr>
        <p:txBody>
          <a:bodyPr vert="horz" wrap="none" lIns="91440" tIns="45720" rIns="91440" bIns="45720" rtlCol="0" anchor="ctr">
            <a:normAutofit lnSpcReduction="10000"/>
          </a:bodyPr>
          <a:lstStyle/>
          <a:p>
            <a:r>
              <a:rPr lang="en-US" altLang="zh-CN" sz="2000" b="1" dirty="0" smtClean="0">
                <a:solidFill>
                  <a:schemeClr val="bg1"/>
                </a:solidFill>
                <a:latin typeface="Times New Roman" pitchFamily="18" charset="0"/>
                <a:ea typeface="微软雅黑" pitchFamily="34" charset="-122"/>
                <a:cs typeface="Times New Roman" pitchFamily="18" charset="0"/>
              </a:rPr>
              <a:t>1</a:t>
            </a:r>
            <a:r>
              <a:rPr lang="zh-CN" altLang="en-US" sz="1400" b="1" dirty="0" smtClean="0">
                <a:solidFill>
                  <a:schemeClr val="bg1"/>
                </a:solidFill>
                <a:latin typeface="Times New Roman" pitchFamily="18" charset="0"/>
                <a:ea typeface="微软雅黑" pitchFamily="34" charset="-122"/>
                <a:cs typeface="Times New Roman" pitchFamily="18" charset="0"/>
              </a:rPr>
              <a:t>月</a:t>
            </a:r>
            <a:endParaRPr lang="zh-CN" altLang="en-US" sz="1400" b="1" dirty="0">
              <a:solidFill>
                <a:schemeClr val="bg1"/>
              </a:solidFill>
              <a:latin typeface="Times New Roman" pitchFamily="18" charset="0"/>
              <a:ea typeface="微软雅黑" pitchFamily="34" charset="-122"/>
              <a:cs typeface="Times New Roman" pitchFamily="18" charset="0"/>
            </a:endParaRPr>
          </a:p>
        </p:txBody>
      </p:sp>
      <p:sp>
        <p:nvSpPr>
          <p:cNvPr id="28" name="文本框 27"/>
          <p:cNvSpPr txBox="1"/>
          <p:nvPr/>
        </p:nvSpPr>
        <p:spPr>
          <a:xfrm>
            <a:off x="6459980" y="1738177"/>
            <a:ext cx="507690" cy="391647"/>
          </a:xfrm>
          <a:prstGeom prst="rect">
            <a:avLst/>
          </a:prstGeom>
        </p:spPr>
        <p:txBody>
          <a:bodyPr vert="horz" wrap="none" lIns="91440" tIns="45720" rIns="91440" bIns="45720" rtlCol="0" anchor="ctr">
            <a:normAutofit lnSpcReduction="10000"/>
          </a:bodyPr>
          <a:lstStyle/>
          <a:p>
            <a:r>
              <a:rPr lang="en-US" altLang="zh-CN" sz="2000" b="1" dirty="0">
                <a:solidFill>
                  <a:schemeClr val="bg1"/>
                </a:solidFill>
                <a:latin typeface="Times New Roman" pitchFamily="18" charset="0"/>
                <a:ea typeface="微软雅黑" pitchFamily="34" charset="-122"/>
                <a:cs typeface="Times New Roman" pitchFamily="18" charset="0"/>
              </a:rPr>
              <a:t>4</a:t>
            </a:r>
            <a:r>
              <a:rPr lang="zh-CN" altLang="en-US" sz="1400" b="1" dirty="0" smtClean="0">
                <a:solidFill>
                  <a:schemeClr val="bg1"/>
                </a:solidFill>
                <a:latin typeface="Times New Roman" pitchFamily="18" charset="0"/>
                <a:ea typeface="微软雅黑" pitchFamily="34" charset="-122"/>
                <a:cs typeface="Times New Roman" pitchFamily="18" charset="0"/>
              </a:rPr>
              <a:t>月</a:t>
            </a:r>
            <a:endParaRPr lang="zh-CN" altLang="en-US" sz="1400" b="1" dirty="0">
              <a:solidFill>
                <a:schemeClr val="bg1"/>
              </a:solidFill>
              <a:latin typeface="Times New Roman" pitchFamily="18" charset="0"/>
              <a:ea typeface="微软雅黑" pitchFamily="34" charset="-122"/>
              <a:cs typeface="Times New Roman" pitchFamily="18" charset="0"/>
            </a:endParaRPr>
          </a:p>
        </p:txBody>
      </p:sp>
      <p:sp>
        <p:nvSpPr>
          <p:cNvPr id="29" name="文本框 28"/>
          <p:cNvSpPr txBox="1"/>
          <p:nvPr/>
        </p:nvSpPr>
        <p:spPr>
          <a:xfrm>
            <a:off x="7771856" y="1738177"/>
            <a:ext cx="507690" cy="391647"/>
          </a:xfrm>
          <a:prstGeom prst="rect">
            <a:avLst/>
          </a:prstGeom>
        </p:spPr>
        <p:txBody>
          <a:bodyPr vert="horz" wrap="none" lIns="91440" tIns="45720" rIns="91440" bIns="45720" rtlCol="0" anchor="ctr">
            <a:normAutofit lnSpcReduction="10000"/>
          </a:bodyPr>
          <a:lstStyle/>
          <a:p>
            <a:r>
              <a:rPr lang="en-US" altLang="zh-CN" sz="2000" b="1" dirty="0" smtClean="0">
                <a:solidFill>
                  <a:schemeClr val="bg1"/>
                </a:solidFill>
                <a:latin typeface="Times New Roman" pitchFamily="18" charset="0"/>
                <a:ea typeface="微软雅黑" pitchFamily="34" charset="-122"/>
                <a:cs typeface="Times New Roman" pitchFamily="18" charset="0"/>
              </a:rPr>
              <a:t>10</a:t>
            </a:r>
            <a:r>
              <a:rPr lang="zh-CN" altLang="en-US" sz="1400" b="1" dirty="0" smtClean="0">
                <a:solidFill>
                  <a:schemeClr val="bg1"/>
                </a:solidFill>
                <a:latin typeface="Times New Roman" pitchFamily="18" charset="0"/>
                <a:ea typeface="微软雅黑" pitchFamily="34" charset="-122"/>
                <a:cs typeface="Times New Roman" pitchFamily="18" charset="0"/>
              </a:rPr>
              <a:t>月</a:t>
            </a:r>
            <a:endParaRPr lang="zh-CN" altLang="en-US" sz="1400" b="1" dirty="0">
              <a:solidFill>
                <a:schemeClr val="bg1"/>
              </a:solidFill>
              <a:latin typeface="Times New Roman" pitchFamily="18" charset="0"/>
              <a:ea typeface="微软雅黑" pitchFamily="34" charset="-122"/>
              <a:cs typeface="Times New Roman" pitchFamily="18" charset="0"/>
            </a:endParaRPr>
          </a:p>
        </p:txBody>
      </p:sp>
      <p:sp>
        <p:nvSpPr>
          <p:cNvPr id="11" name="矩形 10"/>
          <p:cNvSpPr/>
          <p:nvPr/>
        </p:nvSpPr>
        <p:spPr>
          <a:xfrm>
            <a:off x="4898643" y="2268977"/>
            <a:ext cx="1001741" cy="523220"/>
          </a:xfrm>
          <a:prstGeom prst="rect">
            <a:avLst/>
          </a:prstGeom>
        </p:spPr>
        <p:txBody>
          <a:bodyPr wrap="square">
            <a:spAutoFit/>
          </a:bodyPr>
          <a:lstStyle/>
          <a:p>
            <a:r>
              <a:rPr lang="zh-CN" altLang="en-US" sz="1400" dirty="0" smtClean="0">
                <a:latin typeface="微软雅黑" pitchFamily="34" charset="-122"/>
                <a:ea typeface="微软雅黑" pitchFamily="34" charset="-122"/>
              </a:rPr>
              <a:t>新建铁塔基</a:t>
            </a:r>
            <a:r>
              <a:rPr lang="zh-CN" altLang="en-US" sz="1400" dirty="0">
                <a:latin typeface="微软雅黑" pitchFamily="34" charset="-122"/>
                <a:ea typeface="微软雅黑" pitchFamily="34" charset="-122"/>
              </a:rPr>
              <a:t>站</a:t>
            </a:r>
            <a:r>
              <a:rPr lang="zh-CN" altLang="en-US" sz="1400" dirty="0" smtClean="0">
                <a:latin typeface="微软雅黑" pitchFamily="34" charset="-122"/>
                <a:ea typeface="微软雅黑" pitchFamily="34" charset="-122"/>
              </a:rPr>
              <a:t>配套</a:t>
            </a:r>
            <a:endParaRPr lang="zh-CN" altLang="en-US" sz="1400" dirty="0"/>
          </a:p>
        </p:txBody>
      </p:sp>
      <p:sp>
        <p:nvSpPr>
          <p:cNvPr id="31" name="矩形 30"/>
          <p:cNvSpPr/>
          <p:nvPr/>
        </p:nvSpPr>
        <p:spPr>
          <a:xfrm>
            <a:off x="6266649" y="2268977"/>
            <a:ext cx="961611" cy="523220"/>
          </a:xfrm>
          <a:prstGeom prst="rect">
            <a:avLst/>
          </a:prstGeom>
        </p:spPr>
        <p:txBody>
          <a:bodyPr wrap="square">
            <a:spAutoFit/>
          </a:bodyPr>
          <a:lstStyle/>
          <a:p>
            <a:r>
              <a:rPr lang="zh-CN" altLang="en-US" sz="1400" dirty="0" smtClean="0">
                <a:latin typeface="微软雅黑" pitchFamily="34" charset="-122"/>
                <a:ea typeface="微软雅黑" pitchFamily="34" charset="-122"/>
              </a:rPr>
              <a:t>存量资源全面开放</a:t>
            </a:r>
            <a:endParaRPr lang="zh-CN" altLang="en-US" sz="1400" dirty="0">
              <a:latin typeface="微软雅黑" pitchFamily="34" charset="-122"/>
              <a:ea typeface="微软雅黑" pitchFamily="34" charset="-122"/>
            </a:endParaRPr>
          </a:p>
        </p:txBody>
      </p:sp>
      <p:sp>
        <p:nvSpPr>
          <p:cNvPr id="33" name="矩形 32"/>
          <p:cNvSpPr/>
          <p:nvPr/>
        </p:nvSpPr>
        <p:spPr>
          <a:xfrm>
            <a:off x="7582429" y="2268977"/>
            <a:ext cx="961611" cy="523220"/>
          </a:xfrm>
          <a:prstGeom prst="rect">
            <a:avLst/>
          </a:prstGeom>
        </p:spPr>
        <p:txBody>
          <a:bodyPr wrap="square">
            <a:spAutoFit/>
          </a:bodyPr>
          <a:lstStyle/>
          <a:p>
            <a:r>
              <a:rPr lang="zh-CN" altLang="en-US" sz="1400" dirty="0">
                <a:latin typeface="微软雅黑" pitchFamily="34" charset="-122"/>
                <a:ea typeface="微软雅黑" pitchFamily="34" charset="-122"/>
              </a:rPr>
              <a:t>收购全部存量</a:t>
            </a:r>
            <a:r>
              <a:rPr lang="zh-CN" altLang="en-US" sz="1400" dirty="0" smtClean="0">
                <a:latin typeface="微软雅黑" pitchFamily="34" charset="-122"/>
                <a:ea typeface="微软雅黑" pitchFamily="34" charset="-122"/>
              </a:rPr>
              <a:t>铁塔</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8975074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网速与</a:t>
            </a:r>
            <a:r>
              <a:rPr lang="zh-CN" altLang="en-US" dirty="0" smtClean="0"/>
              <a:t>社会期望仍有差距，亟需多环节联动提速</a:t>
            </a:r>
            <a:endParaRPr lang="zh-CN" altLang="en-US" dirty="0"/>
          </a:p>
        </p:txBody>
      </p:sp>
      <p:graphicFrame>
        <p:nvGraphicFramePr>
          <p:cNvPr id="3" name="图示 2"/>
          <p:cNvGraphicFramePr/>
          <p:nvPr/>
        </p:nvGraphicFramePr>
        <p:xfrm>
          <a:off x="1542499" y="2409229"/>
          <a:ext cx="5497689" cy="37563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236538" y="1162050"/>
            <a:ext cx="8664575" cy="757130"/>
          </a:xfrm>
          <a:prstGeom prst="rect">
            <a:avLst/>
          </a:prstGeom>
          <a:ln>
            <a:solidFill>
              <a:srgbClr val="117BD3"/>
            </a:solidFill>
          </a:ln>
        </p:spPr>
        <p:txBody>
          <a:bodyPr>
            <a:spAutoFit/>
          </a:bodyPr>
          <a:lstStyle/>
          <a:p>
            <a:pPr algn="just">
              <a:lnSpc>
                <a:spcPct val="120000"/>
              </a:lnSpc>
              <a:defRPr/>
            </a:pPr>
            <a:r>
              <a:rPr lang="zh-CN" altLang="en-US" b="1" dirty="0" smtClean="0">
                <a:latin typeface="微软雅黑" pitchFamily="34" charset="-122"/>
                <a:ea typeface="微软雅黑" pitchFamily="34" charset="-122"/>
              </a:rPr>
              <a:t>截止</a:t>
            </a:r>
            <a:r>
              <a:rPr lang="en-US" altLang="zh-CN" b="1" dirty="0" smtClean="0">
                <a:latin typeface="微软雅黑" pitchFamily="34" charset="-122"/>
                <a:ea typeface="微软雅黑" pitchFamily="34" charset="-122"/>
              </a:rPr>
              <a:t>2015</a:t>
            </a:r>
            <a:r>
              <a:rPr lang="zh-CN" altLang="en-US" b="1" dirty="0" smtClean="0">
                <a:latin typeface="微软雅黑" pitchFamily="34" charset="-122"/>
                <a:ea typeface="微软雅黑" pitchFamily="34" charset="-122"/>
              </a:rPr>
              <a:t>年</a:t>
            </a:r>
            <a:r>
              <a:rPr lang="en-US" altLang="zh-CN" b="1" dirty="0" smtClean="0">
                <a:latin typeface="微软雅黑" pitchFamily="34" charset="-122"/>
                <a:ea typeface="微软雅黑" pitchFamily="34" charset="-122"/>
              </a:rPr>
              <a:t>6</a:t>
            </a:r>
            <a:r>
              <a:rPr lang="zh-CN" altLang="en-US" b="1" dirty="0" smtClean="0">
                <a:latin typeface="微软雅黑" pitchFamily="34" charset="-122"/>
                <a:ea typeface="微软雅黑" pitchFamily="34" charset="-122"/>
              </a:rPr>
              <a:t>月底，我国宽带用户平均下载速率（</a:t>
            </a:r>
            <a:r>
              <a:rPr lang="en-US" altLang="zh-CN" b="1" dirty="0" smtClean="0">
                <a:latin typeface="微软雅黑" pitchFamily="34" charset="-122"/>
                <a:ea typeface="微软雅黑" pitchFamily="34" charset="-122"/>
              </a:rPr>
              <a:t>6.1M</a:t>
            </a:r>
            <a:r>
              <a:rPr lang="zh-CN" altLang="en-US" b="1" dirty="0" smtClean="0">
                <a:latin typeface="微软雅黑" pitchFamily="34" charset="-122"/>
                <a:ea typeface="微软雅黑" pitchFamily="34" charset="-122"/>
              </a:rPr>
              <a:t>）相比</a:t>
            </a:r>
            <a:r>
              <a:rPr lang="en-US" altLang="zh-CN" b="1" dirty="0" smtClean="0">
                <a:latin typeface="微软雅黑" pitchFamily="34" charset="-122"/>
                <a:ea typeface="微软雅黑" pitchFamily="34" charset="-122"/>
              </a:rPr>
              <a:t>2014</a:t>
            </a:r>
            <a:r>
              <a:rPr lang="zh-CN" altLang="en-US" b="1" dirty="0" smtClean="0">
                <a:latin typeface="微软雅黑" pitchFamily="34" charset="-122"/>
                <a:ea typeface="微软雅黑" pitchFamily="34" charset="-122"/>
              </a:rPr>
              <a:t>年底（</a:t>
            </a:r>
            <a:r>
              <a:rPr lang="en-US" altLang="zh-CN" b="1" dirty="0" smtClean="0">
                <a:latin typeface="微软雅黑" pitchFamily="34" charset="-122"/>
                <a:ea typeface="微软雅黑" pitchFamily="34" charset="-122"/>
              </a:rPr>
              <a:t>4.3M</a:t>
            </a:r>
            <a:r>
              <a:rPr lang="zh-CN" altLang="en-US" b="1" dirty="0" smtClean="0">
                <a:latin typeface="微软雅黑" pitchFamily="34" charset="-122"/>
                <a:ea typeface="微软雅黑" pitchFamily="34" charset="-122"/>
              </a:rPr>
              <a:t>）提高了</a:t>
            </a:r>
            <a:r>
              <a:rPr lang="en-US" altLang="zh-CN" b="1" i="1" dirty="0" smtClean="0">
                <a:solidFill>
                  <a:srgbClr val="FF0000"/>
                </a:solidFill>
                <a:latin typeface="微软雅黑" pitchFamily="34" charset="-122"/>
                <a:ea typeface="微软雅黑" pitchFamily="34" charset="-122"/>
              </a:rPr>
              <a:t>42%</a:t>
            </a:r>
            <a:r>
              <a:rPr lang="zh-CN" altLang="en-US" b="1" i="1" dirty="0" smtClean="0">
                <a:solidFill>
                  <a:srgbClr val="FF0000"/>
                </a:solidFill>
                <a:latin typeface="微软雅黑" pitchFamily="34" charset="-122"/>
                <a:ea typeface="微软雅黑" pitchFamily="34" charset="-122"/>
              </a:rPr>
              <a:t>，</a:t>
            </a:r>
            <a:r>
              <a:rPr lang="zh-CN" altLang="en-US" b="1" dirty="0" smtClean="0">
                <a:latin typeface="微软雅黑" pitchFamily="34" charset="-122"/>
                <a:ea typeface="微软雅黑" pitchFamily="34" charset="-122"/>
              </a:rPr>
              <a:t>但与</a:t>
            </a:r>
            <a:r>
              <a:rPr lang="zh-CN" altLang="en-US" b="1" dirty="0">
                <a:latin typeface="微软雅黑" pitchFamily="34" charset="-122"/>
                <a:ea typeface="微软雅黑" pitchFamily="34" charset="-122"/>
              </a:rPr>
              <a:t>国际先进对标</a:t>
            </a:r>
            <a:r>
              <a:rPr lang="zh-CN" altLang="en-US" b="1" dirty="0" smtClean="0">
                <a:latin typeface="微软雅黑" pitchFamily="34" charset="-122"/>
                <a:ea typeface="微软雅黑" pitchFamily="34" charset="-122"/>
              </a:rPr>
              <a:t>，仅</a:t>
            </a:r>
            <a:r>
              <a:rPr lang="zh-CN" altLang="en-US" b="1" dirty="0">
                <a:latin typeface="微软雅黑" pitchFamily="34" charset="-122"/>
                <a:ea typeface="微软雅黑" pitchFamily="34" charset="-122"/>
              </a:rPr>
              <a:t>为</a:t>
            </a:r>
            <a:r>
              <a:rPr lang="en-US" altLang="zh-CN" b="1" dirty="0">
                <a:latin typeface="微软雅黑" pitchFamily="34" charset="-122"/>
                <a:ea typeface="微软雅黑" pitchFamily="34" charset="-122"/>
              </a:rPr>
              <a:t>OECD</a:t>
            </a:r>
            <a:r>
              <a:rPr lang="zh-CN" altLang="en-US" b="1" dirty="0">
                <a:latin typeface="微软雅黑" pitchFamily="34" charset="-122"/>
                <a:ea typeface="微软雅黑" pitchFamily="34" charset="-122"/>
              </a:rPr>
              <a:t>国家（</a:t>
            </a:r>
            <a:r>
              <a:rPr lang="en-US" altLang="zh-CN" b="1" dirty="0">
                <a:latin typeface="微软雅黑" pitchFamily="34" charset="-122"/>
                <a:ea typeface="微软雅黑" pitchFamily="34" charset="-122"/>
              </a:rPr>
              <a:t>11.3M</a:t>
            </a:r>
            <a:r>
              <a:rPr lang="zh-CN" altLang="en-US" b="1" dirty="0">
                <a:latin typeface="微软雅黑" pitchFamily="34" charset="-122"/>
                <a:ea typeface="微软雅黑" pitchFamily="34" charset="-122"/>
              </a:rPr>
              <a:t>）的</a:t>
            </a:r>
            <a:r>
              <a:rPr lang="zh-CN" altLang="en-US" b="1" i="1" dirty="0">
                <a:solidFill>
                  <a:srgbClr val="FF0000"/>
                </a:solidFill>
                <a:latin typeface="微软雅黑" pitchFamily="34" charset="-122"/>
                <a:ea typeface="微软雅黑" pitchFamily="34" charset="-122"/>
              </a:rPr>
              <a:t>一半</a:t>
            </a:r>
            <a:r>
              <a:rPr lang="zh-CN" altLang="en-US" b="1" i="1" dirty="0" smtClean="0">
                <a:solidFill>
                  <a:srgbClr val="FF0000"/>
                </a:solidFill>
                <a:latin typeface="微软雅黑" pitchFamily="34" charset="-122"/>
                <a:ea typeface="微软雅黑" pitchFamily="34" charset="-122"/>
              </a:rPr>
              <a:t>左右</a:t>
            </a:r>
            <a:endParaRPr lang="en-US" altLang="zh-CN" b="1" dirty="0">
              <a:latin typeface="微软雅黑" pitchFamily="34" charset="-122"/>
              <a:ea typeface="微软雅黑" pitchFamily="34" charset="-122"/>
            </a:endParaRPr>
          </a:p>
        </p:txBody>
      </p:sp>
      <p:sp>
        <p:nvSpPr>
          <p:cNvPr id="5" name="矩形 4"/>
          <p:cNvSpPr/>
          <p:nvPr/>
        </p:nvSpPr>
        <p:spPr>
          <a:xfrm>
            <a:off x="5072063" y="2063750"/>
            <a:ext cx="3817937" cy="1192213"/>
          </a:xfrm>
          <a:prstGeom prst="rect">
            <a:avLst/>
          </a:prstGeom>
        </p:spPr>
        <p:txBody>
          <a:bodyPr>
            <a:spAutoFit/>
          </a:bodyPr>
          <a:lstStyle/>
          <a:p>
            <a:pPr marL="285750" indent="-285750">
              <a:spcAft>
                <a:spcPts val="300"/>
              </a:spcAft>
              <a:buFont typeface="Wingdings" pitchFamily="2" charset="2"/>
              <a:buChar char="ü"/>
              <a:defRPr/>
            </a:pPr>
            <a:r>
              <a:rPr lang="zh-CN" altLang="en-US" sz="1600" dirty="0">
                <a:latin typeface="微软雅黑" pitchFamily="34" charset="-122"/>
                <a:ea typeface="微软雅黑" pitchFamily="34" charset="-122"/>
              </a:rPr>
              <a:t>国际上宽带标准大幅提升</a:t>
            </a:r>
            <a:endParaRPr lang="en-US" altLang="zh-CN" sz="1600" dirty="0">
              <a:latin typeface="微软雅黑" pitchFamily="34" charset="-122"/>
              <a:ea typeface="微软雅黑" pitchFamily="34" charset="-122"/>
            </a:endParaRPr>
          </a:p>
          <a:p>
            <a:pPr marL="285750" indent="-285750">
              <a:spcAft>
                <a:spcPts val="300"/>
              </a:spcAft>
              <a:buFont typeface="Wingdings" pitchFamily="2" charset="2"/>
              <a:buChar char="ü"/>
              <a:defRPr/>
            </a:pPr>
            <a:r>
              <a:rPr lang="zh-CN" altLang="en-US" sz="1600" dirty="0">
                <a:latin typeface="微软雅黑" pitchFamily="34" charset="-122"/>
                <a:ea typeface="微软雅黑" pitchFamily="34" charset="-122"/>
              </a:rPr>
              <a:t>网络建设环境不完善</a:t>
            </a:r>
            <a:endParaRPr lang="en-US" altLang="zh-CN" sz="1600" dirty="0">
              <a:latin typeface="微软雅黑" pitchFamily="34" charset="-122"/>
              <a:ea typeface="微软雅黑" pitchFamily="34" charset="-122"/>
            </a:endParaRPr>
          </a:p>
          <a:p>
            <a:pPr marL="285750" indent="-285750">
              <a:spcAft>
                <a:spcPts val="300"/>
              </a:spcAft>
              <a:buFont typeface="Wingdings" pitchFamily="2" charset="2"/>
              <a:buChar char="ü"/>
              <a:defRPr/>
            </a:pPr>
            <a:r>
              <a:rPr lang="zh-CN" altLang="en-US" sz="1600" dirty="0">
                <a:latin typeface="微软雅黑" pitchFamily="34" charset="-122"/>
                <a:ea typeface="微软雅黑" pitchFamily="34" charset="-122"/>
              </a:rPr>
              <a:t>农村地区宽带建设投资意愿不足</a:t>
            </a:r>
            <a:endParaRPr lang="en-US" altLang="zh-CN" sz="1600" dirty="0">
              <a:latin typeface="微软雅黑" pitchFamily="34" charset="-122"/>
              <a:ea typeface="微软雅黑" pitchFamily="34" charset="-122"/>
            </a:endParaRPr>
          </a:p>
          <a:p>
            <a:pPr marL="285750" indent="-285750">
              <a:spcAft>
                <a:spcPts val="300"/>
              </a:spcAft>
              <a:buFont typeface="Wingdings" pitchFamily="2" charset="2"/>
              <a:buChar char="ü"/>
              <a:defRPr/>
            </a:pPr>
            <a:r>
              <a:rPr lang="zh-CN" altLang="en-US" sz="1600" dirty="0">
                <a:latin typeface="微软雅黑" pitchFamily="34" charset="-122"/>
                <a:ea typeface="微软雅黑" pitchFamily="34" charset="-122"/>
              </a:rPr>
              <a:t>假带宽问题不时出现</a:t>
            </a:r>
          </a:p>
        </p:txBody>
      </p:sp>
      <p:sp>
        <p:nvSpPr>
          <p:cNvPr id="6" name="矩形 5"/>
          <p:cNvSpPr/>
          <p:nvPr/>
        </p:nvSpPr>
        <p:spPr>
          <a:xfrm>
            <a:off x="5854700" y="4965971"/>
            <a:ext cx="3289300" cy="338137"/>
          </a:xfrm>
          <a:prstGeom prst="rect">
            <a:avLst/>
          </a:prstGeom>
        </p:spPr>
        <p:txBody>
          <a:bodyPr>
            <a:spAutoFit/>
          </a:bodyPr>
          <a:lstStyle/>
          <a:p>
            <a:pPr marL="285750" indent="-285750">
              <a:spcAft>
                <a:spcPts val="300"/>
              </a:spcAft>
              <a:buFont typeface="Wingdings" pitchFamily="2" charset="2"/>
              <a:buChar char="ü"/>
              <a:defRPr/>
            </a:pPr>
            <a:r>
              <a:rPr lang="zh-CN" altLang="en-US" sz="1600" dirty="0">
                <a:latin typeface="微软雅黑" pitchFamily="34" charset="-122"/>
                <a:ea typeface="微软雅黑" pitchFamily="34" charset="-122"/>
              </a:rPr>
              <a:t>网间互联互通仍需持续提升</a:t>
            </a:r>
          </a:p>
        </p:txBody>
      </p:sp>
      <p:sp>
        <p:nvSpPr>
          <p:cNvPr id="7" name="矩形 6"/>
          <p:cNvSpPr/>
          <p:nvPr/>
        </p:nvSpPr>
        <p:spPr>
          <a:xfrm>
            <a:off x="541338" y="5645150"/>
            <a:ext cx="2903537" cy="338138"/>
          </a:xfrm>
          <a:prstGeom prst="rect">
            <a:avLst/>
          </a:prstGeom>
        </p:spPr>
        <p:txBody>
          <a:bodyPr>
            <a:spAutoFit/>
          </a:bodyPr>
          <a:lstStyle/>
          <a:p>
            <a:pPr marL="285750" indent="-285750">
              <a:buFont typeface="Wingdings" pitchFamily="2" charset="2"/>
              <a:buChar char="ü"/>
              <a:defRPr/>
            </a:pPr>
            <a:r>
              <a:rPr lang="zh-CN" altLang="zh-CN" sz="1600" dirty="0">
                <a:latin typeface="微软雅黑" pitchFamily="34" charset="-122"/>
                <a:ea typeface="微软雅黑" pitchFamily="34" charset="-122"/>
              </a:rPr>
              <a:t>互联网国际出口带宽不足</a:t>
            </a:r>
            <a:endParaRPr lang="en-US" altLang="zh-CN" sz="1600" dirty="0">
              <a:latin typeface="微软雅黑" pitchFamily="34" charset="-122"/>
              <a:ea typeface="微软雅黑" pitchFamily="34" charset="-122"/>
            </a:endParaRPr>
          </a:p>
        </p:txBody>
      </p:sp>
      <p:sp>
        <p:nvSpPr>
          <p:cNvPr id="8" name="矩形 7"/>
          <p:cNvSpPr/>
          <p:nvPr/>
        </p:nvSpPr>
        <p:spPr>
          <a:xfrm>
            <a:off x="233363" y="3343275"/>
            <a:ext cx="2293937" cy="1077913"/>
          </a:xfrm>
          <a:prstGeom prst="rect">
            <a:avLst/>
          </a:prstGeom>
        </p:spPr>
        <p:txBody>
          <a:bodyPr>
            <a:spAutoFit/>
          </a:bodyPr>
          <a:lstStyle/>
          <a:p>
            <a:pPr marL="285750" indent="-285750">
              <a:buFont typeface="Wingdings" pitchFamily="2" charset="2"/>
              <a:buChar char="ü"/>
              <a:defRPr/>
            </a:pPr>
            <a:r>
              <a:rPr lang="zh-CN" altLang="zh-CN" sz="1600" dirty="0">
                <a:latin typeface="微软雅黑" pitchFamily="34" charset="-122"/>
                <a:ea typeface="微软雅黑" pitchFamily="34" charset="-122"/>
              </a:rPr>
              <a:t>网站接入带宽、网站设计</a:t>
            </a:r>
            <a:r>
              <a:rPr lang="zh-CN" altLang="en-US" sz="1600" dirty="0">
                <a:latin typeface="微软雅黑" pitchFamily="34" charset="-122"/>
                <a:ea typeface="微软雅黑" pitchFamily="34" charset="-122"/>
              </a:rPr>
              <a:t>优化</a:t>
            </a:r>
            <a:r>
              <a:rPr lang="zh-CN" altLang="zh-CN" sz="1600" dirty="0">
                <a:latin typeface="微软雅黑" pitchFamily="34" charset="-122"/>
                <a:ea typeface="微软雅黑" pitchFamily="34" charset="-122"/>
              </a:rPr>
              <a:t>、内容分发网络部署</a:t>
            </a:r>
            <a:r>
              <a:rPr lang="zh-CN" altLang="en-US" sz="1600" dirty="0">
                <a:latin typeface="微软雅黑" pitchFamily="34" charset="-122"/>
                <a:ea typeface="微软雅黑" pitchFamily="34" charset="-122"/>
              </a:rPr>
              <a:t>有待进一步改善和提升</a:t>
            </a:r>
          </a:p>
        </p:txBody>
      </p:sp>
    </p:spTree>
    <p:extLst>
      <p:ext uri="{BB962C8B-B14F-4D97-AF65-F5344CB8AC3E}">
        <p14:creationId xmlns:p14="http://schemas.microsoft.com/office/powerpoint/2010/main" val="27554499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1430" y="275421"/>
            <a:ext cx="8912569" cy="656657"/>
          </a:xfrm>
        </p:spPr>
        <p:txBody>
          <a:bodyPr>
            <a:noAutofit/>
          </a:bodyPr>
          <a:lstStyle/>
          <a:p>
            <a:pPr algn="ctr" eaLnBrk="0" fontAlgn="base" hangingPunct="0">
              <a:spcAft>
                <a:spcPct val="0"/>
              </a:spcAft>
            </a:pPr>
            <a:r>
              <a:rPr lang="zh-CN" altLang="en-US" sz="2800" b="1" dirty="0">
                <a:latin typeface="黑体" pitchFamily="49" charset="-122"/>
                <a:ea typeface="黑体" pitchFamily="49" charset="-122"/>
              </a:rPr>
              <a:t>宽带资费持续降低，国际排名大体符合经济发展水平</a:t>
            </a:r>
          </a:p>
        </p:txBody>
      </p:sp>
      <p:sp>
        <p:nvSpPr>
          <p:cNvPr id="4" name="TextBox 45"/>
          <p:cNvSpPr txBox="1"/>
          <p:nvPr/>
        </p:nvSpPr>
        <p:spPr>
          <a:xfrm>
            <a:off x="504825" y="1023518"/>
            <a:ext cx="8410575" cy="461665"/>
          </a:xfrm>
          <a:prstGeom prst="rect">
            <a:avLst/>
          </a:prstGeom>
          <a:noFill/>
          <a:ln>
            <a:noFill/>
          </a:ln>
        </p:spPr>
        <p:txBody>
          <a:bodyPr>
            <a:spAutoFit/>
          </a:bodyPr>
          <a:lstStyle/>
          <a:p>
            <a:pPr algn="just">
              <a:spcBef>
                <a:spcPts val="0"/>
              </a:spcBef>
              <a:spcAft>
                <a:spcPts val="600"/>
              </a:spcAft>
              <a:defRPr/>
            </a:pPr>
            <a:r>
              <a:rPr kumimoji="1" lang="en-US" altLang="zh-CN" sz="2000" dirty="0" smtClean="0">
                <a:latin typeface="微软雅黑" pitchFamily="34" charset="-122"/>
                <a:ea typeface="微软雅黑" pitchFamily="34" charset="-122"/>
              </a:rPr>
              <a:t>2012-2015</a:t>
            </a:r>
            <a:r>
              <a:rPr kumimoji="1" lang="zh-CN" altLang="en-US" sz="2000" dirty="0" smtClean="0">
                <a:latin typeface="微软雅黑" pitchFamily="34" charset="-122"/>
                <a:ea typeface="微软雅黑" pitchFamily="34" charset="-122"/>
              </a:rPr>
              <a:t>年移动流量资费年均下降</a:t>
            </a:r>
            <a:r>
              <a:rPr kumimoji="1" lang="en-US" altLang="zh-CN" sz="2400" dirty="0" smtClean="0">
                <a:solidFill>
                  <a:srgbClr val="FF0000"/>
                </a:solidFill>
                <a:latin typeface="微软雅黑" pitchFamily="34" charset="-122"/>
                <a:ea typeface="微软雅黑" pitchFamily="34" charset="-122"/>
              </a:rPr>
              <a:t>17%</a:t>
            </a:r>
            <a:r>
              <a:rPr kumimoji="1" lang="zh-CN" altLang="en-US" sz="2000" dirty="0" smtClean="0">
                <a:latin typeface="微软雅黑" pitchFamily="34" charset="-122"/>
                <a:ea typeface="微软雅黑" pitchFamily="34" charset="-122"/>
              </a:rPr>
              <a:t>，</a:t>
            </a:r>
            <a:r>
              <a:rPr kumimoji="1" lang="en-US" altLang="zh-CN" sz="2000" dirty="0" smtClean="0">
                <a:latin typeface="微软雅黑" pitchFamily="34" charset="-122"/>
                <a:ea typeface="微软雅黑" pitchFamily="34" charset="-122"/>
              </a:rPr>
              <a:t>2015</a:t>
            </a:r>
            <a:r>
              <a:rPr kumimoji="1" lang="zh-CN" altLang="en-US" sz="2000" dirty="0" smtClean="0">
                <a:latin typeface="微软雅黑" pitchFamily="34" charset="-122"/>
                <a:ea typeface="微软雅黑" pitchFamily="34" charset="-122"/>
              </a:rPr>
              <a:t>年降幅超过</a:t>
            </a:r>
            <a:r>
              <a:rPr kumimoji="1" lang="en-US" altLang="zh-CN" sz="2400" dirty="0" smtClean="0">
                <a:solidFill>
                  <a:srgbClr val="FF0000"/>
                </a:solidFill>
                <a:latin typeface="微软雅黑" pitchFamily="34" charset="-122"/>
                <a:ea typeface="微软雅黑" pitchFamily="34" charset="-122"/>
              </a:rPr>
              <a:t>40%</a:t>
            </a:r>
            <a:endParaRPr kumimoji="1" lang="en-US" altLang="zh-CN" sz="2400" dirty="0">
              <a:solidFill>
                <a:srgbClr val="FF0000"/>
              </a:solidFill>
              <a:latin typeface="微软雅黑" pitchFamily="34" charset="-122"/>
              <a:ea typeface="微软雅黑" pitchFamily="34" charset="-122"/>
            </a:endParaRPr>
          </a:p>
        </p:txBody>
      </p:sp>
      <p:graphicFrame>
        <p:nvGraphicFramePr>
          <p:cNvPr id="6" name="表格 5"/>
          <p:cNvGraphicFramePr>
            <a:graphicFrameLocks noGrp="1"/>
          </p:cNvGraphicFramePr>
          <p:nvPr/>
        </p:nvGraphicFramePr>
        <p:xfrm>
          <a:off x="501670" y="3810958"/>
          <a:ext cx="8175586" cy="2603228"/>
        </p:xfrm>
        <a:graphic>
          <a:graphicData uri="http://schemas.openxmlformats.org/drawingml/2006/table">
            <a:tbl>
              <a:tblPr firstRow="1">
                <a:tableStyleId>{5940675A-B579-460E-94D1-54222C63F5DA}</a:tableStyleId>
              </a:tblPr>
              <a:tblGrid>
                <a:gridCol w="860386"/>
                <a:gridCol w="1423686"/>
                <a:gridCol w="1504709"/>
                <a:gridCol w="1709728"/>
                <a:gridCol w="1751911"/>
                <a:gridCol w="925166"/>
              </a:tblGrid>
              <a:tr h="416874">
                <a:tc gridSpan="6">
                  <a:txBody>
                    <a:bodyPr/>
                    <a:lstStyle/>
                    <a:p>
                      <a:pPr marL="0" marR="0" indent="0" algn="ctr" defTabSz="914400" rtl="0" eaLnBrk="1" fontAlgn="ctr" latinLnBrk="0" hangingPunct="1">
                        <a:spcBef>
                          <a:spcPts val="0"/>
                        </a:spcBef>
                        <a:spcAft>
                          <a:spcPts val="0"/>
                        </a:spcAft>
                        <a:buClrTx/>
                        <a:buSzTx/>
                        <a:buFontTx/>
                        <a:buNone/>
                        <a:defRPr/>
                      </a:pPr>
                      <a:r>
                        <a:rPr lang="zh-CN" altLang="en-US" sz="1600" b="1" dirty="0" smtClean="0">
                          <a:solidFill>
                            <a:srgbClr val="0070C0"/>
                          </a:solidFill>
                          <a:latin typeface="微软雅黑" pitchFamily="34" charset="-122"/>
                          <a:ea typeface="微软雅黑" pitchFamily="34" charset="-122"/>
                        </a:rPr>
                        <a:t>主要国家</a:t>
                      </a:r>
                      <a:r>
                        <a:rPr lang="zh-CN" altLang="en-US" sz="1600" b="1" u="sng" dirty="0" smtClean="0">
                          <a:solidFill>
                            <a:srgbClr val="0070C0"/>
                          </a:solidFill>
                          <a:latin typeface="微软雅黑" pitchFamily="34" charset="-122"/>
                          <a:ea typeface="微软雅黑" pitchFamily="34" charset="-122"/>
                        </a:rPr>
                        <a:t>电信业务资费占人均</a:t>
                      </a:r>
                      <a:r>
                        <a:rPr lang="en-US" altLang="zh-CN" sz="1600" b="1" u="sng" dirty="0" smtClean="0">
                          <a:solidFill>
                            <a:srgbClr val="0070C0"/>
                          </a:solidFill>
                          <a:latin typeface="微软雅黑" pitchFamily="34" charset="-122"/>
                          <a:ea typeface="微软雅黑" pitchFamily="34" charset="-122"/>
                        </a:rPr>
                        <a:t>GNI</a:t>
                      </a:r>
                      <a:r>
                        <a:rPr lang="zh-CN" altLang="en-US" sz="1600" b="1" u="sng" dirty="0" smtClean="0">
                          <a:solidFill>
                            <a:srgbClr val="0070C0"/>
                          </a:solidFill>
                          <a:latin typeface="微软雅黑" pitchFamily="34" charset="-122"/>
                          <a:ea typeface="微软雅黑" pitchFamily="34" charset="-122"/>
                        </a:rPr>
                        <a:t>的比重</a:t>
                      </a:r>
                      <a:r>
                        <a:rPr lang="zh-CN" altLang="en-US" sz="1600" b="1" dirty="0" smtClean="0">
                          <a:solidFill>
                            <a:srgbClr val="0070C0"/>
                          </a:solidFill>
                          <a:latin typeface="微软雅黑" pitchFamily="34" charset="-122"/>
                          <a:ea typeface="微软雅黑" pitchFamily="34" charset="-122"/>
                        </a:rPr>
                        <a:t>（从低到高）、</a:t>
                      </a:r>
                      <a:r>
                        <a:rPr lang="zh-CN" altLang="en-US" sz="1600" b="1" u="sng" dirty="0" smtClean="0">
                          <a:solidFill>
                            <a:srgbClr val="0070C0"/>
                          </a:solidFill>
                          <a:latin typeface="微软雅黑" pitchFamily="34" charset="-122"/>
                          <a:ea typeface="微软雅黑" pitchFamily="34" charset="-122"/>
                        </a:rPr>
                        <a:t>人均</a:t>
                      </a:r>
                      <a:r>
                        <a:rPr lang="en-US" altLang="zh-CN" sz="1600" b="1" u="sng" dirty="0" smtClean="0">
                          <a:solidFill>
                            <a:srgbClr val="0070C0"/>
                          </a:solidFill>
                          <a:latin typeface="微软雅黑" pitchFamily="34" charset="-122"/>
                          <a:ea typeface="微软雅黑" pitchFamily="34" charset="-122"/>
                        </a:rPr>
                        <a:t>GNI</a:t>
                      </a:r>
                      <a:r>
                        <a:rPr lang="zh-CN" altLang="en-US" sz="1600" b="1" dirty="0" smtClean="0">
                          <a:solidFill>
                            <a:srgbClr val="0070C0"/>
                          </a:solidFill>
                          <a:latin typeface="微软雅黑" pitchFamily="34" charset="-122"/>
                          <a:ea typeface="微软雅黑" pitchFamily="34" charset="-122"/>
                        </a:rPr>
                        <a:t>（从高到低）的全球排位</a:t>
                      </a:r>
                    </a:p>
                  </a:txBody>
                  <a:tcPr marL="3950" marR="3950" marT="3950" marB="0" anchor="ctr">
                    <a:noFill/>
                  </a:tcPr>
                </a:tc>
                <a:tc hMerge="1">
                  <a:txBody>
                    <a:bodyPr/>
                    <a:lstStyle/>
                    <a:p>
                      <a:endParaRPr lang="zh-CN"/>
                    </a:p>
                  </a:txBody>
                  <a:tcPr marL="3950" marR="3950" marT="3950" marB="0" anchor="ctr">
                    <a:solidFill>
                      <a:schemeClr val="accent4">
                        <a:lumMod val="20000"/>
                        <a:lumOff val="80000"/>
                      </a:schemeClr>
                    </a:solidFill>
                  </a:tcPr>
                </a:tc>
                <a:tc hMerge="1">
                  <a:txBody>
                    <a:bodyPr/>
                    <a:lstStyle/>
                    <a:p>
                      <a:endParaRPr lang="zh-CN"/>
                    </a:p>
                  </a:txBody>
                  <a:tcPr marL="3950" marR="3950" marT="3950" marB="0" anchor="ctr">
                    <a:solidFill>
                      <a:schemeClr val="accent4">
                        <a:lumMod val="20000"/>
                        <a:lumOff val="80000"/>
                      </a:schemeClr>
                    </a:solidFill>
                  </a:tcPr>
                </a:tc>
                <a:tc hMerge="1">
                  <a:txBody>
                    <a:bodyPr/>
                    <a:lstStyle/>
                    <a:p>
                      <a:endParaRPr lang="zh-CN"/>
                    </a:p>
                  </a:txBody>
                  <a:tcPr marL="3950" marR="3950" marT="3950" marB="0" anchor="ctr">
                    <a:solidFill>
                      <a:schemeClr val="accent4">
                        <a:lumMod val="20000"/>
                        <a:lumOff val="80000"/>
                      </a:schemeClr>
                    </a:solidFill>
                  </a:tcPr>
                </a:tc>
                <a:tc hMerge="1">
                  <a:txBody>
                    <a:bodyPr/>
                    <a:lstStyle/>
                    <a:p>
                      <a:endParaRPr lang="zh-CN"/>
                    </a:p>
                  </a:txBody>
                  <a:tcPr marL="3950" marR="3950" marT="3950" marB="0" anchor="ctr">
                    <a:solidFill>
                      <a:schemeClr val="accent4">
                        <a:lumMod val="20000"/>
                        <a:lumOff val="80000"/>
                      </a:schemeClr>
                    </a:solidFill>
                  </a:tcPr>
                </a:tc>
                <a:tc hMerge="1">
                  <a:txBody>
                    <a:bodyPr/>
                    <a:lstStyle/>
                    <a:p>
                      <a:endParaRPr lang="zh-CN"/>
                    </a:p>
                  </a:txBody>
                  <a:tcPr marL="3950" marR="3950" marT="3950" marB="0" anchor="ctr">
                    <a:solidFill>
                      <a:schemeClr val="accent4">
                        <a:lumMod val="20000"/>
                        <a:lumOff val="80000"/>
                      </a:schemeClr>
                    </a:solidFill>
                  </a:tcPr>
                </a:tc>
              </a:tr>
              <a:tr h="416874">
                <a:tc>
                  <a:txBody>
                    <a:bodyPr/>
                    <a:lstStyle/>
                    <a:p>
                      <a:pPr algn="ctr" fontAlgn="ctr"/>
                      <a:endParaRPr lang="zh-CN" altLang="en-US" sz="1600" b="0" i="0" u="none" strike="noStrike" dirty="0">
                        <a:solidFill>
                          <a:srgbClr val="000000"/>
                        </a:solidFill>
                        <a:latin typeface="微软雅黑" pitchFamily="34" charset="-122"/>
                        <a:ea typeface="微软雅黑" pitchFamily="34" charset="-122"/>
                      </a:endParaRPr>
                    </a:p>
                  </a:txBody>
                  <a:tcPr marL="3950" marR="3950" marT="3950" marB="0" anchor="ctr">
                    <a:solidFill>
                      <a:schemeClr val="accent4">
                        <a:lumMod val="20000"/>
                        <a:lumOff val="80000"/>
                      </a:schemeClr>
                    </a:solidFill>
                  </a:tcPr>
                </a:tc>
                <a:tc>
                  <a:txBody>
                    <a:bodyPr/>
                    <a:lstStyle/>
                    <a:p>
                      <a:pPr algn="ctr" fontAlgn="ctr"/>
                      <a:r>
                        <a:rPr lang="zh-CN" altLang="en-US" sz="1600" u="none" strike="noStrike" dirty="0" smtClean="0">
                          <a:latin typeface="微软雅黑" pitchFamily="34" charset="-122"/>
                          <a:ea typeface="微软雅黑" pitchFamily="34" charset="-122"/>
                        </a:rPr>
                        <a:t>固定电话业务资费</a:t>
                      </a:r>
                      <a:endParaRPr lang="zh-CN" altLang="en-US" sz="1600" b="0" i="0" u="none" strike="noStrike" dirty="0">
                        <a:solidFill>
                          <a:srgbClr val="000000"/>
                        </a:solidFill>
                        <a:latin typeface="微软雅黑" pitchFamily="34" charset="-122"/>
                        <a:ea typeface="微软雅黑" pitchFamily="34" charset="-122"/>
                      </a:endParaRPr>
                    </a:p>
                  </a:txBody>
                  <a:tcPr marL="3950" marR="3950" marT="3950" marB="0" anchor="ctr">
                    <a:solidFill>
                      <a:schemeClr val="accent4">
                        <a:lumMod val="20000"/>
                        <a:lumOff val="80000"/>
                      </a:schemeClr>
                    </a:solidFill>
                  </a:tcPr>
                </a:tc>
                <a:tc>
                  <a:txBody>
                    <a:bodyPr/>
                    <a:lstStyle/>
                    <a:p>
                      <a:pPr marL="0" marR="0" indent="0" algn="ctr" defTabSz="914400" rtl="0" eaLnBrk="1" fontAlgn="ctr" latinLnBrk="0" hangingPunct="1">
                        <a:spcBef>
                          <a:spcPts val="0"/>
                        </a:spcBef>
                        <a:spcAft>
                          <a:spcPts val="0"/>
                        </a:spcAft>
                        <a:buClrTx/>
                        <a:buSzTx/>
                        <a:buFontTx/>
                        <a:buNone/>
                        <a:defRPr/>
                      </a:pPr>
                      <a:r>
                        <a:rPr lang="zh-CN" altLang="en-US" sz="1600" u="none" strike="noStrike" dirty="0" smtClean="0">
                          <a:latin typeface="微软雅黑" pitchFamily="34" charset="-122"/>
                          <a:ea typeface="微软雅黑" pitchFamily="34" charset="-122"/>
                        </a:rPr>
                        <a:t>移动电话业务</a:t>
                      </a:r>
                      <a:endParaRPr lang="zh-CN" altLang="en-US" sz="1600" b="1" i="0" u="none" strike="noStrike" dirty="0" smtClean="0">
                        <a:solidFill>
                          <a:srgbClr val="000000"/>
                        </a:solidFill>
                        <a:latin typeface="微软雅黑" pitchFamily="34" charset="-122"/>
                        <a:ea typeface="微软雅黑" pitchFamily="34" charset="-122"/>
                      </a:endParaRPr>
                    </a:p>
                    <a:p>
                      <a:pPr algn="ctr" fontAlgn="ctr"/>
                      <a:r>
                        <a:rPr lang="zh-CN" altLang="en-US" sz="1600" u="none" strike="noStrike" dirty="0" smtClean="0">
                          <a:latin typeface="微软雅黑" pitchFamily="34" charset="-122"/>
                          <a:ea typeface="微软雅黑" pitchFamily="34" charset="-122"/>
                        </a:rPr>
                        <a:t>资费</a:t>
                      </a:r>
                      <a:endParaRPr lang="zh-CN" altLang="en-US" sz="1600" b="0" i="0" u="none" strike="noStrike" dirty="0">
                        <a:solidFill>
                          <a:srgbClr val="000000"/>
                        </a:solidFill>
                        <a:latin typeface="微软雅黑" pitchFamily="34" charset="-122"/>
                        <a:ea typeface="微软雅黑" pitchFamily="34" charset="-122"/>
                      </a:endParaRPr>
                    </a:p>
                  </a:txBody>
                  <a:tcPr marL="3950" marR="3950" marT="3950" marB="0" anchor="ctr">
                    <a:solidFill>
                      <a:schemeClr val="accent4">
                        <a:lumMod val="20000"/>
                        <a:lumOff val="80000"/>
                      </a:schemeClr>
                    </a:solidFill>
                  </a:tcPr>
                </a:tc>
                <a:tc>
                  <a:txBody>
                    <a:bodyPr/>
                    <a:lstStyle/>
                    <a:p>
                      <a:pPr marL="0" marR="0" indent="0" algn="ctr" defTabSz="914400" rtl="0" eaLnBrk="1" fontAlgn="ctr" latinLnBrk="0" hangingPunct="1">
                        <a:spcBef>
                          <a:spcPts val="0"/>
                        </a:spcBef>
                        <a:spcAft>
                          <a:spcPts val="0"/>
                        </a:spcAft>
                        <a:buClrTx/>
                        <a:buSzTx/>
                        <a:buFontTx/>
                        <a:buNone/>
                        <a:defRPr/>
                      </a:pPr>
                      <a:r>
                        <a:rPr lang="zh-CN" altLang="en-US" sz="1600" u="none" strike="noStrike" dirty="0">
                          <a:latin typeface="微软雅黑" pitchFamily="34" charset="-122"/>
                          <a:ea typeface="微软雅黑" pitchFamily="34" charset="-122"/>
                        </a:rPr>
                        <a:t>后付费手机上网</a:t>
                      </a:r>
                      <a:r>
                        <a:rPr lang="en-US" altLang="zh-CN" sz="1600" u="none" strike="noStrike" dirty="0" smtClean="0">
                          <a:latin typeface="微软雅黑" pitchFamily="34" charset="-122"/>
                          <a:ea typeface="微软雅黑" pitchFamily="34" charset="-122"/>
                        </a:rPr>
                        <a:t>500MB</a:t>
                      </a:r>
                      <a:r>
                        <a:rPr lang="zh-CN" altLang="en-US" sz="1600" u="none" strike="noStrike" dirty="0" smtClean="0">
                          <a:latin typeface="微软雅黑" pitchFamily="34" charset="-122"/>
                          <a:ea typeface="微软雅黑" pitchFamily="34" charset="-122"/>
                        </a:rPr>
                        <a:t>资费</a:t>
                      </a:r>
                      <a:endParaRPr lang="zh-CN" altLang="en-US" sz="1600" b="1" i="0" u="none" strike="noStrike" dirty="0">
                        <a:solidFill>
                          <a:srgbClr val="000000"/>
                        </a:solidFill>
                        <a:latin typeface="微软雅黑" pitchFamily="34" charset="-122"/>
                        <a:ea typeface="微软雅黑" pitchFamily="34" charset="-122"/>
                      </a:endParaRPr>
                    </a:p>
                  </a:txBody>
                  <a:tcPr marL="3950" marR="3950" marT="3950" marB="0" anchor="ctr">
                    <a:solidFill>
                      <a:schemeClr val="accent4">
                        <a:lumMod val="20000"/>
                        <a:lumOff val="80000"/>
                      </a:schemeClr>
                    </a:solidFill>
                  </a:tcPr>
                </a:tc>
                <a:tc>
                  <a:txBody>
                    <a:bodyPr/>
                    <a:lstStyle/>
                    <a:p>
                      <a:pPr marL="0" marR="0" indent="0" algn="ctr" defTabSz="914400" rtl="0" eaLnBrk="1" fontAlgn="ctr" latinLnBrk="0" hangingPunct="1">
                        <a:spcBef>
                          <a:spcPts val="0"/>
                        </a:spcBef>
                        <a:spcAft>
                          <a:spcPts val="0"/>
                        </a:spcAft>
                        <a:buClrTx/>
                        <a:buSzTx/>
                        <a:buFontTx/>
                        <a:buNone/>
                        <a:defRPr/>
                      </a:pPr>
                      <a:r>
                        <a:rPr lang="zh-CN" altLang="en-US" sz="1600" u="none" strike="noStrike" dirty="0">
                          <a:latin typeface="微软雅黑" pitchFamily="34" charset="-122"/>
                          <a:ea typeface="微软雅黑" pitchFamily="34" charset="-122"/>
                        </a:rPr>
                        <a:t>固定</a:t>
                      </a:r>
                      <a:r>
                        <a:rPr lang="zh-CN" altLang="en-US" sz="1600" u="none" strike="noStrike" dirty="0" smtClean="0">
                          <a:latin typeface="微软雅黑" pitchFamily="34" charset="-122"/>
                          <a:ea typeface="微软雅黑" pitchFamily="34" charset="-122"/>
                        </a:rPr>
                        <a:t>宽带业务</a:t>
                      </a:r>
                      <a:endParaRPr lang="zh-CN" altLang="en-US" sz="1600" b="1" i="0" u="none" strike="noStrike" dirty="0" smtClean="0">
                        <a:solidFill>
                          <a:srgbClr val="000000"/>
                        </a:solidFill>
                        <a:latin typeface="微软雅黑" pitchFamily="34" charset="-122"/>
                        <a:ea typeface="微软雅黑" pitchFamily="34" charset="-122"/>
                      </a:endParaRPr>
                    </a:p>
                    <a:p>
                      <a:pPr algn="ctr" fontAlgn="ctr"/>
                      <a:r>
                        <a:rPr lang="zh-CN" altLang="en-US" sz="1600" u="none" strike="noStrike" dirty="0" smtClean="0">
                          <a:latin typeface="微软雅黑" pitchFamily="34" charset="-122"/>
                          <a:ea typeface="微软雅黑" pitchFamily="34" charset="-122"/>
                        </a:rPr>
                        <a:t>资费</a:t>
                      </a:r>
                      <a:endParaRPr lang="zh-CN" altLang="en-US" sz="1600" b="1" i="0" u="none" strike="noStrike" dirty="0">
                        <a:solidFill>
                          <a:srgbClr val="000000"/>
                        </a:solidFill>
                        <a:latin typeface="微软雅黑" pitchFamily="34" charset="-122"/>
                        <a:ea typeface="微软雅黑" pitchFamily="34" charset="-122"/>
                      </a:endParaRPr>
                    </a:p>
                  </a:txBody>
                  <a:tcPr marL="3950" marR="3950" marT="3950" marB="0" anchor="ctr">
                    <a:solidFill>
                      <a:schemeClr val="accent4">
                        <a:lumMod val="20000"/>
                        <a:lumOff val="80000"/>
                      </a:schemeClr>
                    </a:solidFill>
                  </a:tcPr>
                </a:tc>
                <a:tc>
                  <a:txBody>
                    <a:bodyPr/>
                    <a:lstStyle/>
                    <a:p>
                      <a:pPr marL="0" marR="0" indent="0" algn="ctr" defTabSz="914400" rtl="0" eaLnBrk="1" fontAlgn="ctr" latinLnBrk="0" hangingPunct="1">
                        <a:spcBef>
                          <a:spcPts val="0"/>
                        </a:spcBef>
                        <a:spcAft>
                          <a:spcPts val="0"/>
                        </a:spcAft>
                        <a:buClrTx/>
                        <a:buSzTx/>
                        <a:buFontTx/>
                        <a:buNone/>
                        <a:defRPr/>
                      </a:pPr>
                      <a:r>
                        <a:rPr lang="zh-CN" altLang="en-US" sz="1600" u="none" strike="noStrike" dirty="0">
                          <a:latin typeface="微软雅黑" pitchFamily="34" charset="-122"/>
                          <a:ea typeface="微软雅黑" pitchFamily="34" charset="-122"/>
                        </a:rPr>
                        <a:t>人均</a:t>
                      </a:r>
                      <a:r>
                        <a:rPr lang="en-US" sz="1600" u="none" strike="noStrike" dirty="0" smtClean="0">
                          <a:latin typeface="微软雅黑" pitchFamily="34" charset="-122"/>
                          <a:ea typeface="微软雅黑" pitchFamily="34" charset="-122"/>
                        </a:rPr>
                        <a:t>GNI</a:t>
                      </a:r>
                      <a:endParaRPr lang="zh-CN" altLang="en-US" sz="1600" b="0" i="0" u="none" strike="noStrike" dirty="0" smtClean="0">
                        <a:solidFill>
                          <a:srgbClr val="000000"/>
                        </a:solidFill>
                        <a:latin typeface="微软雅黑" pitchFamily="34" charset="-122"/>
                        <a:ea typeface="微软雅黑" pitchFamily="34" charset="-122"/>
                      </a:endParaRPr>
                    </a:p>
                  </a:txBody>
                  <a:tcPr marL="3950" marR="3950" marT="3950" marB="0" anchor="ctr">
                    <a:solidFill>
                      <a:schemeClr val="accent4">
                        <a:lumMod val="20000"/>
                        <a:lumOff val="80000"/>
                      </a:schemeClr>
                    </a:solidFill>
                  </a:tcPr>
                </a:tc>
              </a:tr>
              <a:tr h="355058">
                <a:tc>
                  <a:txBody>
                    <a:bodyPr/>
                    <a:lstStyle/>
                    <a:p>
                      <a:pPr algn="ctr" fontAlgn="ctr"/>
                      <a:r>
                        <a:rPr lang="zh-CN" altLang="en-US" sz="1600" b="1" u="none" strike="noStrike" dirty="0">
                          <a:solidFill>
                            <a:srgbClr val="C00000"/>
                          </a:solidFill>
                          <a:latin typeface="微软雅黑" pitchFamily="34" charset="-122"/>
                          <a:ea typeface="微软雅黑" pitchFamily="34" charset="-122"/>
                        </a:rPr>
                        <a:t>中国</a:t>
                      </a:r>
                      <a:endParaRPr lang="zh-CN" altLang="en-US" sz="1600" b="1" i="0" u="none" strike="noStrike" dirty="0">
                        <a:solidFill>
                          <a:srgbClr val="C00000"/>
                        </a:solidFill>
                        <a:latin typeface="微软雅黑" pitchFamily="34" charset="-122"/>
                        <a:ea typeface="微软雅黑" pitchFamily="34" charset="-122"/>
                      </a:endParaRPr>
                    </a:p>
                  </a:txBody>
                  <a:tcPr marL="3950" marR="3950" marT="3950" marB="0" anchor="ctr"/>
                </a:tc>
                <a:tc>
                  <a:txBody>
                    <a:bodyPr/>
                    <a:lstStyle/>
                    <a:p>
                      <a:pPr algn="ctr" fontAlgn="ctr"/>
                      <a:r>
                        <a:rPr lang="en-US" altLang="zh-CN" sz="1600" b="1" u="none" strike="noStrike" dirty="0">
                          <a:solidFill>
                            <a:srgbClr val="C00000"/>
                          </a:solidFill>
                          <a:latin typeface="微软雅黑" pitchFamily="34" charset="-122"/>
                          <a:ea typeface="微软雅黑" pitchFamily="34" charset="-122"/>
                        </a:rPr>
                        <a:t>49</a:t>
                      </a:r>
                      <a:r>
                        <a:rPr lang="zh-CN" altLang="en-US" sz="1600" b="1" u="none" strike="noStrike" dirty="0">
                          <a:solidFill>
                            <a:srgbClr val="C00000"/>
                          </a:solidFill>
                          <a:latin typeface="微软雅黑" pitchFamily="34" charset="-122"/>
                          <a:ea typeface="微软雅黑" pitchFamily="34" charset="-122"/>
                        </a:rPr>
                        <a:t>位</a:t>
                      </a:r>
                      <a:endParaRPr lang="zh-CN" altLang="en-US" sz="1600" b="1" i="0" u="none" strike="noStrike" dirty="0">
                        <a:solidFill>
                          <a:srgbClr val="C00000"/>
                        </a:solidFill>
                        <a:latin typeface="微软雅黑" pitchFamily="34" charset="-122"/>
                        <a:ea typeface="微软雅黑" pitchFamily="34" charset="-122"/>
                      </a:endParaRPr>
                    </a:p>
                  </a:txBody>
                  <a:tcPr marL="3950" marR="3950" marT="3950" marB="0" anchor="ctr"/>
                </a:tc>
                <a:tc>
                  <a:txBody>
                    <a:bodyPr/>
                    <a:lstStyle/>
                    <a:p>
                      <a:pPr algn="ctr" fontAlgn="ctr"/>
                      <a:r>
                        <a:rPr lang="en-US" altLang="zh-CN" sz="1600" b="1" u="none" strike="noStrike">
                          <a:solidFill>
                            <a:srgbClr val="C00000"/>
                          </a:solidFill>
                          <a:latin typeface="微软雅黑" pitchFamily="34" charset="-122"/>
                          <a:ea typeface="微软雅黑" pitchFamily="34" charset="-122"/>
                        </a:rPr>
                        <a:t>34</a:t>
                      </a:r>
                      <a:r>
                        <a:rPr lang="zh-CN" altLang="en-US" sz="1600" b="1" u="none" strike="noStrike">
                          <a:solidFill>
                            <a:srgbClr val="C00000"/>
                          </a:solidFill>
                          <a:latin typeface="微软雅黑" pitchFamily="34" charset="-122"/>
                          <a:ea typeface="微软雅黑" pitchFamily="34" charset="-122"/>
                        </a:rPr>
                        <a:t>位</a:t>
                      </a:r>
                      <a:endParaRPr lang="zh-CN" altLang="en-US" sz="1600" b="1" i="0" u="none" strike="noStrike">
                        <a:solidFill>
                          <a:srgbClr val="C00000"/>
                        </a:solidFill>
                        <a:latin typeface="微软雅黑" pitchFamily="34" charset="-122"/>
                        <a:ea typeface="微软雅黑" pitchFamily="34" charset="-122"/>
                      </a:endParaRPr>
                    </a:p>
                  </a:txBody>
                  <a:tcPr marL="3950" marR="3950" marT="3950" marB="0" anchor="ctr"/>
                </a:tc>
                <a:tc>
                  <a:txBody>
                    <a:bodyPr/>
                    <a:lstStyle/>
                    <a:p>
                      <a:pPr algn="ctr" fontAlgn="ctr"/>
                      <a:r>
                        <a:rPr lang="en-US" altLang="zh-CN" sz="1600" b="1" u="none" strike="noStrike" dirty="0" smtClean="0">
                          <a:solidFill>
                            <a:srgbClr val="C00000"/>
                          </a:solidFill>
                          <a:latin typeface="微软雅黑" pitchFamily="34" charset="-122"/>
                          <a:ea typeface="微软雅黑" pitchFamily="34" charset="-122"/>
                        </a:rPr>
                        <a:t>44</a:t>
                      </a:r>
                      <a:r>
                        <a:rPr lang="zh-CN" altLang="en-US" sz="1600" b="1" u="none" strike="noStrike" dirty="0" smtClean="0">
                          <a:solidFill>
                            <a:srgbClr val="C00000"/>
                          </a:solidFill>
                          <a:latin typeface="微软雅黑" pitchFamily="34" charset="-122"/>
                          <a:ea typeface="微软雅黑" pitchFamily="34" charset="-122"/>
                        </a:rPr>
                        <a:t>位</a:t>
                      </a:r>
                      <a:endParaRPr lang="zh-CN" altLang="en-US" sz="1600" b="1" i="0" u="none" strike="noStrike" dirty="0">
                        <a:solidFill>
                          <a:srgbClr val="C00000"/>
                        </a:solidFill>
                        <a:latin typeface="微软雅黑" pitchFamily="34" charset="-122"/>
                        <a:ea typeface="微软雅黑" pitchFamily="34" charset="-122"/>
                      </a:endParaRPr>
                    </a:p>
                  </a:txBody>
                  <a:tcPr marL="3950" marR="3950" marT="3950" marB="0" anchor="ctr"/>
                </a:tc>
                <a:tc>
                  <a:txBody>
                    <a:bodyPr/>
                    <a:lstStyle/>
                    <a:p>
                      <a:pPr algn="ctr" fontAlgn="ctr"/>
                      <a:r>
                        <a:rPr lang="en-US" altLang="zh-CN" sz="1600" b="1" u="none" strike="noStrike" dirty="0" smtClean="0">
                          <a:solidFill>
                            <a:srgbClr val="C00000"/>
                          </a:solidFill>
                          <a:latin typeface="微软雅黑" pitchFamily="34" charset="-122"/>
                          <a:ea typeface="微软雅黑" pitchFamily="34" charset="-122"/>
                        </a:rPr>
                        <a:t>90</a:t>
                      </a:r>
                      <a:r>
                        <a:rPr lang="zh-CN" altLang="en-US" sz="1600" b="1" u="none" strike="noStrike" dirty="0" smtClean="0">
                          <a:solidFill>
                            <a:srgbClr val="C00000"/>
                          </a:solidFill>
                          <a:latin typeface="微软雅黑" pitchFamily="34" charset="-122"/>
                          <a:ea typeface="微软雅黑" pitchFamily="34" charset="-122"/>
                        </a:rPr>
                        <a:t>位</a:t>
                      </a:r>
                      <a:endParaRPr lang="zh-CN" altLang="en-US" sz="1600" b="1" i="0" u="none" strike="noStrike" dirty="0">
                        <a:solidFill>
                          <a:srgbClr val="C00000"/>
                        </a:solidFill>
                        <a:latin typeface="微软雅黑" pitchFamily="34" charset="-122"/>
                        <a:ea typeface="微软雅黑" pitchFamily="34" charset="-122"/>
                      </a:endParaRPr>
                    </a:p>
                  </a:txBody>
                  <a:tcPr marL="3950" marR="3950" marT="3950" marB="0" anchor="ctr"/>
                </a:tc>
                <a:tc>
                  <a:txBody>
                    <a:bodyPr/>
                    <a:lstStyle/>
                    <a:p>
                      <a:pPr algn="ctr" fontAlgn="ctr"/>
                      <a:r>
                        <a:rPr lang="en-US" altLang="zh-CN" sz="1600" b="1" u="none" strike="noStrike" dirty="0" smtClean="0">
                          <a:solidFill>
                            <a:srgbClr val="C00000"/>
                          </a:solidFill>
                          <a:latin typeface="微软雅黑" pitchFamily="34" charset="-122"/>
                          <a:ea typeface="微软雅黑" pitchFamily="34" charset="-122"/>
                        </a:rPr>
                        <a:t>78</a:t>
                      </a:r>
                      <a:r>
                        <a:rPr lang="zh-CN" altLang="en-US" sz="1600" b="1" u="none" strike="noStrike" dirty="0" smtClean="0">
                          <a:solidFill>
                            <a:srgbClr val="C00000"/>
                          </a:solidFill>
                          <a:latin typeface="微软雅黑" pitchFamily="34" charset="-122"/>
                          <a:ea typeface="微软雅黑" pitchFamily="34" charset="-122"/>
                        </a:rPr>
                        <a:t>位</a:t>
                      </a:r>
                      <a:endParaRPr lang="zh-CN" altLang="en-US" sz="1600" b="1" i="0" u="none" strike="noStrike" dirty="0">
                        <a:solidFill>
                          <a:srgbClr val="C00000"/>
                        </a:solidFill>
                        <a:latin typeface="微软雅黑" pitchFamily="34" charset="-122"/>
                        <a:ea typeface="微软雅黑" pitchFamily="34" charset="-122"/>
                      </a:endParaRPr>
                    </a:p>
                  </a:txBody>
                  <a:tcPr marL="3950" marR="3950" marT="3950" marB="0" anchor="ctr"/>
                </a:tc>
              </a:tr>
              <a:tr h="263424">
                <a:tc>
                  <a:txBody>
                    <a:bodyPr/>
                    <a:lstStyle/>
                    <a:p>
                      <a:pPr algn="ctr" fontAlgn="ctr"/>
                      <a:r>
                        <a:rPr lang="zh-CN" altLang="en-US" sz="1600" b="0" i="0" u="none" strike="noStrike" dirty="0" smtClean="0">
                          <a:solidFill>
                            <a:srgbClr val="000000"/>
                          </a:solidFill>
                          <a:latin typeface="微软雅黑" pitchFamily="34" charset="-122"/>
                          <a:ea typeface="微软雅黑" pitchFamily="34" charset="-122"/>
                        </a:rPr>
                        <a:t>美国</a:t>
                      </a:r>
                      <a:endParaRPr lang="zh-CN" altLang="en-US" sz="1600" b="0" i="0" u="none" strike="noStrike" dirty="0">
                        <a:solidFill>
                          <a:srgbClr val="000000"/>
                        </a:solidFill>
                        <a:latin typeface="微软雅黑" pitchFamily="34" charset="-122"/>
                        <a:ea typeface="微软雅黑" pitchFamily="34" charset="-122"/>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21</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36</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68</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3</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10</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r>
              <a:tr h="290331">
                <a:tc>
                  <a:txBody>
                    <a:bodyPr/>
                    <a:lstStyle/>
                    <a:p>
                      <a:pPr algn="ctr" fontAlgn="ctr"/>
                      <a:r>
                        <a:rPr lang="zh-CN" altLang="en-US" sz="1600" b="0" i="0" u="none" strike="noStrike" dirty="0" smtClean="0">
                          <a:solidFill>
                            <a:srgbClr val="000000"/>
                          </a:solidFill>
                          <a:latin typeface="微软雅黑" pitchFamily="34" charset="-122"/>
                          <a:ea typeface="微软雅黑" pitchFamily="34" charset="-122"/>
                        </a:rPr>
                        <a:t>英国</a:t>
                      </a:r>
                      <a:endParaRPr lang="zh-CN" altLang="en-US" sz="1600" b="0" i="0" u="none" strike="noStrike" dirty="0">
                        <a:solidFill>
                          <a:srgbClr val="000000"/>
                        </a:solidFill>
                        <a:latin typeface="微软雅黑" pitchFamily="34" charset="-122"/>
                        <a:ea typeface="微软雅黑" pitchFamily="34" charset="-122"/>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59</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19</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16</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4</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22</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r>
              <a:tr h="290331">
                <a:tc>
                  <a:txBody>
                    <a:bodyPr/>
                    <a:lstStyle/>
                    <a:p>
                      <a:pPr algn="ctr" fontAlgn="ctr"/>
                      <a:r>
                        <a:rPr lang="zh-CN" altLang="en-US" sz="1600" b="0" i="0" u="none" strike="noStrike" dirty="0" smtClean="0">
                          <a:solidFill>
                            <a:srgbClr val="000000"/>
                          </a:solidFill>
                          <a:latin typeface="微软雅黑" pitchFamily="34" charset="-122"/>
                          <a:ea typeface="微软雅黑" pitchFamily="34" charset="-122"/>
                        </a:rPr>
                        <a:t>印度</a:t>
                      </a:r>
                      <a:endParaRPr lang="zh-CN" altLang="en-US" sz="1600" b="0" i="0" u="none" strike="noStrike" dirty="0">
                        <a:solidFill>
                          <a:srgbClr val="000000"/>
                        </a:solidFill>
                        <a:latin typeface="微软雅黑" pitchFamily="34" charset="-122"/>
                        <a:ea typeface="微软雅黑" pitchFamily="34" charset="-122"/>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96</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89</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97</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108</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128</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r>
              <a:tr h="234003">
                <a:tc>
                  <a:txBody>
                    <a:bodyPr/>
                    <a:lstStyle/>
                    <a:p>
                      <a:pPr algn="ctr" fontAlgn="ctr"/>
                      <a:r>
                        <a:rPr lang="zh-CN" altLang="en-US" sz="1600" b="0" i="0" u="none" strike="noStrike" dirty="0" smtClean="0">
                          <a:solidFill>
                            <a:srgbClr val="000000"/>
                          </a:solidFill>
                          <a:latin typeface="微软雅黑" pitchFamily="34" charset="-122"/>
                          <a:ea typeface="微软雅黑" pitchFamily="34" charset="-122"/>
                        </a:rPr>
                        <a:t>巴西</a:t>
                      </a:r>
                      <a:endParaRPr lang="zh-CN" altLang="en-US" sz="1600" b="0" i="0" u="none" strike="noStrike" dirty="0">
                        <a:solidFill>
                          <a:srgbClr val="000000"/>
                        </a:solidFill>
                        <a:latin typeface="微软雅黑" pitchFamily="34" charset="-122"/>
                        <a:ea typeface="微软雅黑" pitchFamily="34" charset="-122"/>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98</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93</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114</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45</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57</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r>
              <a:tr h="234003">
                <a:tc>
                  <a:txBody>
                    <a:bodyPr/>
                    <a:lstStyle/>
                    <a:p>
                      <a:pPr algn="ctr" fontAlgn="ctr"/>
                      <a:r>
                        <a:rPr lang="zh-CN" altLang="en-US" sz="1600" b="0" i="0" u="none" strike="noStrike" dirty="0" smtClean="0">
                          <a:solidFill>
                            <a:srgbClr val="000000"/>
                          </a:solidFill>
                          <a:latin typeface="微软雅黑" pitchFamily="34" charset="-122"/>
                          <a:ea typeface="微软雅黑" pitchFamily="34" charset="-122"/>
                        </a:rPr>
                        <a:t>俄罗斯</a:t>
                      </a:r>
                      <a:endParaRPr lang="zh-CN" altLang="en-US" sz="1600" b="0" i="0" u="none" strike="noStrike" dirty="0">
                        <a:solidFill>
                          <a:srgbClr val="000000"/>
                        </a:solidFill>
                        <a:latin typeface="微软雅黑" pitchFamily="34" charset="-122"/>
                        <a:ea typeface="微软雅黑" pitchFamily="34" charset="-122"/>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10</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24</a:t>
                      </a:r>
                      <a:r>
                        <a:rPr lang="zh-CN" altLang="en-US" sz="1600" u="none" strike="noStrike" kern="1200" dirty="0" smtClean="0">
                          <a:solidFill>
                            <a:schemeClr val="tx1"/>
                          </a:solidFill>
                          <a:latin typeface="微软雅黑" pitchFamily="34" charset="-122"/>
                          <a:ea typeface="微软雅黑" pitchFamily="34" charset="-122"/>
                          <a:cs typeface="+mn-cs"/>
                        </a:rPr>
                        <a:t>位</a:t>
                      </a: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14</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13</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c>
                  <a:txBody>
                    <a:bodyPr/>
                    <a:lstStyle/>
                    <a:p>
                      <a:pPr marL="0" algn="ctr" defTabSz="914400" rtl="0" eaLnBrk="1" fontAlgn="ctr" latinLnBrk="0" hangingPunct="1"/>
                      <a:r>
                        <a:rPr lang="en-US" altLang="zh-CN" sz="1600" u="none" strike="noStrike" kern="1200" dirty="0" smtClean="0">
                          <a:solidFill>
                            <a:schemeClr val="tx1"/>
                          </a:solidFill>
                          <a:latin typeface="微软雅黑" pitchFamily="34" charset="-122"/>
                          <a:ea typeface="微软雅黑" pitchFamily="34" charset="-122"/>
                          <a:cs typeface="+mn-cs"/>
                        </a:rPr>
                        <a:t>50</a:t>
                      </a:r>
                      <a:r>
                        <a:rPr lang="zh-CN" altLang="en-US" sz="1600" u="none" strike="noStrike" kern="1200" dirty="0" smtClean="0">
                          <a:solidFill>
                            <a:schemeClr val="tx1"/>
                          </a:solidFill>
                          <a:latin typeface="微软雅黑" pitchFamily="34" charset="-122"/>
                          <a:ea typeface="微软雅黑" pitchFamily="34" charset="-122"/>
                          <a:cs typeface="+mn-cs"/>
                        </a:rPr>
                        <a:t>位</a:t>
                      </a:r>
                      <a:endParaRPr lang="zh-CN" altLang="en-US" sz="1600" u="none" strike="noStrike" kern="1200" dirty="0">
                        <a:solidFill>
                          <a:schemeClr val="tx1"/>
                        </a:solidFill>
                        <a:latin typeface="微软雅黑" pitchFamily="34" charset="-122"/>
                        <a:ea typeface="微软雅黑" pitchFamily="34" charset="-122"/>
                        <a:cs typeface="+mn-cs"/>
                      </a:endParaRPr>
                    </a:p>
                  </a:txBody>
                  <a:tcPr marL="3950" marR="3950" marT="3950" marB="0" anchor="ctr"/>
                </a:tc>
              </a:tr>
            </a:tbl>
          </a:graphicData>
        </a:graphic>
      </p:graphicFrame>
      <p:sp>
        <p:nvSpPr>
          <p:cNvPr id="8" name="TextBox 45"/>
          <p:cNvSpPr txBox="1"/>
          <p:nvPr/>
        </p:nvSpPr>
        <p:spPr>
          <a:xfrm>
            <a:off x="501670" y="3449909"/>
            <a:ext cx="8412163" cy="369332"/>
          </a:xfrm>
          <a:prstGeom prst="rect">
            <a:avLst/>
          </a:prstGeom>
          <a:noFill/>
          <a:ln>
            <a:noFill/>
          </a:ln>
        </p:spPr>
        <p:txBody>
          <a:bodyPr>
            <a:spAutoFit/>
          </a:bodyPr>
          <a:lstStyle/>
          <a:p>
            <a:pPr algn="just">
              <a:spcBef>
                <a:spcPts val="0"/>
              </a:spcBef>
              <a:spcAft>
                <a:spcPts val="600"/>
              </a:spcAft>
              <a:defRPr/>
            </a:pPr>
            <a:r>
              <a:rPr lang="zh-CN" altLang="en-US" dirty="0" smtClean="0">
                <a:latin typeface="微软雅黑" pitchFamily="34" charset="-122"/>
                <a:ea typeface="微软雅黑" pitchFamily="34" charset="-122"/>
              </a:rPr>
              <a:t>我国移动上网资费排名与人均</a:t>
            </a:r>
            <a:r>
              <a:rPr lang="en-US" altLang="zh-CN" dirty="0" smtClean="0">
                <a:latin typeface="微软雅黑" pitchFamily="34" charset="-122"/>
                <a:ea typeface="微软雅黑" pitchFamily="34" charset="-122"/>
              </a:rPr>
              <a:t>GNI</a:t>
            </a:r>
            <a:r>
              <a:rPr lang="zh-CN" altLang="en-US" dirty="0" smtClean="0">
                <a:latin typeface="微软雅黑" pitchFamily="34" charset="-122"/>
                <a:ea typeface="微软雅黑" pitchFamily="34" charset="-122"/>
              </a:rPr>
              <a:t>的大体相当，但</a:t>
            </a:r>
            <a:r>
              <a:rPr lang="zh-CN" altLang="en-US" dirty="0">
                <a:latin typeface="微软雅黑" pitchFamily="34" charset="-122"/>
                <a:ea typeface="微软雅黑" pitchFamily="34" charset="-122"/>
              </a:rPr>
              <a:t>固定宽带资费排名</a:t>
            </a:r>
            <a:r>
              <a:rPr lang="zh-CN" altLang="en-US" dirty="0" smtClean="0">
                <a:latin typeface="微软雅黑" pitchFamily="34" charset="-122"/>
                <a:ea typeface="微软雅黑" pitchFamily="34" charset="-122"/>
              </a:rPr>
              <a:t>落后</a:t>
            </a:r>
            <a:endParaRPr lang="zh-CN" altLang="en-US" dirty="0">
              <a:latin typeface="微软雅黑" pitchFamily="34" charset="-122"/>
              <a:ea typeface="微软雅黑" pitchFamily="34" charset="-122"/>
            </a:endParaRPr>
          </a:p>
        </p:txBody>
      </p:sp>
      <p:sp>
        <p:nvSpPr>
          <p:cNvPr id="9" name="矩形 8"/>
          <p:cNvSpPr/>
          <p:nvPr/>
        </p:nvSpPr>
        <p:spPr>
          <a:xfrm>
            <a:off x="3131840" y="6369113"/>
            <a:ext cx="5277407" cy="276999"/>
          </a:xfrm>
          <a:prstGeom prst="rect">
            <a:avLst/>
          </a:prstGeom>
        </p:spPr>
        <p:txBody>
          <a:bodyPr wrap="none">
            <a:spAutoFit/>
          </a:bodyPr>
          <a:lstStyle/>
          <a:p>
            <a:r>
              <a:rPr kumimoji="1" lang="en-US" altLang="zh-CN" sz="1200" b="1" dirty="0" smtClean="0">
                <a:latin typeface="微软雅黑" pitchFamily="34" charset="-122"/>
                <a:ea typeface="微软雅黑" pitchFamily="34" charset="-122"/>
              </a:rPr>
              <a:t>GNI</a:t>
            </a:r>
            <a:r>
              <a:rPr kumimoji="1" lang="zh-CN" altLang="en-US" sz="1200" b="1" dirty="0" smtClean="0">
                <a:latin typeface="微软雅黑" pitchFamily="34" charset="-122"/>
                <a:ea typeface="微软雅黑" pitchFamily="34" charset="-122"/>
              </a:rPr>
              <a:t>：人均国民总收入    </a:t>
            </a:r>
            <a:r>
              <a:rPr kumimoji="1" lang="en-US" altLang="zh-CN" sz="1200" b="1" dirty="0" smtClean="0">
                <a:latin typeface="微软雅黑" pitchFamily="34" charset="-122"/>
                <a:ea typeface="微软雅黑" pitchFamily="34" charset="-122"/>
              </a:rPr>
              <a:t>ITU</a:t>
            </a:r>
            <a:r>
              <a:rPr kumimoji="1" lang="en-US" altLang="zh-CN" sz="1200" b="1" dirty="0">
                <a:latin typeface="微软雅黑" pitchFamily="34" charset="-122"/>
                <a:ea typeface="微软雅黑" pitchFamily="34" charset="-122"/>
              </a:rPr>
              <a:t>《</a:t>
            </a:r>
            <a:r>
              <a:rPr kumimoji="1" lang="zh-CN" altLang="en-US" sz="1200" b="1" dirty="0">
                <a:latin typeface="微软雅黑" pitchFamily="34" charset="-122"/>
                <a:ea typeface="微软雅黑" pitchFamily="34" charset="-122"/>
              </a:rPr>
              <a:t>衡量信息社会</a:t>
            </a:r>
            <a:r>
              <a:rPr kumimoji="1" lang="en-US" altLang="zh-CN" sz="1200" b="1" dirty="0">
                <a:latin typeface="微软雅黑" pitchFamily="34" charset="-122"/>
                <a:ea typeface="微软雅黑" pitchFamily="34" charset="-122"/>
              </a:rPr>
              <a:t>2015》</a:t>
            </a:r>
            <a:r>
              <a:rPr kumimoji="1" lang="zh-CN" altLang="en-US" sz="1200" b="1" dirty="0" smtClean="0">
                <a:latin typeface="微软雅黑" pitchFamily="34" charset="-122"/>
                <a:ea typeface="微软雅黑" pitchFamily="34" charset="-122"/>
              </a:rPr>
              <a:t>报告</a:t>
            </a:r>
            <a:r>
              <a:rPr lang="zh-CN" altLang="en-US" sz="1200" dirty="0">
                <a:latin typeface="微软雅黑" pitchFamily="34" charset="-122"/>
                <a:ea typeface="微软雅黑" pitchFamily="34" charset="-122"/>
              </a:rPr>
              <a:t>（</a:t>
            </a:r>
            <a:r>
              <a:rPr lang="en-US" altLang="zh-CN" sz="1200" dirty="0">
                <a:latin typeface="微软雅黑" pitchFamily="34" charset="-122"/>
                <a:ea typeface="微软雅黑" pitchFamily="34" charset="-122"/>
              </a:rPr>
              <a:t>181</a:t>
            </a:r>
            <a:r>
              <a:rPr lang="zh-CN" altLang="en-US" sz="1200" dirty="0">
                <a:latin typeface="微软雅黑" pitchFamily="34" charset="-122"/>
                <a:ea typeface="微软雅黑" pitchFamily="34" charset="-122"/>
              </a:rPr>
              <a:t>个经济体</a:t>
            </a:r>
            <a:r>
              <a:rPr lang="zh-CN" altLang="en-US" sz="1200" dirty="0" smtClean="0">
                <a:latin typeface="微软雅黑" pitchFamily="34" charset="-122"/>
                <a:ea typeface="微软雅黑" pitchFamily="34" charset="-122"/>
              </a:rPr>
              <a:t>）</a:t>
            </a:r>
            <a:endParaRPr lang="zh-CN" altLang="en-US" sz="1200" b="1" dirty="0"/>
          </a:p>
        </p:txBody>
      </p:sp>
      <p:pic>
        <p:nvPicPr>
          <p:cNvPr id="74755" name="Picture 3"/>
          <p:cNvPicPr>
            <a:picLocks noChangeAspect="1" noChangeArrowheads="1"/>
          </p:cNvPicPr>
          <p:nvPr/>
        </p:nvPicPr>
        <p:blipFill>
          <a:blip r:embed="rId2" cstate="print"/>
          <a:srcRect/>
          <a:stretch>
            <a:fillRect/>
          </a:stretch>
        </p:blipFill>
        <p:spPr bwMode="auto">
          <a:xfrm>
            <a:off x="544830" y="1463358"/>
            <a:ext cx="8115300" cy="1991041"/>
          </a:xfrm>
          <a:prstGeom prst="rect">
            <a:avLst/>
          </a:prstGeom>
          <a:noFill/>
          <a:ln w="9525">
            <a:noFill/>
            <a:miter lim="800000"/>
            <a:headEnd/>
            <a:tailEnd/>
          </a:ln>
          <a:effectLst/>
        </p:spPr>
      </p:pic>
    </p:spTree>
    <p:extLst>
      <p:ext uri="{BB962C8B-B14F-4D97-AF65-F5344CB8AC3E}">
        <p14:creationId xmlns:p14="http://schemas.microsoft.com/office/powerpoint/2010/main" val="2380244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568235" y="2545877"/>
          <a:ext cx="3946939" cy="3703900"/>
        </p:xfrm>
        <a:graphic>
          <a:graphicData uri="http://schemas.openxmlformats.org/drawingml/2006/chart">
            <c:chart xmlns:c="http://schemas.openxmlformats.org/drawingml/2006/chart" xmlns:r="http://schemas.openxmlformats.org/officeDocument/2006/relationships" r:id="rId2"/>
          </a:graphicData>
        </a:graphic>
      </p:graphicFrame>
      <p:sp>
        <p:nvSpPr>
          <p:cNvPr id="2" name="标题 1"/>
          <p:cNvSpPr>
            <a:spLocks noGrp="1"/>
          </p:cNvSpPr>
          <p:nvPr>
            <p:ph type="title"/>
          </p:nvPr>
        </p:nvSpPr>
        <p:spPr/>
        <p:txBody>
          <a:bodyPr>
            <a:normAutofit/>
          </a:bodyPr>
          <a:lstStyle/>
          <a:p>
            <a:pPr algn="ctr"/>
            <a:r>
              <a:rPr lang="zh-CN" altLang="en-US" sz="2800" b="1" dirty="0">
                <a:latin typeface="黑体" pitchFamily="49" charset="-122"/>
                <a:ea typeface="黑体" pitchFamily="49" charset="-122"/>
              </a:rPr>
              <a:t>固定宽带资费区域差异、城乡差异大</a:t>
            </a:r>
          </a:p>
        </p:txBody>
      </p:sp>
      <p:sp>
        <p:nvSpPr>
          <p:cNvPr id="3" name="矩形 2"/>
          <p:cNvSpPr/>
          <p:nvPr/>
        </p:nvSpPr>
        <p:spPr>
          <a:xfrm>
            <a:off x="568235" y="1157344"/>
            <a:ext cx="8284659" cy="1246495"/>
          </a:xfrm>
          <a:prstGeom prst="rect">
            <a:avLst/>
          </a:prstGeom>
        </p:spPr>
        <p:txBody>
          <a:bodyPr wrap="square">
            <a:spAutoFit/>
          </a:bodyPr>
          <a:lstStyle/>
          <a:p>
            <a:pPr algn="just">
              <a:lnSpc>
                <a:spcPts val="4500"/>
              </a:lnSpc>
              <a:buClr>
                <a:schemeClr val="tx1"/>
              </a:buClr>
              <a:buSzPct val="80000"/>
              <a:defRPr/>
            </a:pPr>
            <a:r>
              <a:rPr kumimoji="1" lang="zh-CN" altLang="en-US" sz="2000" dirty="0" smtClean="0">
                <a:latin typeface="微软雅黑" pitchFamily="34" charset="-122"/>
                <a:ea typeface="微软雅黑" pitchFamily="34" charset="-122"/>
              </a:rPr>
              <a:t>高资费</a:t>
            </a:r>
            <a:r>
              <a:rPr kumimoji="1" lang="zh-CN" altLang="en-US" sz="2000" dirty="0">
                <a:latin typeface="微软雅黑" pitchFamily="34" charset="-122"/>
                <a:ea typeface="微软雅黑" pitchFamily="34" charset="-122"/>
              </a:rPr>
              <a:t>本地网仅占</a:t>
            </a:r>
            <a:r>
              <a:rPr kumimoji="1" lang="en-US" altLang="zh-CN" sz="2000" dirty="0">
                <a:latin typeface="微软雅黑" pitchFamily="34" charset="-122"/>
                <a:ea typeface="微软雅黑" pitchFamily="34" charset="-122"/>
              </a:rPr>
              <a:t>6%</a:t>
            </a:r>
            <a:r>
              <a:rPr kumimoji="1" lang="zh-CN" altLang="en-US" sz="2000" dirty="0">
                <a:latin typeface="微软雅黑" pitchFamily="34" charset="-122"/>
                <a:ea typeface="微软雅黑" pitchFamily="34" charset="-122"/>
              </a:rPr>
              <a:t>且多为发达地区</a:t>
            </a:r>
            <a:r>
              <a:rPr kumimoji="1" lang="zh-CN" altLang="en-US" sz="2000" dirty="0" smtClean="0">
                <a:latin typeface="微软雅黑" pitchFamily="34" charset="-122"/>
                <a:ea typeface="微软雅黑" pitchFamily="34" charset="-122"/>
              </a:rPr>
              <a:t>，月费用</a:t>
            </a:r>
            <a:r>
              <a:rPr kumimoji="1" lang="en-US" altLang="zh-CN" sz="2000" dirty="0" smtClean="0">
                <a:latin typeface="微软雅黑" pitchFamily="34" charset="-122"/>
                <a:ea typeface="微软雅黑" pitchFamily="34" charset="-122"/>
              </a:rPr>
              <a:t>50-70</a:t>
            </a:r>
            <a:r>
              <a:rPr kumimoji="1" lang="zh-CN" altLang="en-US" sz="2000" dirty="0">
                <a:latin typeface="微软雅黑" pitchFamily="34" charset="-122"/>
                <a:ea typeface="微软雅黑" pitchFamily="34" charset="-122"/>
              </a:rPr>
              <a:t>元</a:t>
            </a:r>
            <a:r>
              <a:rPr kumimoji="1" lang="zh-CN" altLang="en-US" sz="2000" dirty="0" smtClean="0">
                <a:latin typeface="微软雅黑" pitchFamily="34" charset="-122"/>
                <a:ea typeface="微软雅黑" pitchFamily="34" charset="-122"/>
              </a:rPr>
              <a:t>区间超过半数</a:t>
            </a:r>
            <a:endParaRPr kumimoji="1" lang="en-US" altLang="zh-CN" sz="2000" dirty="0" smtClean="0">
              <a:latin typeface="微软雅黑" pitchFamily="34" charset="-122"/>
              <a:ea typeface="微软雅黑" pitchFamily="34" charset="-122"/>
            </a:endParaRPr>
          </a:p>
          <a:p>
            <a:pPr algn="just">
              <a:lnSpc>
                <a:spcPts val="4500"/>
              </a:lnSpc>
              <a:buClr>
                <a:schemeClr val="tx1"/>
              </a:buClr>
              <a:buSzPct val="80000"/>
              <a:defRPr/>
            </a:pPr>
            <a:r>
              <a:rPr kumimoji="1" lang="zh-CN" altLang="en-US" sz="2000" dirty="0" smtClean="0">
                <a:latin typeface="微软雅黑" pitchFamily="34" charset="-122"/>
                <a:ea typeface="微软雅黑" pitchFamily="34" charset="-122"/>
              </a:rPr>
              <a:t>资费</a:t>
            </a:r>
            <a:r>
              <a:rPr kumimoji="1" lang="zh-CN" altLang="en-US" sz="2000" dirty="0">
                <a:latin typeface="微软雅黑" pitchFamily="34" charset="-122"/>
                <a:ea typeface="微软雅黑" pitchFamily="34" charset="-122"/>
              </a:rPr>
              <a:t>占居民收入的</a:t>
            </a:r>
            <a:r>
              <a:rPr kumimoji="1" lang="zh-CN" altLang="en-US" sz="2000" dirty="0" smtClean="0">
                <a:latin typeface="微软雅黑" pitchFamily="34" charset="-122"/>
                <a:ea typeface="微软雅黑" pitchFamily="34" charset="-122"/>
              </a:rPr>
              <a:t>比重上，农村</a:t>
            </a:r>
            <a:r>
              <a:rPr kumimoji="1" lang="zh-CN" altLang="en-US" sz="2000" dirty="0">
                <a:latin typeface="微软雅黑" pitchFamily="34" charset="-122"/>
                <a:ea typeface="微软雅黑" pitchFamily="34" charset="-122"/>
              </a:rPr>
              <a:t>显著高于</a:t>
            </a:r>
            <a:r>
              <a:rPr kumimoji="1" lang="zh-CN" altLang="en-US" sz="2000" dirty="0" smtClean="0">
                <a:latin typeface="微软雅黑" pitchFamily="34" charset="-122"/>
                <a:ea typeface="微软雅黑" pitchFamily="34" charset="-122"/>
              </a:rPr>
              <a:t>城镇、西部高于东部</a:t>
            </a:r>
            <a:endParaRPr kumimoji="1" lang="zh-CN" altLang="en-US" sz="2000" dirty="0">
              <a:latin typeface="微软雅黑" pitchFamily="34" charset="-122"/>
              <a:ea typeface="微软雅黑" pitchFamily="34" charset="-122"/>
            </a:endParaRPr>
          </a:p>
        </p:txBody>
      </p:sp>
      <p:sp>
        <p:nvSpPr>
          <p:cNvPr id="5" name="椭圆 4"/>
          <p:cNvSpPr/>
          <p:nvPr/>
        </p:nvSpPr>
        <p:spPr>
          <a:xfrm>
            <a:off x="957124" y="4828478"/>
            <a:ext cx="400252" cy="8701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07679" y="5972778"/>
            <a:ext cx="1085554" cy="276999"/>
          </a:xfrm>
          <a:prstGeom prst="rect">
            <a:avLst/>
          </a:prstGeom>
        </p:spPr>
        <p:txBody>
          <a:bodyPr wrap="none">
            <a:spAutoFit/>
          </a:bodyPr>
          <a:lstStyle/>
          <a:p>
            <a:r>
              <a:rPr lang="zh-CN" altLang="en-US" sz="1200" dirty="0">
                <a:latin typeface="微软雅黑" pitchFamily="34" charset="-122"/>
                <a:ea typeface="微软雅黑" pitchFamily="34" charset="-122"/>
              </a:rPr>
              <a:t>（元</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月</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户）</a:t>
            </a:r>
            <a:endParaRPr lang="zh-CN" altLang="en-US" sz="1200" dirty="0"/>
          </a:p>
        </p:txBody>
      </p:sp>
      <p:graphicFrame>
        <p:nvGraphicFramePr>
          <p:cNvPr id="8" name="图表 7"/>
          <p:cNvGraphicFramePr/>
          <p:nvPr/>
        </p:nvGraphicFramePr>
        <p:xfrm>
          <a:off x="4710563" y="2545877"/>
          <a:ext cx="3965085" cy="3703900"/>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p:cNvSpPr/>
          <p:nvPr/>
        </p:nvSpPr>
        <p:spPr>
          <a:xfrm>
            <a:off x="4907050" y="2545877"/>
            <a:ext cx="3572109" cy="523220"/>
          </a:xfrm>
          <a:prstGeom prst="rect">
            <a:avLst/>
          </a:prstGeom>
        </p:spPr>
        <p:txBody>
          <a:bodyPr wrap="square">
            <a:spAutoFit/>
          </a:bodyPr>
          <a:lstStyle/>
          <a:p>
            <a:pPr algn="ctr">
              <a:spcBef>
                <a:spcPts val="0"/>
              </a:spcBef>
              <a:spcAft>
                <a:spcPts val="0"/>
              </a:spcAft>
              <a:defRPr/>
            </a:pPr>
            <a:r>
              <a:rPr lang="zh-CN" altLang="en-US" sz="1400" b="1" dirty="0" smtClean="0">
                <a:latin typeface="微软雅黑" pitchFamily="34" charset="-122"/>
                <a:ea typeface="微软雅黑" pitchFamily="34" charset="-122"/>
              </a:rPr>
              <a:t>固定宽带上网月平均价格占</a:t>
            </a:r>
            <a:endParaRPr lang="en-US" altLang="zh-CN" sz="1400" b="1" dirty="0" smtClean="0">
              <a:latin typeface="微软雅黑" pitchFamily="34" charset="-122"/>
              <a:ea typeface="微软雅黑" pitchFamily="34" charset="-122"/>
            </a:endParaRPr>
          </a:p>
          <a:p>
            <a:pPr algn="ctr">
              <a:spcBef>
                <a:spcPts val="0"/>
              </a:spcBef>
              <a:spcAft>
                <a:spcPts val="0"/>
              </a:spcAft>
              <a:defRPr/>
            </a:pPr>
            <a:r>
              <a:rPr lang="zh-CN" altLang="en-US" sz="1400" b="1" dirty="0" smtClean="0">
                <a:latin typeface="微软雅黑" pitchFamily="34" charset="-122"/>
                <a:ea typeface="微软雅黑" pitchFamily="34" charset="-122"/>
              </a:rPr>
              <a:t>居民月平均可支配收入的比重</a:t>
            </a:r>
            <a:endParaRPr lang="en-US" altLang="zh-CN" sz="1400" b="1" dirty="0" smtClean="0">
              <a:latin typeface="微软雅黑" pitchFamily="34" charset="-122"/>
              <a:ea typeface="微软雅黑" pitchFamily="34" charset="-122"/>
            </a:endParaRPr>
          </a:p>
        </p:txBody>
      </p:sp>
      <p:sp>
        <p:nvSpPr>
          <p:cNvPr id="10" name="矩形 9"/>
          <p:cNvSpPr/>
          <p:nvPr/>
        </p:nvSpPr>
        <p:spPr>
          <a:xfrm>
            <a:off x="7353032" y="5980472"/>
            <a:ext cx="1364476" cy="261610"/>
          </a:xfrm>
          <a:prstGeom prst="rect">
            <a:avLst/>
          </a:prstGeom>
        </p:spPr>
        <p:txBody>
          <a:bodyPr wrap="none">
            <a:spAutoFit/>
          </a:bodyPr>
          <a:lstStyle/>
          <a:p>
            <a:pPr algn="ctr">
              <a:spcBef>
                <a:spcPts val="0"/>
              </a:spcBef>
              <a:spcAft>
                <a:spcPts val="0"/>
              </a:spcAft>
              <a:defRPr/>
            </a:pPr>
            <a:r>
              <a:rPr lang="zh-CN" altLang="en-US" sz="1100" dirty="0">
                <a:latin typeface="微软雅黑" pitchFamily="34" charset="-122"/>
                <a:ea typeface="微软雅黑" pitchFamily="34" charset="-122"/>
              </a:rPr>
              <a:t>（</a:t>
            </a:r>
            <a:r>
              <a:rPr lang="en-US" altLang="zh-CN" sz="1100" dirty="0">
                <a:latin typeface="微软雅黑" pitchFamily="34" charset="-122"/>
                <a:ea typeface="微软雅黑" pitchFamily="34" charset="-122"/>
              </a:rPr>
              <a:t>2015</a:t>
            </a:r>
            <a:r>
              <a:rPr lang="zh-CN" altLang="en-US" sz="1100" dirty="0">
                <a:latin typeface="微软雅黑" pitchFamily="34" charset="-122"/>
                <a:ea typeface="微软雅黑" pitchFamily="34" charset="-122"/>
              </a:rPr>
              <a:t>年上半年）</a:t>
            </a:r>
          </a:p>
        </p:txBody>
      </p:sp>
      <p:sp>
        <p:nvSpPr>
          <p:cNvPr id="11" name="TextBox 23"/>
          <p:cNvSpPr txBox="1"/>
          <p:nvPr/>
        </p:nvSpPr>
        <p:spPr>
          <a:xfrm>
            <a:off x="5522677" y="4007164"/>
            <a:ext cx="706055" cy="584775"/>
          </a:xfrm>
          <a:prstGeom prst="rect">
            <a:avLst/>
          </a:prstGeom>
          <a:noFill/>
        </p:spPr>
        <p:txBody>
          <a:bodyPr wrap="square" rtlCol="0">
            <a:spAutoFit/>
          </a:bodyPr>
          <a:lstStyle/>
          <a:p>
            <a:r>
              <a:rPr lang="zh-CN" altLang="en-US" sz="1600" b="1" dirty="0" smtClean="0">
                <a:latin typeface="微软雅黑" pitchFamily="34" charset="-122"/>
                <a:ea typeface="微软雅黑" pitchFamily="34" charset="-122"/>
              </a:rPr>
              <a:t>东部省份</a:t>
            </a:r>
            <a:endParaRPr lang="zh-CN" altLang="en-US" sz="1600" b="1" dirty="0">
              <a:latin typeface="微软雅黑" pitchFamily="34" charset="-122"/>
              <a:ea typeface="微软雅黑" pitchFamily="34" charset="-122"/>
            </a:endParaRPr>
          </a:p>
        </p:txBody>
      </p:sp>
      <p:sp>
        <p:nvSpPr>
          <p:cNvPr id="12" name="TextBox 24"/>
          <p:cNvSpPr txBox="1"/>
          <p:nvPr/>
        </p:nvSpPr>
        <p:spPr>
          <a:xfrm>
            <a:off x="6670527" y="3800739"/>
            <a:ext cx="706055" cy="584775"/>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中</a:t>
            </a:r>
            <a:r>
              <a:rPr lang="zh-CN" altLang="en-US" sz="1600" b="1" dirty="0" smtClean="0">
                <a:latin typeface="微软雅黑" pitchFamily="34" charset="-122"/>
                <a:ea typeface="微软雅黑" pitchFamily="34" charset="-122"/>
              </a:rPr>
              <a:t>部省份</a:t>
            </a:r>
            <a:endParaRPr lang="zh-CN" altLang="en-US" sz="1600" b="1" dirty="0">
              <a:latin typeface="微软雅黑" pitchFamily="34" charset="-122"/>
              <a:ea typeface="微软雅黑" pitchFamily="34" charset="-122"/>
            </a:endParaRPr>
          </a:p>
        </p:txBody>
      </p:sp>
      <p:sp>
        <p:nvSpPr>
          <p:cNvPr id="13" name="TextBox 25"/>
          <p:cNvSpPr txBox="1"/>
          <p:nvPr/>
        </p:nvSpPr>
        <p:spPr>
          <a:xfrm>
            <a:off x="7529002" y="3374389"/>
            <a:ext cx="706055" cy="584775"/>
          </a:xfrm>
          <a:prstGeom prst="rect">
            <a:avLst/>
          </a:prstGeom>
          <a:noFill/>
        </p:spPr>
        <p:txBody>
          <a:bodyPr wrap="square" rtlCol="0">
            <a:spAutoFit/>
          </a:bodyPr>
          <a:lstStyle/>
          <a:p>
            <a:r>
              <a:rPr lang="zh-CN" altLang="en-US" sz="1600" b="1" dirty="0" smtClean="0">
                <a:latin typeface="微软雅黑" pitchFamily="34" charset="-122"/>
                <a:ea typeface="微软雅黑" pitchFamily="34" charset="-122"/>
              </a:rPr>
              <a:t>西部省份</a:t>
            </a:r>
            <a:endParaRPr lang="zh-CN" altLang="en-US" sz="1600" b="1" dirty="0">
              <a:latin typeface="微软雅黑" pitchFamily="34" charset="-122"/>
              <a:ea typeface="微软雅黑" pitchFamily="34" charset="-122"/>
            </a:endParaRPr>
          </a:p>
        </p:txBody>
      </p:sp>
      <p:cxnSp>
        <p:nvCxnSpPr>
          <p:cNvPr id="15" name="直接连接符 14"/>
          <p:cNvCxnSpPr/>
          <p:nvPr/>
        </p:nvCxnSpPr>
        <p:spPr>
          <a:xfrm>
            <a:off x="6579219" y="3016052"/>
            <a:ext cx="0" cy="273892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406318" y="3016052"/>
            <a:ext cx="0" cy="273892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4532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2800" b="1" dirty="0">
                <a:latin typeface="黑体" pitchFamily="49" charset="-122"/>
                <a:ea typeface="黑体" pitchFamily="49" charset="-122"/>
              </a:rPr>
              <a:t>宽带提速降费需多措并举持续推进</a:t>
            </a:r>
          </a:p>
        </p:txBody>
      </p:sp>
      <p:sp>
        <p:nvSpPr>
          <p:cNvPr id="17" name="TextBox 11"/>
          <p:cNvSpPr txBox="1">
            <a:spLocks noChangeArrowheads="1"/>
          </p:cNvSpPr>
          <p:nvPr/>
        </p:nvSpPr>
        <p:spPr bwMode="auto">
          <a:xfrm flipH="1">
            <a:off x="3245611" y="1118919"/>
            <a:ext cx="5541550" cy="1246495"/>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ts val="600"/>
              </a:spcBef>
              <a:spcAft>
                <a:spcPts val="0"/>
              </a:spcAft>
              <a:defRPr/>
            </a:pPr>
            <a:r>
              <a:rPr lang="zh-CN" altLang="en-US" sz="1600" b="1" dirty="0">
                <a:solidFill>
                  <a:srgbClr val="FF0000"/>
                </a:solidFill>
                <a:latin typeface="微软雅黑" pitchFamily="34" charset="-122"/>
                <a:ea typeface="微软雅黑" pitchFamily="34" charset="-122"/>
              </a:rPr>
              <a:t>加快高速宽带网络建设</a:t>
            </a:r>
            <a:endParaRPr lang="en-US" altLang="zh-CN" sz="1600" b="1" dirty="0">
              <a:solidFill>
                <a:srgbClr val="FF0000"/>
              </a:solidFill>
              <a:latin typeface="微软雅黑" pitchFamily="34" charset="-122"/>
              <a:ea typeface="微软雅黑" pitchFamily="34" charset="-122"/>
            </a:endParaRPr>
          </a:p>
          <a:p>
            <a:pPr marL="285750" indent="-285750">
              <a:spcBef>
                <a:spcPts val="600"/>
              </a:spcBef>
              <a:spcAft>
                <a:spcPts val="0"/>
              </a:spcAft>
              <a:buFont typeface="Wingdings" pitchFamily="2" charset="2"/>
              <a:buChar char="ü"/>
              <a:defRPr/>
            </a:pPr>
            <a:r>
              <a:rPr lang="zh-CN" altLang="en-US" sz="1400" dirty="0" smtClean="0">
                <a:latin typeface="微软雅黑" pitchFamily="34" charset="-122"/>
                <a:ea typeface="微软雅黑" pitchFamily="34" charset="-122"/>
              </a:rPr>
              <a:t>全</a:t>
            </a:r>
            <a:r>
              <a:rPr lang="zh-CN" altLang="en-US" sz="1400" dirty="0">
                <a:latin typeface="微软雅黑" pitchFamily="34" charset="-122"/>
                <a:ea typeface="微软雅黑" pitchFamily="34" charset="-122"/>
              </a:rPr>
              <a:t>光纤</a:t>
            </a:r>
            <a:r>
              <a:rPr lang="zh-CN" altLang="en-US" sz="1400" dirty="0" smtClean="0">
                <a:latin typeface="微软雅黑" pitchFamily="34" charset="-122"/>
                <a:ea typeface="微软雅黑" pitchFamily="34" charset="-122"/>
              </a:rPr>
              <a:t>网络、</a:t>
            </a:r>
            <a:r>
              <a:rPr lang="en-US" altLang="zh-CN" sz="1400" dirty="0" smtClean="0">
                <a:latin typeface="微软雅黑" pitchFamily="34" charset="-122"/>
                <a:ea typeface="微软雅黑" pitchFamily="34" charset="-122"/>
              </a:rPr>
              <a:t>4G</a:t>
            </a:r>
            <a:r>
              <a:rPr lang="zh-CN" altLang="en-US" sz="1400" dirty="0" smtClean="0">
                <a:latin typeface="微软雅黑" pitchFamily="34" charset="-122"/>
                <a:ea typeface="微软雅黑" pitchFamily="34" charset="-122"/>
              </a:rPr>
              <a:t>网络</a:t>
            </a:r>
            <a:endParaRPr lang="en-US" altLang="zh-CN" sz="1400" dirty="0">
              <a:latin typeface="微软雅黑" pitchFamily="34" charset="-122"/>
              <a:ea typeface="微软雅黑" pitchFamily="34" charset="-122"/>
            </a:endParaRPr>
          </a:p>
          <a:p>
            <a:pPr>
              <a:spcBef>
                <a:spcPts val="600"/>
              </a:spcBef>
              <a:spcAft>
                <a:spcPts val="0"/>
              </a:spcAft>
              <a:defRPr/>
            </a:pPr>
            <a:r>
              <a:rPr lang="zh-CN" altLang="en-US" sz="1600" b="1" dirty="0">
                <a:solidFill>
                  <a:srgbClr val="FF0000"/>
                </a:solidFill>
                <a:latin typeface="微软雅黑" pitchFamily="34" charset="-122"/>
                <a:ea typeface="微软雅黑" pitchFamily="34" charset="-122"/>
              </a:rPr>
              <a:t>加快网络优化升级步伐</a:t>
            </a:r>
            <a:endParaRPr lang="en-US" altLang="zh-CN" sz="1600" b="1" dirty="0">
              <a:solidFill>
                <a:srgbClr val="FF0000"/>
              </a:solidFill>
              <a:latin typeface="微软雅黑" pitchFamily="34" charset="-122"/>
              <a:ea typeface="微软雅黑" pitchFamily="34" charset="-122"/>
            </a:endParaRPr>
          </a:p>
          <a:p>
            <a:pPr marL="285750" indent="-285750">
              <a:spcBef>
                <a:spcPts val="600"/>
              </a:spcBef>
              <a:spcAft>
                <a:spcPts val="0"/>
              </a:spcAft>
              <a:buFont typeface="Wingdings" pitchFamily="2" charset="2"/>
              <a:buChar char="ü"/>
              <a:defRPr/>
            </a:pPr>
            <a:r>
              <a:rPr lang="zh-CN" altLang="en-US" sz="1400" dirty="0" smtClean="0">
                <a:latin typeface="微软雅黑" pitchFamily="34" charset="-122"/>
                <a:ea typeface="微软雅黑" pitchFamily="34" charset="-122"/>
              </a:rPr>
              <a:t>提升骨干网容量、推动</a:t>
            </a:r>
            <a:r>
              <a:rPr lang="zh-CN" altLang="en-US" sz="1400" dirty="0">
                <a:latin typeface="微软雅黑" pitchFamily="34" charset="-122"/>
                <a:ea typeface="微软雅黑" pitchFamily="34" charset="-122"/>
              </a:rPr>
              <a:t>网间</a:t>
            </a:r>
            <a:r>
              <a:rPr lang="zh-CN" altLang="en-US" sz="1400" dirty="0" smtClean="0">
                <a:latin typeface="微软雅黑" pitchFamily="34" charset="-122"/>
                <a:ea typeface="微软雅黑" pitchFamily="34" charset="-122"/>
              </a:rPr>
              <a:t>扩容、加快国际</a:t>
            </a:r>
            <a:r>
              <a:rPr lang="zh-CN" altLang="en-US" sz="1400" dirty="0">
                <a:latin typeface="微软雅黑" pitchFamily="34" charset="-122"/>
                <a:ea typeface="微软雅黑" pitchFamily="34" charset="-122"/>
              </a:rPr>
              <a:t>出入口带宽扩容</a:t>
            </a:r>
            <a:endParaRPr lang="en-US" altLang="zh-CN" sz="1400" dirty="0">
              <a:latin typeface="微软雅黑" pitchFamily="34" charset="-122"/>
              <a:ea typeface="微软雅黑" pitchFamily="34" charset="-122"/>
            </a:endParaRPr>
          </a:p>
        </p:txBody>
      </p:sp>
      <p:sp>
        <p:nvSpPr>
          <p:cNvPr id="3" name="椭圆 10"/>
          <p:cNvSpPr>
            <a:spLocks noChangeArrowheads="1"/>
          </p:cNvSpPr>
          <p:nvPr/>
        </p:nvSpPr>
        <p:spPr bwMode="auto">
          <a:xfrm flipH="1" flipV="1">
            <a:off x="-903844" y="5270801"/>
            <a:ext cx="4652770" cy="1222152"/>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algn="ctr">
              <a:defRPr/>
            </a:pPr>
            <a:endParaRPr lang="zh-CN" altLang="zh-CN" kern="0">
              <a:solidFill>
                <a:sysClr val="windowText" lastClr="000000"/>
              </a:solidFill>
              <a:latin typeface="Arial" pitchFamily="34" charset="0"/>
            </a:endParaRPr>
          </a:p>
        </p:txBody>
      </p:sp>
      <p:grpSp>
        <p:nvGrpSpPr>
          <p:cNvPr id="4" name="组合 3"/>
          <p:cNvGrpSpPr/>
          <p:nvPr/>
        </p:nvGrpSpPr>
        <p:grpSpPr>
          <a:xfrm>
            <a:off x="480799" y="4571175"/>
            <a:ext cx="1850766" cy="1048162"/>
            <a:chOff x="2390105" y="4499508"/>
            <a:chExt cx="1850766" cy="1048162"/>
          </a:xfrm>
        </p:grpSpPr>
        <p:sp>
          <p:nvSpPr>
            <p:cNvPr id="5" name="椭圆 2"/>
            <p:cNvSpPr/>
            <p:nvPr/>
          </p:nvSpPr>
          <p:spPr>
            <a:xfrm>
              <a:off x="2390105" y="4624448"/>
              <a:ext cx="1850766" cy="923222"/>
            </a:xfrm>
            <a:custGeom>
              <a:avLst/>
              <a:gdLst>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1" fmla="*/ 0 w 2768819"/>
                <a:gd name="connsiteY0-2" fmla="*/ 0 h 989699"/>
                <a:gd name="connsiteX1-3" fmla="*/ 1365445 w 2768819"/>
                <a:gd name="connsiteY1-4" fmla="*/ 152500 h 989699"/>
                <a:gd name="connsiteX2-5" fmla="*/ 2768819 w 2768819"/>
                <a:gd name="connsiteY2-6" fmla="*/ 0 h 989699"/>
                <a:gd name="connsiteX3-7" fmla="*/ 1384409 w 2768819"/>
                <a:gd name="connsiteY3-8" fmla="*/ 989699 h 989699"/>
                <a:gd name="connsiteX4-9" fmla="*/ 0 w 2768819"/>
                <a:gd name="connsiteY4-10" fmla="*/ 0 h 989699"/>
                <a:gd name="connsiteX0-11" fmla="*/ 0 w 2768819"/>
                <a:gd name="connsiteY0-12" fmla="*/ 0 h 989699"/>
                <a:gd name="connsiteX1-13" fmla="*/ 1365445 w 2768819"/>
                <a:gd name="connsiteY1-14" fmla="*/ 152500 h 989699"/>
                <a:gd name="connsiteX2-15" fmla="*/ 2768819 w 2768819"/>
                <a:gd name="connsiteY2-16" fmla="*/ 0 h 989699"/>
                <a:gd name="connsiteX3-17" fmla="*/ 1384409 w 2768819"/>
                <a:gd name="connsiteY3-18" fmla="*/ 989699 h 989699"/>
                <a:gd name="connsiteX4-19" fmla="*/ 0 w 2768819"/>
                <a:gd name="connsiteY4-20" fmla="*/ 0 h 989699"/>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椭圆 10"/>
            <p:cNvSpPr/>
            <p:nvPr/>
          </p:nvSpPr>
          <p:spPr>
            <a:xfrm>
              <a:off x="2390152" y="4499508"/>
              <a:ext cx="1850544" cy="268518"/>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1" fmla="*/ 93 w 1747929"/>
                <a:gd name="connsiteY0-2" fmla="*/ 99883 h 304541"/>
                <a:gd name="connsiteX1-3" fmla="*/ 874011 w 1747929"/>
                <a:gd name="connsiteY1-4" fmla="*/ 0 h 304541"/>
                <a:gd name="connsiteX2-5" fmla="*/ 1747929 w 1747929"/>
                <a:gd name="connsiteY2-6" fmla="*/ 99883 h 304541"/>
                <a:gd name="connsiteX3-7" fmla="*/ 833530 w 1747929"/>
                <a:gd name="connsiteY3-8" fmla="*/ 304541 h 304541"/>
                <a:gd name="connsiteX4-9" fmla="*/ 93 w 1747929"/>
                <a:gd name="connsiteY4-10" fmla="*/ 99883 h 304541"/>
                <a:gd name="connsiteX0-11" fmla="*/ 48 w 1747884"/>
                <a:gd name="connsiteY0-12" fmla="*/ 133220 h 337878"/>
                <a:gd name="connsiteX1-13" fmla="*/ 862060 w 1747884"/>
                <a:gd name="connsiteY1-14" fmla="*/ 0 h 337878"/>
                <a:gd name="connsiteX2-15" fmla="*/ 1747884 w 1747884"/>
                <a:gd name="connsiteY2-16" fmla="*/ 133220 h 337878"/>
                <a:gd name="connsiteX3-17" fmla="*/ 833485 w 1747884"/>
                <a:gd name="connsiteY3-18" fmla="*/ 337878 h 337878"/>
                <a:gd name="connsiteX4-19" fmla="*/ 48 w 1747884"/>
                <a:gd name="connsiteY4-20" fmla="*/ 133220 h 337878"/>
                <a:gd name="connsiteX0-21" fmla="*/ 2146 w 1749982"/>
                <a:gd name="connsiteY0-22" fmla="*/ 133220 h 337878"/>
                <a:gd name="connsiteX1-23" fmla="*/ 864158 w 1749982"/>
                <a:gd name="connsiteY1-24" fmla="*/ 0 h 337878"/>
                <a:gd name="connsiteX2-25" fmla="*/ 1749982 w 1749982"/>
                <a:gd name="connsiteY2-26" fmla="*/ 133220 h 337878"/>
                <a:gd name="connsiteX3-27" fmla="*/ 835583 w 1749982"/>
                <a:gd name="connsiteY3-28" fmla="*/ 337878 h 337878"/>
                <a:gd name="connsiteX4-29" fmla="*/ 2146 w 1749982"/>
                <a:gd name="connsiteY4-30" fmla="*/ 133220 h 337878"/>
                <a:gd name="connsiteX0-31" fmla="*/ 0 w 1747836"/>
                <a:gd name="connsiteY0-32" fmla="*/ 133220 h 337878"/>
                <a:gd name="connsiteX1-33" fmla="*/ 862012 w 1747836"/>
                <a:gd name="connsiteY1-34" fmla="*/ 0 h 337878"/>
                <a:gd name="connsiteX2-35" fmla="*/ 1747836 w 1747836"/>
                <a:gd name="connsiteY2-36" fmla="*/ 133220 h 337878"/>
                <a:gd name="connsiteX3-37" fmla="*/ 833437 w 1747836"/>
                <a:gd name="connsiteY3-38" fmla="*/ 337878 h 337878"/>
                <a:gd name="connsiteX4-39" fmla="*/ 0 w 1747836"/>
                <a:gd name="connsiteY4-40" fmla="*/ 133220 h 337878"/>
                <a:gd name="connsiteX0-41" fmla="*/ 0 w 1747836"/>
                <a:gd name="connsiteY0-42" fmla="*/ 133220 h 337878"/>
                <a:gd name="connsiteX1-43" fmla="*/ 862012 w 1747836"/>
                <a:gd name="connsiteY1-44" fmla="*/ 0 h 337878"/>
                <a:gd name="connsiteX2-45" fmla="*/ 1747836 w 1747836"/>
                <a:gd name="connsiteY2-46" fmla="*/ 133220 h 337878"/>
                <a:gd name="connsiteX3-47" fmla="*/ 833437 w 1747836"/>
                <a:gd name="connsiteY3-48" fmla="*/ 337878 h 337878"/>
                <a:gd name="connsiteX4-49" fmla="*/ 0 w 1747836"/>
                <a:gd name="connsiteY4-50" fmla="*/ 133220 h 337878"/>
                <a:gd name="connsiteX0-51" fmla="*/ 0 w 1747836"/>
                <a:gd name="connsiteY0-52" fmla="*/ 133220 h 337878"/>
                <a:gd name="connsiteX1-53" fmla="*/ 862012 w 1747836"/>
                <a:gd name="connsiteY1-54" fmla="*/ 0 h 337878"/>
                <a:gd name="connsiteX2-55" fmla="*/ 1747836 w 1747836"/>
                <a:gd name="connsiteY2-56" fmla="*/ 133220 h 337878"/>
                <a:gd name="connsiteX3-57" fmla="*/ 833437 w 1747836"/>
                <a:gd name="connsiteY3-58" fmla="*/ 337878 h 337878"/>
                <a:gd name="connsiteX4-59" fmla="*/ 0 w 1747836"/>
                <a:gd name="connsiteY4-60" fmla="*/ 133220 h 337878"/>
                <a:gd name="connsiteX0-61" fmla="*/ 0 w 1747836"/>
                <a:gd name="connsiteY0-62" fmla="*/ 133220 h 337878"/>
                <a:gd name="connsiteX1-63" fmla="*/ 862012 w 1747836"/>
                <a:gd name="connsiteY1-64" fmla="*/ 0 h 337878"/>
                <a:gd name="connsiteX2-65" fmla="*/ 1747836 w 1747836"/>
                <a:gd name="connsiteY2-66" fmla="*/ 133220 h 337878"/>
                <a:gd name="connsiteX3-67" fmla="*/ 833437 w 1747836"/>
                <a:gd name="connsiteY3-68" fmla="*/ 337878 h 337878"/>
                <a:gd name="connsiteX4-69" fmla="*/ 0 w 1747836"/>
                <a:gd name="connsiteY4-70" fmla="*/ 133220 h 337878"/>
                <a:gd name="connsiteX0-71" fmla="*/ 0 w 1747836"/>
                <a:gd name="connsiteY0-72" fmla="*/ 133220 h 338503"/>
                <a:gd name="connsiteX1-73" fmla="*/ 862012 w 1747836"/>
                <a:gd name="connsiteY1-74" fmla="*/ 0 h 338503"/>
                <a:gd name="connsiteX2-75" fmla="*/ 1747836 w 1747836"/>
                <a:gd name="connsiteY2-76" fmla="*/ 133220 h 338503"/>
                <a:gd name="connsiteX3-77" fmla="*/ 833437 w 1747836"/>
                <a:gd name="connsiteY3-78" fmla="*/ 337878 h 338503"/>
                <a:gd name="connsiteX4-79" fmla="*/ 0 w 1747836"/>
                <a:gd name="connsiteY4-80" fmla="*/ 133220 h 338503"/>
                <a:gd name="connsiteX0-81" fmla="*/ 0 w 1800801"/>
                <a:gd name="connsiteY0-82" fmla="*/ 133363 h 338739"/>
                <a:gd name="connsiteX1-83" fmla="*/ 862012 w 1800801"/>
                <a:gd name="connsiteY1-84" fmla="*/ 143 h 338739"/>
                <a:gd name="connsiteX2-85" fmla="*/ 1800801 w 1800801"/>
                <a:gd name="connsiteY2-86" fmla="*/ 155588 h 338739"/>
                <a:gd name="connsiteX3-87" fmla="*/ 833437 w 1800801"/>
                <a:gd name="connsiteY3-88" fmla="*/ 338021 h 338739"/>
                <a:gd name="connsiteX4-89" fmla="*/ 0 w 1800801"/>
                <a:gd name="connsiteY4-90" fmla="*/ 133363 h 338739"/>
                <a:gd name="connsiteX0-91" fmla="*/ 0 w 1853766"/>
                <a:gd name="connsiteY0-92" fmla="*/ 174606 h 338707"/>
                <a:gd name="connsiteX1-93" fmla="*/ 914977 w 1853766"/>
                <a:gd name="connsiteY1-94" fmla="*/ 111 h 338707"/>
                <a:gd name="connsiteX2-95" fmla="*/ 1853766 w 1853766"/>
                <a:gd name="connsiteY2-96" fmla="*/ 155556 h 338707"/>
                <a:gd name="connsiteX3-97" fmla="*/ 886402 w 1853766"/>
                <a:gd name="connsiteY3-98" fmla="*/ 337989 h 338707"/>
                <a:gd name="connsiteX4-99" fmla="*/ 0 w 1853766"/>
                <a:gd name="connsiteY4-100" fmla="*/ 174606 h 338707"/>
                <a:gd name="connsiteX0-101" fmla="*/ 0 w 1869655"/>
                <a:gd name="connsiteY0-102" fmla="*/ 174521 h 338672"/>
                <a:gd name="connsiteX1-103" fmla="*/ 914977 w 1869655"/>
                <a:gd name="connsiteY1-104" fmla="*/ 26 h 338672"/>
                <a:gd name="connsiteX2-105" fmla="*/ 1869655 w 1869655"/>
                <a:gd name="connsiteY2-106" fmla="*/ 164996 h 338672"/>
                <a:gd name="connsiteX3-107" fmla="*/ 886402 w 1869655"/>
                <a:gd name="connsiteY3-108" fmla="*/ 337904 h 338672"/>
                <a:gd name="connsiteX4-109" fmla="*/ 0 w 1869655"/>
                <a:gd name="connsiteY4-110" fmla="*/ 174521 h 338672"/>
                <a:gd name="connsiteX0-111" fmla="*/ 0 w 1869655"/>
                <a:gd name="connsiteY0-112" fmla="*/ 174521 h 338672"/>
                <a:gd name="connsiteX1-113" fmla="*/ 914977 w 1869655"/>
                <a:gd name="connsiteY1-114" fmla="*/ 26 h 338672"/>
                <a:gd name="connsiteX2-115" fmla="*/ 1869655 w 1869655"/>
                <a:gd name="connsiteY2-116" fmla="*/ 164996 h 338672"/>
                <a:gd name="connsiteX3-117" fmla="*/ 886402 w 1869655"/>
                <a:gd name="connsiteY3-118" fmla="*/ 337904 h 338672"/>
                <a:gd name="connsiteX4-119" fmla="*/ 0 w 1869655"/>
                <a:gd name="connsiteY4-120" fmla="*/ 174521 h 338672"/>
                <a:gd name="connsiteX0-121" fmla="*/ 0 w 1869655"/>
                <a:gd name="connsiteY0-122" fmla="*/ 174521 h 341829"/>
                <a:gd name="connsiteX1-123" fmla="*/ 914977 w 1869655"/>
                <a:gd name="connsiteY1-124" fmla="*/ 26 h 341829"/>
                <a:gd name="connsiteX2-125" fmla="*/ 1869655 w 1869655"/>
                <a:gd name="connsiteY2-126" fmla="*/ 164996 h 341829"/>
                <a:gd name="connsiteX3-127" fmla="*/ 894347 w 1869655"/>
                <a:gd name="connsiteY3-128" fmla="*/ 341079 h 341829"/>
                <a:gd name="connsiteX4-129" fmla="*/ 0 w 1869655"/>
                <a:gd name="connsiteY4-130" fmla="*/ 174521 h 341829"/>
                <a:gd name="connsiteX0-131" fmla="*/ 0 w 1869655"/>
                <a:gd name="connsiteY0-132" fmla="*/ 155479 h 322787"/>
                <a:gd name="connsiteX1-133" fmla="*/ 896440 w 1869655"/>
                <a:gd name="connsiteY1-134" fmla="*/ 34 h 322787"/>
                <a:gd name="connsiteX2-135" fmla="*/ 1869655 w 1869655"/>
                <a:gd name="connsiteY2-136" fmla="*/ 145954 h 322787"/>
                <a:gd name="connsiteX3-137" fmla="*/ 894347 w 1869655"/>
                <a:gd name="connsiteY3-138" fmla="*/ 322037 h 322787"/>
                <a:gd name="connsiteX4-139" fmla="*/ 0 w 1869655"/>
                <a:gd name="connsiteY4-140" fmla="*/ 155479 h 322787"/>
                <a:gd name="connsiteX0-141" fmla="*/ 0 w 1869655"/>
                <a:gd name="connsiteY0-142" fmla="*/ 155479 h 322787"/>
                <a:gd name="connsiteX1-143" fmla="*/ 896440 w 1869655"/>
                <a:gd name="connsiteY1-144" fmla="*/ 34 h 322787"/>
                <a:gd name="connsiteX2-145" fmla="*/ 1869655 w 1869655"/>
                <a:gd name="connsiteY2-146" fmla="*/ 145954 h 322787"/>
                <a:gd name="connsiteX3-147" fmla="*/ 894347 w 1869655"/>
                <a:gd name="connsiteY3-148" fmla="*/ 322037 h 322787"/>
                <a:gd name="connsiteX4-149" fmla="*/ 0 w 1869655"/>
                <a:gd name="connsiteY4-150" fmla="*/ 155479 h 322787"/>
                <a:gd name="connsiteX0-151" fmla="*/ 0 w 1856414"/>
                <a:gd name="connsiteY0-152" fmla="*/ 155741 h 322974"/>
                <a:gd name="connsiteX1-153" fmla="*/ 896440 w 1856414"/>
                <a:gd name="connsiteY1-154" fmla="*/ 296 h 322974"/>
                <a:gd name="connsiteX2-155" fmla="*/ 1856414 w 1856414"/>
                <a:gd name="connsiteY2-156" fmla="*/ 130341 h 322974"/>
                <a:gd name="connsiteX3-157" fmla="*/ 894347 w 1856414"/>
                <a:gd name="connsiteY3-158" fmla="*/ 322299 h 322974"/>
                <a:gd name="connsiteX4-159" fmla="*/ 0 w 1856414"/>
                <a:gd name="connsiteY4-160" fmla="*/ 155741 h 322974"/>
                <a:gd name="connsiteX0-161" fmla="*/ 0 w 1859062"/>
                <a:gd name="connsiteY0-162" fmla="*/ 155479 h 322787"/>
                <a:gd name="connsiteX1-163" fmla="*/ 896440 w 1859062"/>
                <a:gd name="connsiteY1-164" fmla="*/ 34 h 322787"/>
                <a:gd name="connsiteX2-165" fmla="*/ 1859062 w 1859062"/>
                <a:gd name="connsiteY2-166" fmla="*/ 145954 h 322787"/>
                <a:gd name="connsiteX3-167" fmla="*/ 894347 w 1859062"/>
                <a:gd name="connsiteY3-168" fmla="*/ 322037 h 322787"/>
                <a:gd name="connsiteX4-169" fmla="*/ 0 w 1859062"/>
                <a:gd name="connsiteY4-170" fmla="*/ 155479 h 322787"/>
                <a:gd name="connsiteX0-171" fmla="*/ 0 w 1861710"/>
                <a:gd name="connsiteY0-172" fmla="*/ 155445 h 322807"/>
                <a:gd name="connsiteX1-173" fmla="*/ 896440 w 1861710"/>
                <a:gd name="connsiteY1-174" fmla="*/ 0 h 322807"/>
                <a:gd name="connsiteX2-175" fmla="*/ 1861710 w 1861710"/>
                <a:gd name="connsiteY2-176" fmla="*/ 155445 h 322807"/>
                <a:gd name="connsiteX3-177" fmla="*/ 894347 w 1861710"/>
                <a:gd name="connsiteY3-178" fmla="*/ 322003 h 322807"/>
                <a:gd name="connsiteX4-179" fmla="*/ 0 w 1861710"/>
                <a:gd name="connsiteY4-180" fmla="*/ 155445 h 322807"/>
                <a:gd name="connsiteX0-181" fmla="*/ 0 w 1861710"/>
                <a:gd name="connsiteY0-182" fmla="*/ 155445 h 322807"/>
                <a:gd name="connsiteX1-183" fmla="*/ 896440 w 1861710"/>
                <a:gd name="connsiteY1-184" fmla="*/ 0 h 322807"/>
                <a:gd name="connsiteX2-185" fmla="*/ 1861710 w 1861710"/>
                <a:gd name="connsiteY2-186" fmla="*/ 155445 h 322807"/>
                <a:gd name="connsiteX3-187" fmla="*/ 894347 w 1861710"/>
                <a:gd name="connsiteY3-188" fmla="*/ 322003 h 322807"/>
                <a:gd name="connsiteX4-189" fmla="*/ 0 w 1861710"/>
                <a:gd name="connsiteY4-190" fmla="*/ 155445 h 322807"/>
                <a:gd name="connsiteX0-191" fmla="*/ 0 w 1861715"/>
                <a:gd name="connsiteY0-192" fmla="*/ 155445 h 322807"/>
                <a:gd name="connsiteX1-193" fmla="*/ 896440 w 1861715"/>
                <a:gd name="connsiteY1-194" fmla="*/ 0 h 322807"/>
                <a:gd name="connsiteX2-195" fmla="*/ 1861710 w 1861715"/>
                <a:gd name="connsiteY2-196" fmla="*/ 155445 h 322807"/>
                <a:gd name="connsiteX3-197" fmla="*/ 894347 w 1861715"/>
                <a:gd name="connsiteY3-198" fmla="*/ 322003 h 322807"/>
                <a:gd name="connsiteX4-199" fmla="*/ 0 w 1861715"/>
                <a:gd name="connsiteY4-200" fmla="*/ 155445 h 322807"/>
                <a:gd name="connsiteX0-201" fmla="*/ 0 w 1861710"/>
                <a:gd name="connsiteY0-202" fmla="*/ 155445 h 322807"/>
                <a:gd name="connsiteX1-203" fmla="*/ 896440 w 1861710"/>
                <a:gd name="connsiteY1-204" fmla="*/ 0 h 322807"/>
                <a:gd name="connsiteX2-205" fmla="*/ 1861710 w 1861710"/>
                <a:gd name="connsiteY2-206" fmla="*/ 155445 h 322807"/>
                <a:gd name="connsiteX3-207" fmla="*/ 894347 w 1861710"/>
                <a:gd name="connsiteY3-208" fmla="*/ 322003 h 322807"/>
                <a:gd name="connsiteX4-209" fmla="*/ 0 w 1861710"/>
                <a:gd name="connsiteY4-210" fmla="*/ 155445 h 322807"/>
                <a:gd name="connsiteX0-211" fmla="*/ 0 w 1857737"/>
                <a:gd name="connsiteY0-212" fmla="*/ 155448 h 322825"/>
                <a:gd name="connsiteX1-213" fmla="*/ 896440 w 1857737"/>
                <a:gd name="connsiteY1-214" fmla="*/ 3 h 322825"/>
                <a:gd name="connsiteX2-215" fmla="*/ 1857737 w 1857737"/>
                <a:gd name="connsiteY2-216" fmla="*/ 157829 h 322825"/>
                <a:gd name="connsiteX3-217" fmla="*/ 894347 w 1857737"/>
                <a:gd name="connsiteY3-218" fmla="*/ 322006 h 322825"/>
                <a:gd name="connsiteX4-219" fmla="*/ 0 w 1857737"/>
                <a:gd name="connsiteY4-220" fmla="*/ 155448 h 322825"/>
                <a:gd name="connsiteX0-221" fmla="*/ 0 w 1853765"/>
                <a:gd name="connsiteY0-222" fmla="*/ 155448 h 322825"/>
                <a:gd name="connsiteX1-223" fmla="*/ 892468 w 1853765"/>
                <a:gd name="connsiteY1-224" fmla="*/ 3 h 322825"/>
                <a:gd name="connsiteX2-225" fmla="*/ 1853765 w 1853765"/>
                <a:gd name="connsiteY2-226" fmla="*/ 157829 h 322825"/>
                <a:gd name="connsiteX3-227" fmla="*/ 890375 w 1853765"/>
                <a:gd name="connsiteY3-228" fmla="*/ 322006 h 322825"/>
                <a:gd name="connsiteX4-229" fmla="*/ 0 w 1853765"/>
                <a:gd name="connsiteY4-230" fmla="*/ 155448 h 322825"/>
                <a:gd name="connsiteX0-231" fmla="*/ 0 w 1855751"/>
                <a:gd name="connsiteY0-232" fmla="*/ 153078 h 322836"/>
                <a:gd name="connsiteX1-233" fmla="*/ 894454 w 1855751"/>
                <a:gd name="connsiteY1-234" fmla="*/ 14 h 322836"/>
                <a:gd name="connsiteX2-235" fmla="*/ 1855751 w 1855751"/>
                <a:gd name="connsiteY2-236" fmla="*/ 157840 h 322836"/>
                <a:gd name="connsiteX3-237" fmla="*/ 892361 w 1855751"/>
                <a:gd name="connsiteY3-238" fmla="*/ 322017 h 322836"/>
                <a:gd name="connsiteX4-239" fmla="*/ 0 w 1855751"/>
                <a:gd name="connsiteY4-240" fmla="*/ 153078 h 322836"/>
                <a:gd name="connsiteX0-241" fmla="*/ 0 w 1855751"/>
                <a:gd name="connsiteY0-242" fmla="*/ 153077 h 322835"/>
                <a:gd name="connsiteX1-243" fmla="*/ 894454 w 1855751"/>
                <a:gd name="connsiteY1-244" fmla="*/ 13 h 322835"/>
                <a:gd name="connsiteX2-245" fmla="*/ 1855751 w 1855751"/>
                <a:gd name="connsiteY2-246" fmla="*/ 157839 h 322835"/>
                <a:gd name="connsiteX3-247" fmla="*/ 892361 w 1855751"/>
                <a:gd name="connsiteY3-248" fmla="*/ 322016 h 322835"/>
                <a:gd name="connsiteX4-249" fmla="*/ 0 w 1855751"/>
                <a:gd name="connsiteY4-250" fmla="*/ 153077 h 322835"/>
              </a:gdLst>
              <a:ahLst/>
              <a:cxnLst>
                <a:cxn ang="0">
                  <a:pos x="connsiteX0-241" y="connsiteY0-242"/>
                </a:cxn>
                <a:cxn ang="0">
                  <a:pos x="connsiteX1-243" y="connsiteY1-244"/>
                </a:cxn>
                <a:cxn ang="0">
                  <a:pos x="connsiteX2-245" y="connsiteY2-246"/>
                </a:cxn>
                <a:cxn ang="0">
                  <a:pos x="connsiteX3-247" y="connsiteY3-248"/>
                </a:cxn>
                <a:cxn ang="0">
                  <a:pos x="connsiteX4-249" y="connsiteY4-250"/>
                </a:cxn>
              </a:cxnLst>
              <a:rect l="l" t="t" r="r" b="b"/>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grpSp>
        <p:nvGrpSpPr>
          <p:cNvPr id="7" name="组合 6"/>
          <p:cNvGrpSpPr/>
          <p:nvPr/>
        </p:nvGrpSpPr>
        <p:grpSpPr>
          <a:xfrm>
            <a:off x="408092" y="3535053"/>
            <a:ext cx="1996450" cy="1006832"/>
            <a:chOff x="2317398" y="3463386"/>
            <a:chExt cx="1996450" cy="1006832"/>
          </a:xfrm>
        </p:grpSpPr>
        <p:sp>
          <p:nvSpPr>
            <p:cNvPr id="8" name="椭圆 11"/>
            <p:cNvSpPr/>
            <p:nvPr/>
          </p:nvSpPr>
          <p:spPr>
            <a:xfrm>
              <a:off x="2317398" y="3604168"/>
              <a:ext cx="1996450" cy="866050"/>
            </a:xfrm>
            <a:custGeom>
              <a:avLst/>
              <a:gdLst>
                <a:gd name="connsiteX0" fmla="*/ 38236 w 2929388"/>
                <a:gd name="connsiteY0" fmla="*/ 0 h 928410"/>
                <a:gd name="connsiteX1" fmla="*/ 40502 w 2929388"/>
                <a:gd name="connsiteY1" fmla="*/ 249 h 928410"/>
                <a:gd name="connsiteX2" fmla="*/ 1464694 w 2929388"/>
                <a:gd name="connsiteY2" fmla="*/ 164962 h 928410"/>
                <a:gd name="connsiteX3" fmla="*/ 2736593 w 2929388"/>
                <a:gd name="connsiteY3" fmla="*/ 32746 h 928410"/>
                <a:gd name="connsiteX4" fmla="*/ 2892996 w 2929388"/>
                <a:gd name="connsiteY4" fmla="*/ 10365 h 928410"/>
                <a:gd name="connsiteX5" fmla="*/ 2929388 w 2929388"/>
                <a:gd name="connsiteY5" fmla="*/ 328092 h 928410"/>
                <a:gd name="connsiteX6" fmla="*/ 2849103 w 2929388"/>
                <a:gd name="connsiteY6" fmla="*/ 803087 h 928410"/>
                <a:gd name="connsiteX7" fmla="*/ 1445730 w 2929388"/>
                <a:gd name="connsiteY7" fmla="*/ 928410 h 928410"/>
                <a:gd name="connsiteX8" fmla="*/ 80285 w 2929388"/>
                <a:gd name="connsiteY8" fmla="*/ 803087 h 928410"/>
                <a:gd name="connsiteX9" fmla="*/ 0 w 2929388"/>
                <a:gd name="connsiteY9" fmla="*/ 328092 h 928410"/>
                <a:gd name="connsiteX10" fmla="*/ 38236 w 2929388"/>
                <a:gd name="connsiteY10" fmla="*/ 0 h 9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gradFill flip="none" rotWithShape="1">
              <a:gsLst>
                <a:gs pos="18000">
                  <a:srgbClr val="0E7C06"/>
                </a:gs>
                <a:gs pos="67000">
                  <a:srgbClr val="8AD53F"/>
                </a:gs>
                <a:gs pos="100000">
                  <a:srgbClr val="BCEB6F"/>
                </a:gs>
              </a:gsLst>
              <a:lin ang="18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9" name="椭圆 10"/>
            <p:cNvSpPr/>
            <p:nvPr/>
          </p:nvSpPr>
          <p:spPr>
            <a:xfrm>
              <a:off x="2346632" y="3463386"/>
              <a:ext cx="1938617" cy="295573"/>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1" fmla="*/ 93 w 1747929"/>
                <a:gd name="connsiteY0-2" fmla="*/ 99883 h 304541"/>
                <a:gd name="connsiteX1-3" fmla="*/ 874011 w 1747929"/>
                <a:gd name="connsiteY1-4" fmla="*/ 0 h 304541"/>
                <a:gd name="connsiteX2-5" fmla="*/ 1747929 w 1747929"/>
                <a:gd name="connsiteY2-6" fmla="*/ 99883 h 304541"/>
                <a:gd name="connsiteX3-7" fmla="*/ 833530 w 1747929"/>
                <a:gd name="connsiteY3-8" fmla="*/ 304541 h 304541"/>
                <a:gd name="connsiteX4-9" fmla="*/ 93 w 1747929"/>
                <a:gd name="connsiteY4-10" fmla="*/ 99883 h 304541"/>
                <a:gd name="connsiteX0-11" fmla="*/ 48 w 1747884"/>
                <a:gd name="connsiteY0-12" fmla="*/ 133220 h 337878"/>
                <a:gd name="connsiteX1-13" fmla="*/ 862060 w 1747884"/>
                <a:gd name="connsiteY1-14" fmla="*/ 0 h 337878"/>
                <a:gd name="connsiteX2-15" fmla="*/ 1747884 w 1747884"/>
                <a:gd name="connsiteY2-16" fmla="*/ 133220 h 337878"/>
                <a:gd name="connsiteX3-17" fmla="*/ 833485 w 1747884"/>
                <a:gd name="connsiteY3-18" fmla="*/ 337878 h 337878"/>
                <a:gd name="connsiteX4-19" fmla="*/ 48 w 1747884"/>
                <a:gd name="connsiteY4-20" fmla="*/ 133220 h 337878"/>
                <a:gd name="connsiteX0-21" fmla="*/ 2146 w 1749982"/>
                <a:gd name="connsiteY0-22" fmla="*/ 133220 h 337878"/>
                <a:gd name="connsiteX1-23" fmla="*/ 864158 w 1749982"/>
                <a:gd name="connsiteY1-24" fmla="*/ 0 h 337878"/>
                <a:gd name="connsiteX2-25" fmla="*/ 1749982 w 1749982"/>
                <a:gd name="connsiteY2-26" fmla="*/ 133220 h 337878"/>
                <a:gd name="connsiteX3-27" fmla="*/ 835583 w 1749982"/>
                <a:gd name="connsiteY3-28" fmla="*/ 337878 h 337878"/>
                <a:gd name="connsiteX4-29" fmla="*/ 2146 w 1749982"/>
                <a:gd name="connsiteY4-30" fmla="*/ 133220 h 337878"/>
                <a:gd name="connsiteX0-31" fmla="*/ 0 w 1747836"/>
                <a:gd name="connsiteY0-32" fmla="*/ 133220 h 337878"/>
                <a:gd name="connsiteX1-33" fmla="*/ 862012 w 1747836"/>
                <a:gd name="connsiteY1-34" fmla="*/ 0 h 337878"/>
                <a:gd name="connsiteX2-35" fmla="*/ 1747836 w 1747836"/>
                <a:gd name="connsiteY2-36" fmla="*/ 133220 h 337878"/>
                <a:gd name="connsiteX3-37" fmla="*/ 833437 w 1747836"/>
                <a:gd name="connsiteY3-38" fmla="*/ 337878 h 337878"/>
                <a:gd name="connsiteX4-39" fmla="*/ 0 w 1747836"/>
                <a:gd name="connsiteY4-40" fmla="*/ 133220 h 337878"/>
                <a:gd name="connsiteX0-41" fmla="*/ 0 w 1747836"/>
                <a:gd name="connsiteY0-42" fmla="*/ 133220 h 337878"/>
                <a:gd name="connsiteX1-43" fmla="*/ 862012 w 1747836"/>
                <a:gd name="connsiteY1-44" fmla="*/ 0 h 337878"/>
                <a:gd name="connsiteX2-45" fmla="*/ 1747836 w 1747836"/>
                <a:gd name="connsiteY2-46" fmla="*/ 133220 h 337878"/>
                <a:gd name="connsiteX3-47" fmla="*/ 833437 w 1747836"/>
                <a:gd name="connsiteY3-48" fmla="*/ 337878 h 337878"/>
                <a:gd name="connsiteX4-49" fmla="*/ 0 w 1747836"/>
                <a:gd name="connsiteY4-50" fmla="*/ 133220 h 337878"/>
                <a:gd name="connsiteX0-51" fmla="*/ 0 w 1747836"/>
                <a:gd name="connsiteY0-52" fmla="*/ 133220 h 337878"/>
                <a:gd name="connsiteX1-53" fmla="*/ 862012 w 1747836"/>
                <a:gd name="connsiteY1-54" fmla="*/ 0 h 337878"/>
                <a:gd name="connsiteX2-55" fmla="*/ 1747836 w 1747836"/>
                <a:gd name="connsiteY2-56" fmla="*/ 133220 h 337878"/>
                <a:gd name="connsiteX3-57" fmla="*/ 833437 w 1747836"/>
                <a:gd name="connsiteY3-58" fmla="*/ 337878 h 337878"/>
                <a:gd name="connsiteX4-59" fmla="*/ 0 w 1747836"/>
                <a:gd name="connsiteY4-60" fmla="*/ 133220 h 337878"/>
                <a:gd name="connsiteX0-61" fmla="*/ 0 w 1747836"/>
                <a:gd name="connsiteY0-62" fmla="*/ 133220 h 337878"/>
                <a:gd name="connsiteX1-63" fmla="*/ 862012 w 1747836"/>
                <a:gd name="connsiteY1-64" fmla="*/ 0 h 337878"/>
                <a:gd name="connsiteX2-65" fmla="*/ 1747836 w 1747836"/>
                <a:gd name="connsiteY2-66" fmla="*/ 133220 h 337878"/>
                <a:gd name="connsiteX3-67" fmla="*/ 833437 w 1747836"/>
                <a:gd name="connsiteY3-68" fmla="*/ 337878 h 337878"/>
                <a:gd name="connsiteX4-69" fmla="*/ 0 w 1747836"/>
                <a:gd name="connsiteY4-70" fmla="*/ 133220 h 337878"/>
                <a:gd name="connsiteX0-71" fmla="*/ 0 w 1747836"/>
                <a:gd name="connsiteY0-72" fmla="*/ 133220 h 338503"/>
                <a:gd name="connsiteX1-73" fmla="*/ 862012 w 1747836"/>
                <a:gd name="connsiteY1-74" fmla="*/ 0 h 338503"/>
                <a:gd name="connsiteX2-75" fmla="*/ 1747836 w 1747836"/>
                <a:gd name="connsiteY2-76" fmla="*/ 133220 h 338503"/>
                <a:gd name="connsiteX3-77" fmla="*/ 833437 w 1747836"/>
                <a:gd name="connsiteY3-78" fmla="*/ 337878 h 338503"/>
                <a:gd name="connsiteX4-79" fmla="*/ 0 w 1747836"/>
                <a:gd name="connsiteY4-80" fmla="*/ 133220 h 338503"/>
                <a:gd name="connsiteX0-81" fmla="*/ 0 w 1747836"/>
                <a:gd name="connsiteY0-82" fmla="*/ 133220 h 272914"/>
                <a:gd name="connsiteX1-83" fmla="*/ 862012 w 1747836"/>
                <a:gd name="connsiteY1-84" fmla="*/ 0 h 272914"/>
                <a:gd name="connsiteX2-85" fmla="*/ 1747836 w 1747836"/>
                <a:gd name="connsiteY2-86" fmla="*/ 133220 h 272914"/>
                <a:gd name="connsiteX3-87" fmla="*/ 833437 w 1747836"/>
                <a:gd name="connsiteY3-88" fmla="*/ 271897 h 272914"/>
                <a:gd name="connsiteX4-89" fmla="*/ 0 w 1747836"/>
                <a:gd name="connsiteY4-90" fmla="*/ 133220 h 272914"/>
                <a:gd name="connsiteX0-91" fmla="*/ 0 w 1747836"/>
                <a:gd name="connsiteY0-92" fmla="*/ 133220 h 335514"/>
                <a:gd name="connsiteX1-93" fmla="*/ 862012 w 1747836"/>
                <a:gd name="connsiteY1-94" fmla="*/ 0 h 335514"/>
                <a:gd name="connsiteX2-95" fmla="*/ 1747836 w 1747836"/>
                <a:gd name="connsiteY2-96" fmla="*/ 133220 h 335514"/>
                <a:gd name="connsiteX3-97" fmla="*/ 835857 w 1747836"/>
                <a:gd name="connsiteY3-98" fmla="*/ 334878 h 335514"/>
                <a:gd name="connsiteX4-99" fmla="*/ 0 w 1747836"/>
                <a:gd name="connsiteY4-100" fmla="*/ 133220 h 335514"/>
                <a:gd name="connsiteX0-101" fmla="*/ 0 w 1772041"/>
                <a:gd name="connsiteY0-102" fmla="*/ 133575 h 336043"/>
                <a:gd name="connsiteX1-103" fmla="*/ 862012 w 1772041"/>
                <a:gd name="connsiteY1-104" fmla="*/ 355 h 336043"/>
                <a:gd name="connsiteX2-105" fmla="*/ 1772041 w 1772041"/>
                <a:gd name="connsiteY2-106" fmla="*/ 169565 h 336043"/>
                <a:gd name="connsiteX3-107" fmla="*/ 835857 w 1772041"/>
                <a:gd name="connsiteY3-108" fmla="*/ 335233 h 336043"/>
                <a:gd name="connsiteX4-109" fmla="*/ 0 w 1772041"/>
                <a:gd name="connsiteY4-110" fmla="*/ 133575 h 336043"/>
                <a:gd name="connsiteX0-111" fmla="*/ 0 w 1784143"/>
                <a:gd name="connsiteY0-112" fmla="*/ 160230 h 335706"/>
                <a:gd name="connsiteX1-113" fmla="*/ 874114 w 1784143"/>
                <a:gd name="connsiteY1-114" fmla="*/ 18 h 335706"/>
                <a:gd name="connsiteX2-115" fmla="*/ 1784143 w 1784143"/>
                <a:gd name="connsiteY2-116" fmla="*/ 169228 h 335706"/>
                <a:gd name="connsiteX3-117" fmla="*/ 847959 w 1784143"/>
                <a:gd name="connsiteY3-118" fmla="*/ 334896 h 335706"/>
                <a:gd name="connsiteX4-119" fmla="*/ 0 w 1784143"/>
                <a:gd name="connsiteY4-120" fmla="*/ 160230 h 335706"/>
                <a:gd name="connsiteX0-121" fmla="*/ 0 w 1776882"/>
                <a:gd name="connsiteY0-122" fmla="*/ 160220 h 335678"/>
                <a:gd name="connsiteX1-123" fmla="*/ 874114 w 1776882"/>
                <a:gd name="connsiteY1-124" fmla="*/ 8 h 335678"/>
                <a:gd name="connsiteX2-125" fmla="*/ 1776882 w 1776882"/>
                <a:gd name="connsiteY2-126" fmla="*/ 166219 h 335678"/>
                <a:gd name="connsiteX3-127" fmla="*/ 847959 w 1776882"/>
                <a:gd name="connsiteY3-128" fmla="*/ 334886 h 335678"/>
                <a:gd name="connsiteX4-129" fmla="*/ 0 w 1776882"/>
                <a:gd name="connsiteY4-130" fmla="*/ 160220 h 335678"/>
              </a:gdLst>
              <a:ahLst/>
              <a:cxnLst>
                <a:cxn ang="0">
                  <a:pos x="connsiteX0-121" y="connsiteY0-122"/>
                </a:cxn>
                <a:cxn ang="0">
                  <a:pos x="connsiteX1-123" y="connsiteY1-124"/>
                </a:cxn>
                <a:cxn ang="0">
                  <a:pos x="connsiteX2-125" y="connsiteY2-126"/>
                </a:cxn>
                <a:cxn ang="0">
                  <a:pos x="connsiteX3-127" y="connsiteY3-128"/>
                </a:cxn>
                <a:cxn ang="0">
                  <a:pos x="connsiteX4-129" y="connsiteY4-130"/>
                </a:cxn>
              </a:cxnLst>
              <a:rect l="l" t="t" r="r" b="b"/>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gradFill flip="none" rotWithShape="1">
              <a:gsLst>
                <a:gs pos="18000">
                  <a:srgbClr val="0E7C06"/>
                </a:gs>
                <a:gs pos="67000">
                  <a:srgbClr val="8AD53F"/>
                </a:gs>
                <a:gs pos="100000">
                  <a:srgbClr val="BCEB6F"/>
                </a:gs>
              </a:gsLst>
              <a:lin ang="15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grpSp>
        <p:nvGrpSpPr>
          <p:cNvPr id="10" name="组合 9"/>
          <p:cNvGrpSpPr/>
          <p:nvPr/>
        </p:nvGrpSpPr>
        <p:grpSpPr>
          <a:xfrm>
            <a:off x="450530" y="2654864"/>
            <a:ext cx="1906927" cy="868230"/>
            <a:chOff x="2359836" y="2583197"/>
            <a:chExt cx="1906927" cy="868230"/>
          </a:xfrm>
        </p:grpSpPr>
        <p:sp>
          <p:nvSpPr>
            <p:cNvPr id="11" name="椭圆 6"/>
            <p:cNvSpPr/>
            <p:nvPr/>
          </p:nvSpPr>
          <p:spPr>
            <a:xfrm>
              <a:off x="2359836" y="2693895"/>
              <a:ext cx="1906927" cy="757532"/>
            </a:xfrm>
            <a:custGeom>
              <a:avLst/>
              <a:gdLst/>
              <a:ahLst/>
              <a:cxnLst/>
              <a:rect l="l" t="t" r="r" b="b"/>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gradFill flip="none" rotWithShape="1">
              <a:gsLst>
                <a:gs pos="41000">
                  <a:srgbClr val="FF7711"/>
                </a:gs>
                <a:gs pos="62000">
                  <a:srgbClr val="FFAA01"/>
                </a:gs>
                <a:gs pos="100000">
                  <a:srgbClr val="FECE02"/>
                </a:gs>
                <a:gs pos="0">
                  <a:srgbClr val="A73401"/>
                </a:gs>
                <a:gs pos="88000">
                  <a:srgbClr val="FFC000"/>
                </a:gs>
              </a:gsLst>
              <a:lin ang="18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2" name="椭圆 10"/>
            <p:cNvSpPr/>
            <p:nvPr/>
          </p:nvSpPr>
          <p:spPr>
            <a:xfrm>
              <a:off x="2587554" y="2583197"/>
              <a:ext cx="1449802" cy="281550"/>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1" fmla="*/ 93 w 1747929"/>
                <a:gd name="connsiteY0-2" fmla="*/ 99883 h 304541"/>
                <a:gd name="connsiteX1-3" fmla="*/ 874011 w 1747929"/>
                <a:gd name="connsiteY1-4" fmla="*/ 0 h 304541"/>
                <a:gd name="connsiteX2-5" fmla="*/ 1747929 w 1747929"/>
                <a:gd name="connsiteY2-6" fmla="*/ 99883 h 304541"/>
                <a:gd name="connsiteX3-7" fmla="*/ 833530 w 1747929"/>
                <a:gd name="connsiteY3-8" fmla="*/ 304541 h 304541"/>
                <a:gd name="connsiteX4-9" fmla="*/ 93 w 1747929"/>
                <a:gd name="connsiteY4-10" fmla="*/ 99883 h 304541"/>
                <a:gd name="connsiteX0-11" fmla="*/ 48 w 1747884"/>
                <a:gd name="connsiteY0-12" fmla="*/ 133220 h 337878"/>
                <a:gd name="connsiteX1-13" fmla="*/ 862060 w 1747884"/>
                <a:gd name="connsiteY1-14" fmla="*/ 0 h 337878"/>
                <a:gd name="connsiteX2-15" fmla="*/ 1747884 w 1747884"/>
                <a:gd name="connsiteY2-16" fmla="*/ 133220 h 337878"/>
                <a:gd name="connsiteX3-17" fmla="*/ 833485 w 1747884"/>
                <a:gd name="connsiteY3-18" fmla="*/ 337878 h 337878"/>
                <a:gd name="connsiteX4-19" fmla="*/ 48 w 1747884"/>
                <a:gd name="connsiteY4-20" fmla="*/ 133220 h 337878"/>
                <a:gd name="connsiteX0-21" fmla="*/ 2146 w 1749982"/>
                <a:gd name="connsiteY0-22" fmla="*/ 133220 h 337878"/>
                <a:gd name="connsiteX1-23" fmla="*/ 864158 w 1749982"/>
                <a:gd name="connsiteY1-24" fmla="*/ 0 h 337878"/>
                <a:gd name="connsiteX2-25" fmla="*/ 1749982 w 1749982"/>
                <a:gd name="connsiteY2-26" fmla="*/ 133220 h 337878"/>
                <a:gd name="connsiteX3-27" fmla="*/ 835583 w 1749982"/>
                <a:gd name="connsiteY3-28" fmla="*/ 337878 h 337878"/>
                <a:gd name="connsiteX4-29" fmla="*/ 2146 w 1749982"/>
                <a:gd name="connsiteY4-30" fmla="*/ 133220 h 337878"/>
                <a:gd name="connsiteX0-31" fmla="*/ 0 w 1747836"/>
                <a:gd name="connsiteY0-32" fmla="*/ 133220 h 337878"/>
                <a:gd name="connsiteX1-33" fmla="*/ 862012 w 1747836"/>
                <a:gd name="connsiteY1-34" fmla="*/ 0 h 337878"/>
                <a:gd name="connsiteX2-35" fmla="*/ 1747836 w 1747836"/>
                <a:gd name="connsiteY2-36" fmla="*/ 133220 h 337878"/>
                <a:gd name="connsiteX3-37" fmla="*/ 833437 w 1747836"/>
                <a:gd name="connsiteY3-38" fmla="*/ 337878 h 337878"/>
                <a:gd name="connsiteX4-39" fmla="*/ 0 w 1747836"/>
                <a:gd name="connsiteY4-40" fmla="*/ 133220 h 337878"/>
                <a:gd name="connsiteX0-41" fmla="*/ 0 w 1747836"/>
                <a:gd name="connsiteY0-42" fmla="*/ 133220 h 337878"/>
                <a:gd name="connsiteX1-43" fmla="*/ 862012 w 1747836"/>
                <a:gd name="connsiteY1-44" fmla="*/ 0 h 337878"/>
                <a:gd name="connsiteX2-45" fmla="*/ 1747836 w 1747836"/>
                <a:gd name="connsiteY2-46" fmla="*/ 133220 h 337878"/>
                <a:gd name="connsiteX3-47" fmla="*/ 833437 w 1747836"/>
                <a:gd name="connsiteY3-48" fmla="*/ 337878 h 337878"/>
                <a:gd name="connsiteX4-49" fmla="*/ 0 w 1747836"/>
                <a:gd name="connsiteY4-50" fmla="*/ 133220 h 337878"/>
                <a:gd name="connsiteX0-51" fmla="*/ 0 w 1747836"/>
                <a:gd name="connsiteY0-52" fmla="*/ 133220 h 337878"/>
                <a:gd name="connsiteX1-53" fmla="*/ 862012 w 1747836"/>
                <a:gd name="connsiteY1-54" fmla="*/ 0 h 337878"/>
                <a:gd name="connsiteX2-55" fmla="*/ 1747836 w 1747836"/>
                <a:gd name="connsiteY2-56" fmla="*/ 133220 h 337878"/>
                <a:gd name="connsiteX3-57" fmla="*/ 833437 w 1747836"/>
                <a:gd name="connsiteY3-58" fmla="*/ 337878 h 337878"/>
                <a:gd name="connsiteX4-59" fmla="*/ 0 w 1747836"/>
                <a:gd name="connsiteY4-60" fmla="*/ 133220 h 337878"/>
                <a:gd name="connsiteX0-61" fmla="*/ 0 w 1747836"/>
                <a:gd name="connsiteY0-62" fmla="*/ 133220 h 337878"/>
                <a:gd name="connsiteX1-63" fmla="*/ 862012 w 1747836"/>
                <a:gd name="connsiteY1-64" fmla="*/ 0 h 337878"/>
                <a:gd name="connsiteX2-65" fmla="*/ 1747836 w 1747836"/>
                <a:gd name="connsiteY2-66" fmla="*/ 133220 h 337878"/>
                <a:gd name="connsiteX3-67" fmla="*/ 833437 w 1747836"/>
                <a:gd name="connsiteY3-68" fmla="*/ 337878 h 337878"/>
                <a:gd name="connsiteX4-69" fmla="*/ 0 w 1747836"/>
                <a:gd name="connsiteY4-70" fmla="*/ 133220 h 337878"/>
                <a:gd name="connsiteX0-71" fmla="*/ 0 w 1747836"/>
                <a:gd name="connsiteY0-72" fmla="*/ 133220 h 338503"/>
                <a:gd name="connsiteX1-73" fmla="*/ 862012 w 1747836"/>
                <a:gd name="connsiteY1-74" fmla="*/ 0 h 338503"/>
                <a:gd name="connsiteX2-75" fmla="*/ 1747836 w 1747836"/>
                <a:gd name="connsiteY2-76" fmla="*/ 133220 h 338503"/>
                <a:gd name="connsiteX3-77" fmla="*/ 833437 w 1747836"/>
                <a:gd name="connsiteY3-78" fmla="*/ 337878 h 338503"/>
                <a:gd name="connsiteX4-79" fmla="*/ 0 w 1747836"/>
                <a:gd name="connsiteY4-80" fmla="*/ 133220 h 338503"/>
              </a:gdLst>
              <a:ahLst/>
              <a:cxnLst>
                <a:cxn ang="0">
                  <a:pos x="connsiteX0-71" y="connsiteY0-72"/>
                </a:cxn>
                <a:cxn ang="0">
                  <a:pos x="connsiteX1-73" y="connsiteY1-74"/>
                </a:cxn>
                <a:cxn ang="0">
                  <a:pos x="connsiteX2-75" y="connsiteY2-76"/>
                </a:cxn>
                <a:cxn ang="0">
                  <a:pos x="connsiteX3-77" y="connsiteY3-78"/>
                </a:cxn>
                <a:cxn ang="0">
                  <a:pos x="connsiteX4-79" y="connsiteY4-80"/>
                </a:cxn>
              </a:cxnLst>
              <a:rect l="l" t="t" r="r" b="b"/>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gradFill flip="none" rotWithShape="1">
              <a:gsLst>
                <a:gs pos="43000">
                  <a:srgbClr val="FF7711"/>
                </a:gs>
                <a:gs pos="75000">
                  <a:srgbClr val="FFAA01"/>
                </a:gs>
                <a:gs pos="100000">
                  <a:srgbClr val="FECE02"/>
                </a:gs>
                <a:gs pos="0">
                  <a:srgbClr val="A73401"/>
                </a:gs>
                <a:gs pos="88000">
                  <a:srgbClr val="FFC000"/>
                </a:gs>
              </a:gsLst>
              <a:lin ang="150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grpSp>
        <p:nvGrpSpPr>
          <p:cNvPr id="13" name="组合 12"/>
          <p:cNvGrpSpPr/>
          <p:nvPr/>
        </p:nvGrpSpPr>
        <p:grpSpPr>
          <a:xfrm>
            <a:off x="750341" y="2085671"/>
            <a:ext cx="1305615" cy="631666"/>
            <a:chOff x="3787140" y="1484250"/>
            <a:chExt cx="1569720" cy="759442"/>
          </a:xfrm>
        </p:grpSpPr>
        <p:sp>
          <p:nvSpPr>
            <p:cNvPr id="14" name="椭圆 4"/>
            <p:cNvSpPr/>
            <p:nvPr/>
          </p:nvSpPr>
          <p:spPr>
            <a:xfrm>
              <a:off x="3787140" y="1484250"/>
              <a:ext cx="1569720" cy="759442"/>
            </a:xfrm>
            <a:custGeom>
              <a:avLst/>
              <a:gdLst>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1" fmla="*/ 1027019 w 2120411"/>
                <a:gd name="connsiteY0-2" fmla="*/ 5 h 676678"/>
                <a:gd name="connsiteX1-3" fmla="*/ 2120411 w 2120411"/>
                <a:gd name="connsiteY1-4" fmla="*/ 492487 h 676678"/>
                <a:gd name="connsiteX2-5" fmla="*/ 1027019 w 2120411"/>
                <a:gd name="connsiteY2-6" fmla="*/ 676678 h 676678"/>
                <a:gd name="connsiteX3-7" fmla="*/ 0 w 2120411"/>
                <a:gd name="connsiteY3-8" fmla="*/ 485693 h 676678"/>
                <a:gd name="connsiteX4-9" fmla="*/ 1027019 w 2120411"/>
                <a:gd name="connsiteY4-10" fmla="*/ 5 h 676678"/>
                <a:gd name="connsiteX0-11" fmla="*/ 1027019 w 2054038"/>
                <a:gd name="connsiteY0-12" fmla="*/ 5 h 676678"/>
                <a:gd name="connsiteX1-13" fmla="*/ 2054038 w 2054038"/>
                <a:gd name="connsiteY1-14" fmla="*/ 492487 h 676678"/>
                <a:gd name="connsiteX2-15" fmla="*/ 1027019 w 2054038"/>
                <a:gd name="connsiteY2-16" fmla="*/ 676678 h 676678"/>
                <a:gd name="connsiteX3-17" fmla="*/ 0 w 2054038"/>
                <a:gd name="connsiteY3-18" fmla="*/ 485693 h 676678"/>
                <a:gd name="connsiteX4-19" fmla="*/ 1027019 w 2054038"/>
                <a:gd name="connsiteY4-20" fmla="*/ 5 h 676678"/>
                <a:gd name="connsiteX0-21" fmla="*/ 1027019 w 2054038"/>
                <a:gd name="connsiteY0-22" fmla="*/ 5 h 676678"/>
                <a:gd name="connsiteX1-23" fmla="*/ 2054038 w 2054038"/>
                <a:gd name="connsiteY1-24" fmla="*/ 492487 h 676678"/>
                <a:gd name="connsiteX2-25" fmla="*/ 1027019 w 2054038"/>
                <a:gd name="connsiteY2-26" fmla="*/ 676678 h 676678"/>
                <a:gd name="connsiteX3-27" fmla="*/ 0 w 2054038"/>
                <a:gd name="connsiteY3-28" fmla="*/ 485693 h 676678"/>
                <a:gd name="connsiteX4-29" fmla="*/ 1027019 w 2054038"/>
                <a:gd name="connsiteY4-30" fmla="*/ 5 h 676678"/>
                <a:gd name="connsiteX0-31" fmla="*/ 1027019 w 2054038"/>
                <a:gd name="connsiteY0-32" fmla="*/ 5 h 676678"/>
                <a:gd name="connsiteX1-33" fmla="*/ 2054038 w 2054038"/>
                <a:gd name="connsiteY1-34" fmla="*/ 492487 h 676678"/>
                <a:gd name="connsiteX2-35" fmla="*/ 1027019 w 2054038"/>
                <a:gd name="connsiteY2-36" fmla="*/ 676678 h 676678"/>
                <a:gd name="connsiteX3-37" fmla="*/ 0 w 2054038"/>
                <a:gd name="connsiteY3-38" fmla="*/ 485693 h 676678"/>
                <a:gd name="connsiteX4-39" fmla="*/ 1027019 w 2054038"/>
                <a:gd name="connsiteY4-40" fmla="*/ 5 h 676678"/>
                <a:gd name="connsiteX0-41" fmla="*/ 1027019 w 2054038"/>
                <a:gd name="connsiteY0-42" fmla="*/ 476 h 677149"/>
                <a:gd name="connsiteX1-43" fmla="*/ 2054038 w 2054038"/>
                <a:gd name="connsiteY1-44" fmla="*/ 492958 h 677149"/>
                <a:gd name="connsiteX2-45" fmla="*/ 1027019 w 2054038"/>
                <a:gd name="connsiteY2-46" fmla="*/ 677149 h 677149"/>
                <a:gd name="connsiteX3-47" fmla="*/ 0 w 2054038"/>
                <a:gd name="connsiteY3-48" fmla="*/ 486164 h 677149"/>
                <a:gd name="connsiteX4-49" fmla="*/ 1027019 w 2054038"/>
                <a:gd name="connsiteY4-50" fmla="*/ 476 h 677149"/>
              </a:gdLst>
              <a:ahLst/>
              <a:cxnLst>
                <a:cxn ang="0">
                  <a:pos x="connsiteX0-41" y="connsiteY0-42"/>
                </a:cxn>
                <a:cxn ang="0">
                  <a:pos x="connsiteX1-43" y="connsiteY1-44"/>
                </a:cxn>
                <a:cxn ang="0">
                  <a:pos x="connsiteX2-45" y="connsiteY2-46"/>
                </a:cxn>
                <a:cxn ang="0">
                  <a:pos x="connsiteX3-47" y="connsiteY3-48"/>
                </a:cxn>
                <a:cxn ang="0">
                  <a:pos x="connsiteX4-49" y="connsiteY4-50"/>
                </a:cxn>
              </a:cxnLst>
              <a:rect l="l" t="t" r="r" b="b"/>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gradFill flip="none" rotWithShape="1">
              <a:gsLst>
                <a:gs pos="0">
                  <a:srgbClr val="BE1247"/>
                </a:gs>
                <a:gs pos="27000">
                  <a:srgbClr val="D2144F"/>
                </a:gs>
                <a:gs pos="66000">
                  <a:srgbClr val="F87477"/>
                </a:gs>
                <a:gs pos="100000">
                  <a:srgbClr val="FA9496"/>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5" name="椭圆 14"/>
            <p:cNvSpPr/>
            <p:nvPr/>
          </p:nvSpPr>
          <p:spPr>
            <a:xfrm rot="277197">
              <a:off x="4282249" y="1554131"/>
              <a:ext cx="815299" cy="564065"/>
            </a:xfrm>
            <a:prstGeom prst="ellipse">
              <a:avLst/>
            </a:prstGeom>
            <a:gradFill flip="none" rotWithShape="1">
              <a:gsLst>
                <a:gs pos="55000">
                  <a:schemeClr val="bg1">
                    <a:alpha val="0"/>
                  </a:schemeClr>
                </a:gs>
                <a:gs pos="12000">
                  <a:schemeClr val="bg1">
                    <a:alpha val="34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cxnSp>
        <p:nvCxnSpPr>
          <p:cNvPr id="16" name="直接连接符 15"/>
          <p:cNvCxnSpPr/>
          <p:nvPr/>
        </p:nvCxnSpPr>
        <p:spPr>
          <a:xfrm>
            <a:off x="1910797" y="2424369"/>
            <a:ext cx="2275931" cy="0"/>
          </a:xfrm>
          <a:prstGeom prst="line">
            <a:avLst/>
          </a:prstGeom>
          <a:ln>
            <a:solidFill>
              <a:schemeClr val="tx1">
                <a:lumMod val="85000"/>
                <a:lumOff val="15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210997" y="4069471"/>
            <a:ext cx="2000115" cy="0"/>
          </a:xfrm>
          <a:prstGeom prst="line">
            <a:avLst/>
          </a:prstGeom>
          <a:ln>
            <a:solidFill>
              <a:schemeClr val="tx1">
                <a:lumMod val="85000"/>
                <a:lumOff val="15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730919" y="5493607"/>
            <a:ext cx="2484000" cy="0"/>
          </a:xfrm>
          <a:prstGeom prst="line">
            <a:avLst/>
          </a:prstGeom>
          <a:ln>
            <a:solidFill>
              <a:schemeClr val="tx1">
                <a:lumMod val="85000"/>
                <a:lumOff val="15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128050" y="3199733"/>
            <a:ext cx="2083062" cy="0"/>
          </a:xfrm>
          <a:prstGeom prst="line">
            <a:avLst/>
          </a:prstGeom>
          <a:ln>
            <a:solidFill>
              <a:schemeClr val="tx1">
                <a:lumMod val="85000"/>
                <a:lumOff val="1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24" name="TextBox 11"/>
          <p:cNvSpPr txBox="1">
            <a:spLocks noChangeArrowheads="1"/>
          </p:cNvSpPr>
          <p:nvPr/>
        </p:nvSpPr>
        <p:spPr bwMode="auto">
          <a:xfrm flipH="1">
            <a:off x="746783" y="2232148"/>
            <a:ext cx="1309173" cy="369332"/>
          </a:xfrm>
          <a:prstGeom prst="rect">
            <a:avLst/>
          </a:prstGeom>
          <a:noFill/>
          <a:ln>
            <a:noFill/>
          </a:ln>
          <a:effec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b="1" kern="0" dirty="0" smtClean="0">
                <a:solidFill>
                  <a:prstClr val="white"/>
                </a:solidFill>
                <a:latin typeface="微软雅黑" pitchFamily="34" charset="-122"/>
                <a:ea typeface="微软雅黑" pitchFamily="34" charset="-122"/>
              </a:rPr>
              <a:t>网络速率</a:t>
            </a:r>
            <a:endParaRPr lang="en-US" altLang="zh-CN" b="1" kern="0" dirty="0" smtClean="0">
              <a:solidFill>
                <a:prstClr val="white"/>
              </a:solidFill>
              <a:latin typeface="微软雅黑" pitchFamily="34" charset="-122"/>
              <a:ea typeface="微软雅黑" pitchFamily="34" charset="-122"/>
            </a:endParaRPr>
          </a:p>
        </p:txBody>
      </p:sp>
      <p:sp>
        <p:nvSpPr>
          <p:cNvPr id="25" name="TextBox 11"/>
          <p:cNvSpPr txBox="1">
            <a:spLocks noChangeArrowheads="1"/>
          </p:cNvSpPr>
          <p:nvPr/>
        </p:nvSpPr>
        <p:spPr bwMode="auto">
          <a:xfrm flipH="1">
            <a:off x="532925" y="3059367"/>
            <a:ext cx="1649276" cy="369332"/>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b="1" kern="0" dirty="0">
                <a:solidFill>
                  <a:prstClr val="white"/>
                </a:solidFill>
                <a:latin typeface="微软雅黑" pitchFamily="34" charset="-122"/>
                <a:ea typeface="微软雅黑" pitchFamily="34" charset="-122"/>
              </a:rPr>
              <a:t>应用基础设施</a:t>
            </a:r>
            <a:endParaRPr lang="en-US" altLang="zh-CN" b="1" kern="0" dirty="0" smtClean="0">
              <a:solidFill>
                <a:prstClr val="white"/>
              </a:solidFill>
              <a:latin typeface="微软雅黑" pitchFamily="34" charset="-122"/>
              <a:ea typeface="微软雅黑" pitchFamily="34" charset="-122"/>
            </a:endParaRPr>
          </a:p>
        </p:txBody>
      </p:sp>
      <p:sp>
        <p:nvSpPr>
          <p:cNvPr id="26" name="TextBox 11"/>
          <p:cNvSpPr txBox="1">
            <a:spLocks noChangeArrowheads="1"/>
          </p:cNvSpPr>
          <p:nvPr/>
        </p:nvSpPr>
        <p:spPr bwMode="auto">
          <a:xfrm flipH="1">
            <a:off x="746782" y="4054676"/>
            <a:ext cx="1309173" cy="369332"/>
          </a:xfrm>
          <a:prstGeom prst="rect">
            <a:avLst/>
          </a:prstGeom>
          <a:noFill/>
          <a:ln>
            <a:noFill/>
          </a:ln>
          <a:effec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b="1" kern="0" dirty="0" smtClean="0">
                <a:solidFill>
                  <a:prstClr val="white"/>
                </a:solidFill>
                <a:latin typeface="微软雅黑" pitchFamily="34" charset="-122"/>
                <a:ea typeface="微软雅黑" pitchFamily="34" charset="-122"/>
              </a:rPr>
              <a:t>普遍服务</a:t>
            </a:r>
            <a:endParaRPr lang="en-US" altLang="zh-CN" b="1" kern="0" dirty="0" smtClean="0">
              <a:solidFill>
                <a:prstClr val="white"/>
              </a:solidFill>
              <a:latin typeface="微软雅黑" pitchFamily="34" charset="-122"/>
              <a:ea typeface="微软雅黑" pitchFamily="34" charset="-122"/>
            </a:endParaRPr>
          </a:p>
        </p:txBody>
      </p:sp>
      <p:sp>
        <p:nvSpPr>
          <p:cNvPr id="27" name="TextBox 11"/>
          <p:cNvSpPr txBox="1">
            <a:spLocks noChangeArrowheads="1"/>
          </p:cNvSpPr>
          <p:nvPr/>
        </p:nvSpPr>
        <p:spPr bwMode="auto">
          <a:xfrm flipH="1">
            <a:off x="820902" y="4949504"/>
            <a:ext cx="1309173" cy="369332"/>
          </a:xfrm>
          <a:prstGeom prst="rect">
            <a:avLst/>
          </a:prstGeom>
          <a:noFill/>
          <a:ln>
            <a:noFill/>
          </a:ln>
          <a:effec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b="1" kern="0" dirty="0" smtClean="0">
                <a:solidFill>
                  <a:prstClr val="white"/>
                </a:solidFill>
                <a:latin typeface="微软雅黑" pitchFamily="34" charset="-122"/>
                <a:ea typeface="微软雅黑" pitchFamily="34" charset="-122"/>
              </a:rPr>
              <a:t>降低资费</a:t>
            </a:r>
            <a:endParaRPr lang="en-US" altLang="zh-CN" b="1" kern="0" dirty="0" smtClean="0">
              <a:solidFill>
                <a:prstClr val="white"/>
              </a:solidFill>
              <a:latin typeface="微软雅黑" pitchFamily="34" charset="-122"/>
              <a:ea typeface="微软雅黑" pitchFamily="34" charset="-122"/>
            </a:endParaRPr>
          </a:p>
        </p:txBody>
      </p:sp>
      <p:sp>
        <p:nvSpPr>
          <p:cNvPr id="29" name="TextBox 11"/>
          <p:cNvSpPr txBox="1">
            <a:spLocks noChangeArrowheads="1"/>
          </p:cNvSpPr>
          <p:nvPr/>
        </p:nvSpPr>
        <p:spPr bwMode="auto">
          <a:xfrm flipH="1">
            <a:off x="3245611" y="2506185"/>
            <a:ext cx="5541550" cy="630942"/>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ts val="600"/>
              </a:spcBef>
              <a:spcAft>
                <a:spcPts val="0"/>
              </a:spcAft>
              <a:defRPr/>
            </a:pPr>
            <a:r>
              <a:rPr lang="zh-CN" altLang="en-US" sz="1600" b="1" dirty="0">
                <a:solidFill>
                  <a:srgbClr val="FF0000"/>
                </a:solidFill>
                <a:latin typeface="微软雅黑" pitchFamily="34" charset="-122"/>
                <a:ea typeface="微软雅黑" pitchFamily="34" charset="-122"/>
              </a:rPr>
              <a:t>加强应用基础设施</a:t>
            </a:r>
            <a:r>
              <a:rPr lang="zh-CN" altLang="en-US" sz="1600" b="1" dirty="0" smtClean="0">
                <a:solidFill>
                  <a:srgbClr val="FF0000"/>
                </a:solidFill>
                <a:latin typeface="微软雅黑" pitchFamily="34" charset="-122"/>
                <a:ea typeface="微软雅黑" pitchFamily="34" charset="-122"/>
              </a:rPr>
              <a:t>建设</a:t>
            </a:r>
            <a:endParaRPr lang="en-US" altLang="zh-CN" sz="1600" b="1" dirty="0" smtClean="0">
              <a:solidFill>
                <a:srgbClr val="FF0000"/>
              </a:solidFill>
              <a:latin typeface="微软雅黑" pitchFamily="34" charset="-122"/>
              <a:ea typeface="微软雅黑" pitchFamily="34" charset="-122"/>
            </a:endParaRPr>
          </a:p>
          <a:p>
            <a:pPr marL="285750" indent="-285750">
              <a:spcBef>
                <a:spcPts val="600"/>
              </a:spcBef>
              <a:spcAft>
                <a:spcPts val="0"/>
              </a:spcAft>
              <a:buFont typeface="Wingdings" pitchFamily="2" charset="2"/>
              <a:buChar char="ü"/>
              <a:defRPr/>
            </a:pPr>
            <a:r>
              <a:rPr lang="zh-CN" altLang="en-US" sz="1400" dirty="0" smtClean="0">
                <a:latin typeface="微软雅黑" pitchFamily="34" charset="-122"/>
                <a:ea typeface="微软雅黑" pitchFamily="34" charset="-122"/>
              </a:rPr>
              <a:t>网络</a:t>
            </a:r>
            <a:r>
              <a:rPr lang="zh-CN" altLang="en-US" sz="1400" dirty="0">
                <a:latin typeface="微软雅黑" pitchFamily="34" charset="-122"/>
                <a:ea typeface="微软雅黑" pitchFamily="34" charset="-122"/>
              </a:rPr>
              <a:t>流量承载和分发</a:t>
            </a:r>
            <a:r>
              <a:rPr lang="zh-CN" altLang="en-US" sz="1400" dirty="0" smtClean="0">
                <a:latin typeface="微软雅黑" pitchFamily="34" charset="-122"/>
                <a:ea typeface="微软雅黑" pitchFamily="34" charset="-122"/>
              </a:rPr>
              <a:t>能力、网站</a:t>
            </a:r>
            <a:r>
              <a:rPr lang="zh-CN" altLang="en-US" sz="1400" dirty="0">
                <a:latin typeface="微软雅黑" pitchFamily="34" charset="-122"/>
                <a:ea typeface="微软雅黑" pitchFamily="34" charset="-122"/>
              </a:rPr>
              <a:t>服务</a:t>
            </a:r>
            <a:r>
              <a:rPr lang="zh-CN" altLang="en-US" sz="1400" dirty="0" smtClean="0">
                <a:latin typeface="微软雅黑" pitchFamily="34" charset="-122"/>
                <a:ea typeface="微软雅黑" pitchFamily="34" charset="-122"/>
              </a:rPr>
              <a:t>能力、向下一代演进升级</a:t>
            </a:r>
            <a:endParaRPr lang="zh-CN" altLang="en-US" sz="1400" dirty="0">
              <a:latin typeface="微软雅黑" pitchFamily="34" charset="-122"/>
              <a:ea typeface="微软雅黑" pitchFamily="34" charset="-122"/>
            </a:endParaRPr>
          </a:p>
        </p:txBody>
      </p:sp>
      <p:sp>
        <p:nvSpPr>
          <p:cNvPr id="30" name="TextBox 11"/>
          <p:cNvSpPr txBox="1">
            <a:spLocks noChangeArrowheads="1"/>
          </p:cNvSpPr>
          <p:nvPr/>
        </p:nvSpPr>
        <p:spPr bwMode="auto">
          <a:xfrm flipH="1">
            <a:off x="3245611" y="4189962"/>
            <a:ext cx="5541550" cy="1246495"/>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ts val="600"/>
              </a:spcBef>
              <a:spcAft>
                <a:spcPts val="0"/>
              </a:spcAft>
              <a:defRPr/>
            </a:pPr>
            <a:r>
              <a:rPr lang="zh-CN" altLang="en-US" sz="1600" b="1" dirty="0" smtClean="0">
                <a:solidFill>
                  <a:srgbClr val="FF0000"/>
                </a:solidFill>
                <a:latin typeface="微软雅黑" pitchFamily="34" charset="-122"/>
                <a:ea typeface="微软雅黑" pitchFamily="34" charset="-122"/>
              </a:rPr>
              <a:t>促进市场竞争</a:t>
            </a:r>
            <a:endParaRPr lang="en-US" altLang="zh-CN" sz="1600" b="1" dirty="0" smtClean="0">
              <a:solidFill>
                <a:srgbClr val="FF0000"/>
              </a:solidFill>
              <a:latin typeface="微软雅黑" pitchFamily="34" charset="-122"/>
              <a:ea typeface="微软雅黑" pitchFamily="34" charset="-122"/>
            </a:endParaRPr>
          </a:p>
          <a:p>
            <a:pPr marL="285750" indent="-285750">
              <a:spcBef>
                <a:spcPts val="600"/>
              </a:spcBef>
              <a:spcAft>
                <a:spcPts val="0"/>
              </a:spcAft>
              <a:buFont typeface="Wingdings" pitchFamily="2" charset="2"/>
              <a:buChar char="ü"/>
              <a:defRPr/>
            </a:pPr>
            <a:r>
              <a:rPr lang="zh-CN" altLang="en-US" sz="1400" dirty="0">
                <a:latin typeface="微软雅黑" pitchFamily="34" charset="-122"/>
                <a:ea typeface="微软雅黑" pitchFamily="34" charset="-122"/>
              </a:rPr>
              <a:t>打破区域</a:t>
            </a:r>
            <a:r>
              <a:rPr lang="zh-CN" altLang="en-US" sz="1400" dirty="0" smtClean="0">
                <a:latin typeface="微软雅黑" pitchFamily="34" charset="-122"/>
                <a:ea typeface="微软雅黑" pitchFamily="34" charset="-122"/>
              </a:rPr>
              <a:t>垄断、引入</a:t>
            </a:r>
            <a:r>
              <a:rPr lang="zh-CN" altLang="en-US" sz="1400" dirty="0">
                <a:latin typeface="微软雅黑" pitchFamily="34" charset="-122"/>
                <a:ea typeface="微软雅黑" pitchFamily="34" charset="-122"/>
              </a:rPr>
              <a:t>民间</a:t>
            </a:r>
            <a:r>
              <a:rPr lang="zh-CN" altLang="en-US" sz="1400" dirty="0" smtClean="0">
                <a:latin typeface="微软雅黑" pitchFamily="34" charset="-122"/>
                <a:ea typeface="微软雅黑" pitchFamily="34" charset="-122"/>
              </a:rPr>
              <a:t>资本</a:t>
            </a:r>
            <a:endParaRPr lang="zh-CN" altLang="en-US" sz="1400" dirty="0">
              <a:latin typeface="微软雅黑" pitchFamily="34" charset="-122"/>
              <a:ea typeface="微软雅黑" pitchFamily="34" charset="-122"/>
            </a:endParaRPr>
          </a:p>
          <a:p>
            <a:pPr>
              <a:spcBef>
                <a:spcPts val="600"/>
              </a:spcBef>
              <a:spcAft>
                <a:spcPts val="0"/>
              </a:spcAft>
              <a:defRPr/>
            </a:pPr>
            <a:r>
              <a:rPr lang="zh-CN" altLang="en-US" sz="1600" b="1" dirty="0" smtClean="0">
                <a:solidFill>
                  <a:srgbClr val="FF0000"/>
                </a:solidFill>
                <a:latin typeface="微软雅黑" pitchFamily="34" charset="-122"/>
                <a:ea typeface="微软雅黑" pitchFamily="34" charset="-122"/>
              </a:rPr>
              <a:t>强化资费事中事后监管</a:t>
            </a:r>
            <a:endParaRPr lang="zh-CN" altLang="en-US" sz="1600" b="1" dirty="0">
              <a:solidFill>
                <a:srgbClr val="FF0000"/>
              </a:solidFill>
              <a:latin typeface="微软雅黑" pitchFamily="34" charset="-122"/>
              <a:ea typeface="微软雅黑" pitchFamily="34" charset="-122"/>
            </a:endParaRPr>
          </a:p>
          <a:p>
            <a:pPr marL="285750" indent="-285750">
              <a:spcBef>
                <a:spcPts val="600"/>
              </a:spcBef>
              <a:spcAft>
                <a:spcPts val="0"/>
              </a:spcAft>
              <a:buFont typeface="Wingdings" pitchFamily="2" charset="2"/>
              <a:buChar char="ü"/>
              <a:defRPr/>
            </a:pPr>
            <a:r>
              <a:rPr lang="zh-CN" altLang="en-US" sz="1400" dirty="0">
                <a:latin typeface="微软雅黑" pitchFamily="34" charset="-122"/>
                <a:ea typeface="微软雅黑" pitchFamily="34" charset="-122"/>
              </a:rPr>
              <a:t>提高资费</a:t>
            </a:r>
            <a:r>
              <a:rPr lang="zh-CN" altLang="en-US" sz="1400" dirty="0" smtClean="0">
                <a:latin typeface="微软雅黑" pitchFamily="34" charset="-122"/>
                <a:ea typeface="微软雅黑" pitchFamily="34" charset="-122"/>
              </a:rPr>
              <a:t>透明度、增加</a:t>
            </a:r>
            <a:r>
              <a:rPr lang="zh-CN" altLang="en-US" sz="1400" dirty="0">
                <a:latin typeface="微软雅黑" pitchFamily="34" charset="-122"/>
                <a:ea typeface="微软雅黑" pitchFamily="34" charset="-122"/>
              </a:rPr>
              <a:t>用户选择</a:t>
            </a:r>
            <a:r>
              <a:rPr lang="zh-CN" altLang="en-US" sz="1400" dirty="0" smtClean="0">
                <a:latin typeface="微软雅黑" pitchFamily="34" charset="-122"/>
                <a:ea typeface="微软雅黑" pitchFamily="34" charset="-122"/>
              </a:rPr>
              <a:t>权、保护</a:t>
            </a:r>
            <a:r>
              <a:rPr lang="zh-CN" altLang="en-US" sz="1400" dirty="0">
                <a:latin typeface="微软雅黑" pitchFamily="34" charset="-122"/>
                <a:ea typeface="微软雅黑" pitchFamily="34" charset="-122"/>
              </a:rPr>
              <a:t>用户权益</a:t>
            </a:r>
          </a:p>
        </p:txBody>
      </p:sp>
      <p:sp>
        <p:nvSpPr>
          <p:cNvPr id="32" name="TextBox 11"/>
          <p:cNvSpPr txBox="1">
            <a:spLocks noChangeArrowheads="1"/>
          </p:cNvSpPr>
          <p:nvPr/>
        </p:nvSpPr>
        <p:spPr bwMode="auto">
          <a:xfrm flipH="1">
            <a:off x="3245611" y="3562359"/>
            <a:ext cx="5541550" cy="338554"/>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ts val="600"/>
              </a:spcBef>
              <a:spcAft>
                <a:spcPts val="0"/>
              </a:spcAft>
              <a:defRPr/>
            </a:pPr>
            <a:r>
              <a:rPr lang="zh-CN" altLang="en-US" sz="1600" b="1" dirty="0">
                <a:solidFill>
                  <a:srgbClr val="FF0000"/>
                </a:solidFill>
                <a:latin typeface="微软雅黑" pitchFamily="34" charset="-122"/>
                <a:ea typeface="微软雅黑" pitchFamily="34" charset="-122"/>
              </a:rPr>
              <a:t>落实国务院关于“改革创新电信普遍服务补偿机制</a:t>
            </a:r>
            <a:r>
              <a:rPr lang="zh-CN" altLang="en-US" sz="1600" b="1" dirty="0" smtClean="0">
                <a:solidFill>
                  <a:srgbClr val="FF0000"/>
                </a:solidFill>
                <a:latin typeface="微软雅黑" pitchFamily="34" charset="-122"/>
                <a:ea typeface="微软雅黑" pitchFamily="34" charset="-122"/>
              </a:rPr>
              <a:t>”</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4767931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矩形 3"/>
          <p:cNvSpPr>
            <a:spLocks noChangeArrowheads="1"/>
          </p:cNvSpPr>
          <p:nvPr/>
        </p:nvSpPr>
        <p:spPr bwMode="auto">
          <a:xfrm>
            <a:off x="827088" y="1557338"/>
            <a:ext cx="7916862"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itchFamily="2" charset="2"/>
              <a:buChar char="n"/>
              <a:defRPr sz="3600" b="1">
                <a:solidFill>
                  <a:srgbClr val="000099"/>
                </a:solidFill>
                <a:latin typeface="Times New Roman" pitchFamily="18" charset="0"/>
                <a:ea typeface="宋体" pitchFamily="2" charset="-122"/>
                <a:sym typeface="Times New Roman" pitchFamily="18" charset="0"/>
              </a:defRPr>
            </a:lvl1pPr>
            <a:lvl2pPr marL="742950" indent="-285750">
              <a:spcBef>
                <a:spcPct val="20000"/>
              </a:spcBef>
              <a:buClr>
                <a:schemeClr val="hlink"/>
              </a:buClr>
              <a:buSzPct val="55000"/>
              <a:buFont typeface="Wingdings" pitchFamily="2" charset="2"/>
              <a:buChar char="n"/>
              <a:defRPr sz="3200" b="1">
                <a:solidFill>
                  <a:srgbClr val="000099"/>
                </a:solidFill>
                <a:latin typeface="Times New Roman" pitchFamily="18" charset="0"/>
                <a:ea typeface="宋体" pitchFamily="2" charset="-122"/>
                <a:sym typeface="Times New Roman" pitchFamily="18" charset="0"/>
              </a:defRPr>
            </a:lvl2pPr>
            <a:lvl3pPr marL="1143000" indent="-228600">
              <a:spcBef>
                <a:spcPct val="20000"/>
              </a:spcBef>
              <a:buClr>
                <a:schemeClr val="folHlink"/>
              </a:buClr>
              <a:buSzPct val="50000"/>
              <a:buFont typeface="Wingdings" pitchFamily="2" charset="2"/>
              <a:buChar char="n"/>
              <a:defRPr sz="2800" b="1">
                <a:solidFill>
                  <a:srgbClr val="000099"/>
                </a:solidFill>
                <a:latin typeface="Times New Roman" pitchFamily="18" charset="0"/>
                <a:ea typeface="宋体" pitchFamily="2" charset="-122"/>
                <a:sym typeface="Times New Roman" pitchFamily="18" charset="0"/>
              </a:defRPr>
            </a:lvl3pPr>
            <a:lvl4pPr marL="1600200" indent="-228600">
              <a:spcBef>
                <a:spcPct val="20000"/>
              </a:spcBef>
              <a:buClr>
                <a:schemeClr val="accent2"/>
              </a:buClr>
              <a:buSzPct val="55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4pPr>
            <a:lvl5pPr marL="2057400" indent="-228600">
              <a:spcBef>
                <a:spcPct val="20000"/>
              </a:spcBef>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9pPr>
          </a:lstStyle>
          <a:p>
            <a:pPr algn="ctr" eaLnBrk="1" hangingPunct="1">
              <a:lnSpc>
                <a:spcPct val="200000"/>
              </a:lnSpc>
              <a:spcBef>
                <a:spcPct val="0"/>
              </a:spcBef>
              <a:buClrTx/>
              <a:buSzTx/>
              <a:buFont typeface="Arial" pitchFamily="34" charset="0"/>
              <a:buNone/>
            </a:pPr>
            <a:r>
              <a:rPr kumimoji="1" lang="zh-CN" altLang="en-US" sz="4000" dirty="0" smtClean="0">
                <a:solidFill>
                  <a:srgbClr val="333399"/>
                </a:solidFill>
                <a:ea typeface="黑体" pitchFamily="49" charset="-122"/>
              </a:rPr>
              <a:t>特点二</a:t>
            </a:r>
            <a:endParaRPr kumimoji="1" lang="en-US" altLang="zh-CN" sz="4000" dirty="0">
              <a:solidFill>
                <a:srgbClr val="333399"/>
              </a:solidFill>
              <a:ea typeface="黑体" pitchFamily="49" charset="-122"/>
            </a:endParaRPr>
          </a:p>
          <a:p>
            <a:pPr algn="ctr">
              <a:lnSpc>
                <a:spcPct val="150000"/>
              </a:lnSpc>
              <a:spcBef>
                <a:spcPct val="0"/>
              </a:spcBef>
              <a:buClrTx/>
              <a:buSzTx/>
              <a:buNone/>
            </a:pPr>
            <a:r>
              <a:rPr kumimoji="1" lang="zh-CN" altLang="en-US" sz="4400" dirty="0" smtClean="0">
                <a:solidFill>
                  <a:srgbClr val="FF0000"/>
                </a:solidFill>
                <a:ea typeface="黑体" pitchFamily="49" charset="-122"/>
              </a:rPr>
              <a:t>跨界融合，产业</a:t>
            </a:r>
            <a:r>
              <a:rPr kumimoji="1" lang="zh-CN" altLang="en-US" sz="4400" dirty="0">
                <a:solidFill>
                  <a:srgbClr val="FF0000"/>
                </a:solidFill>
                <a:ea typeface="黑体" pitchFamily="49" charset="-122"/>
              </a:rPr>
              <a:t>形态</a:t>
            </a:r>
            <a:r>
              <a:rPr kumimoji="1" lang="zh-CN" altLang="en-US" sz="4400" dirty="0" smtClean="0">
                <a:solidFill>
                  <a:srgbClr val="FF0000"/>
                </a:solidFill>
                <a:ea typeface="黑体" pitchFamily="49" charset="-122"/>
              </a:rPr>
              <a:t>多元化</a:t>
            </a:r>
            <a:endParaRPr kumimoji="1" lang="zh-CN" altLang="en-US" sz="4400" dirty="0">
              <a:solidFill>
                <a:srgbClr val="FF0000"/>
              </a:solidFill>
              <a:ea typeface="黑体" pitchFamily="49" charset="-122"/>
            </a:endParaRPr>
          </a:p>
        </p:txBody>
      </p:sp>
    </p:spTree>
    <p:extLst>
      <p:ext uri="{BB962C8B-B14F-4D97-AF65-F5344CB8AC3E}">
        <p14:creationId xmlns:p14="http://schemas.microsoft.com/office/powerpoint/2010/main" val="3348742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2800" b="1" dirty="0">
                <a:latin typeface="黑体" pitchFamily="49" charset="-122"/>
                <a:ea typeface="黑体" pitchFamily="49" charset="-122"/>
              </a:rPr>
              <a:t>信息通信服务业加速跨界融合步伐</a:t>
            </a:r>
          </a:p>
        </p:txBody>
      </p:sp>
      <p:sp>
        <p:nvSpPr>
          <p:cNvPr id="3" name="椭圆 2"/>
          <p:cNvSpPr/>
          <p:nvPr/>
        </p:nvSpPr>
        <p:spPr>
          <a:xfrm>
            <a:off x="1321346" y="1976715"/>
            <a:ext cx="1119844" cy="1104380"/>
          </a:xfrm>
          <a:prstGeom prst="ellipse">
            <a:avLst/>
          </a:prstGeom>
          <a:gradFill flip="none" rotWithShape="1">
            <a:gsLst>
              <a:gs pos="0">
                <a:schemeClr val="bg1"/>
              </a:gs>
              <a:gs pos="70000">
                <a:schemeClr val="bg1"/>
              </a:gs>
              <a:gs pos="100000">
                <a:schemeClr val="bg1">
                  <a:lumMod val="50000"/>
                  <a:alpha val="7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b="1" dirty="0" smtClean="0">
                <a:solidFill>
                  <a:schemeClr val="tx1">
                    <a:lumMod val="65000"/>
                    <a:lumOff val="35000"/>
                  </a:schemeClr>
                </a:solidFill>
                <a:latin typeface="微软雅黑" pitchFamily="34" charset="-122"/>
                <a:ea typeface="微软雅黑" pitchFamily="34" charset="-122"/>
                <a:cs typeface="Arial Unicode MS" panose="020B0604020202020204" pitchFamily="34" charset="-122"/>
              </a:rPr>
              <a:t>电信</a:t>
            </a:r>
            <a:endParaRPr lang="en-US" altLang="zh-CN" sz="2000" b="1" dirty="0" smtClean="0">
              <a:solidFill>
                <a:schemeClr val="tx1">
                  <a:lumMod val="65000"/>
                  <a:lumOff val="35000"/>
                </a:schemeClr>
              </a:solidFill>
              <a:latin typeface="微软雅黑" pitchFamily="34" charset="-122"/>
              <a:ea typeface="微软雅黑" pitchFamily="34" charset="-122"/>
              <a:cs typeface="Arial Unicode MS" panose="020B0604020202020204" pitchFamily="34" charset="-122"/>
            </a:endParaRPr>
          </a:p>
          <a:p>
            <a:pPr algn="ctr"/>
            <a:r>
              <a:rPr lang="zh-CN" altLang="en-US" sz="2000" b="1" dirty="0" smtClean="0">
                <a:solidFill>
                  <a:schemeClr val="tx1">
                    <a:lumMod val="65000"/>
                    <a:lumOff val="35000"/>
                  </a:schemeClr>
                </a:solidFill>
                <a:latin typeface="微软雅黑" pitchFamily="34" charset="-122"/>
                <a:ea typeface="微软雅黑" pitchFamily="34" charset="-122"/>
                <a:cs typeface="Arial Unicode MS" panose="020B0604020202020204" pitchFamily="34" charset="-122"/>
              </a:rPr>
              <a:t>运营商</a:t>
            </a:r>
            <a:endParaRPr lang="zh-CN" altLang="en-US" sz="1050" b="1" dirty="0">
              <a:solidFill>
                <a:schemeClr val="tx1">
                  <a:lumMod val="65000"/>
                  <a:lumOff val="35000"/>
                </a:schemeClr>
              </a:solidFill>
              <a:latin typeface="微软雅黑" pitchFamily="34" charset="-122"/>
              <a:ea typeface="微软雅黑" pitchFamily="34" charset="-122"/>
              <a:cs typeface="Arial Unicode MS" panose="020B0604020202020204" pitchFamily="34" charset="-122"/>
            </a:endParaRPr>
          </a:p>
        </p:txBody>
      </p:sp>
      <p:sp>
        <p:nvSpPr>
          <p:cNvPr id="4" name="椭圆 3"/>
          <p:cNvSpPr/>
          <p:nvPr/>
        </p:nvSpPr>
        <p:spPr>
          <a:xfrm flipV="1">
            <a:off x="3230263" y="4417460"/>
            <a:ext cx="1040482" cy="1026114"/>
          </a:xfrm>
          <a:prstGeom prst="ellipse">
            <a:avLst/>
          </a:prstGeom>
          <a:gradFill flip="none" rotWithShape="1">
            <a:gsLst>
              <a:gs pos="0">
                <a:schemeClr val="bg1"/>
              </a:gs>
              <a:gs pos="70000">
                <a:schemeClr val="bg1"/>
              </a:gs>
              <a:gs pos="100000">
                <a:schemeClr val="bg1">
                  <a:lumMod val="50000"/>
                  <a:alpha val="7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itchFamily="34" charset="0"/>
                <a:ea typeface="Arial Unicode MS" panose="020B0604020202020204" pitchFamily="34" charset="-122"/>
                <a:cs typeface="Arial Unicode MS" panose="020B0604020202020204" pitchFamily="34" charset="-122"/>
              </a:rPr>
              <a:t>02</a:t>
            </a:r>
            <a:endParaRPr lang="zh-CN" altLang="en-US" b="1" dirty="0">
              <a:solidFill>
                <a:schemeClr val="tx1">
                  <a:lumMod val="65000"/>
                  <a:lumOff val="35000"/>
                </a:schemeClr>
              </a:solidFill>
              <a:latin typeface="Agency FB" pitchFamily="34" charset="0"/>
              <a:ea typeface="Arial Unicode MS" panose="020B0604020202020204" pitchFamily="34" charset="-122"/>
              <a:cs typeface="Arial Unicode MS" panose="020B0604020202020204" pitchFamily="34" charset="-122"/>
            </a:endParaRPr>
          </a:p>
        </p:txBody>
      </p:sp>
      <p:sp>
        <p:nvSpPr>
          <p:cNvPr id="6" name="椭圆 5"/>
          <p:cNvSpPr/>
          <p:nvPr/>
        </p:nvSpPr>
        <p:spPr>
          <a:xfrm>
            <a:off x="3185451" y="4448470"/>
            <a:ext cx="1119600" cy="1105200"/>
          </a:xfrm>
          <a:prstGeom prst="ellipse">
            <a:avLst/>
          </a:prstGeom>
          <a:gradFill flip="none" rotWithShape="1">
            <a:gsLst>
              <a:gs pos="0">
                <a:schemeClr val="bg1"/>
              </a:gs>
              <a:gs pos="70000">
                <a:schemeClr val="bg1"/>
              </a:gs>
              <a:gs pos="100000">
                <a:schemeClr val="bg1">
                  <a:lumMod val="50000"/>
                  <a:alpha val="7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b="1" dirty="0">
                <a:solidFill>
                  <a:schemeClr val="tx1">
                    <a:lumMod val="65000"/>
                    <a:lumOff val="35000"/>
                  </a:schemeClr>
                </a:solidFill>
                <a:latin typeface="微软雅黑" pitchFamily="34" charset="-122"/>
                <a:ea typeface="微软雅黑" pitchFamily="34" charset="-122"/>
                <a:cs typeface="Arial Unicode MS" panose="020B0604020202020204" pitchFamily="34" charset="-122"/>
              </a:rPr>
              <a:t>互联网企业</a:t>
            </a:r>
          </a:p>
        </p:txBody>
      </p:sp>
      <p:sp>
        <p:nvSpPr>
          <p:cNvPr id="8" name="同心圆 7"/>
          <p:cNvSpPr/>
          <p:nvPr/>
        </p:nvSpPr>
        <p:spPr>
          <a:xfrm rot="10800000" flipV="1">
            <a:off x="1169359" y="1826827"/>
            <a:ext cx="1423818" cy="1404156"/>
          </a:xfrm>
          <a:prstGeom prst="donut">
            <a:avLst>
              <a:gd name="adj" fmla="val 13848"/>
            </a:avLst>
          </a:prstGeom>
          <a:gradFill>
            <a:gsLst>
              <a:gs pos="0">
                <a:schemeClr val="accent6">
                  <a:lumMod val="100000"/>
                </a:schemeClr>
              </a:gs>
              <a:gs pos="79000">
                <a:schemeClr val="accent6">
                  <a:lumMod val="75000"/>
                </a:schemeClr>
              </a:gs>
              <a:gs pos="80000">
                <a:srgbClr val="FFC000"/>
              </a:gs>
              <a:gs pos="100000">
                <a:srgbClr val="FFC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 name="组合 8"/>
          <p:cNvGrpSpPr/>
          <p:nvPr/>
        </p:nvGrpSpPr>
        <p:grpSpPr>
          <a:xfrm rot="10800000" flipV="1">
            <a:off x="4998083" y="2385495"/>
            <a:ext cx="1423818" cy="1404156"/>
            <a:chOff x="3347864" y="1268760"/>
            <a:chExt cx="1872208" cy="1872208"/>
          </a:xfrm>
          <a:gradFill>
            <a:gsLst>
              <a:gs pos="0">
                <a:schemeClr val="accent6">
                  <a:lumMod val="100000"/>
                </a:schemeClr>
              </a:gs>
              <a:gs pos="79000">
                <a:schemeClr val="accent6">
                  <a:lumMod val="75000"/>
                </a:schemeClr>
              </a:gs>
              <a:gs pos="80000">
                <a:srgbClr val="FFC000"/>
              </a:gs>
              <a:gs pos="100000">
                <a:srgbClr val="FFC000"/>
              </a:gs>
            </a:gsLst>
            <a:lin ang="5400000" scaled="0"/>
          </a:gradFill>
        </p:grpSpPr>
        <p:sp>
          <p:nvSpPr>
            <p:cNvPr id="10" name="同心圆 9"/>
            <p:cNvSpPr/>
            <p:nvPr/>
          </p:nvSpPr>
          <p:spPr>
            <a:xfrm>
              <a:off x="3347864" y="1268760"/>
              <a:ext cx="1872208" cy="1872208"/>
            </a:xfrm>
            <a:prstGeom prst="donut">
              <a:avLst>
                <a:gd name="adj" fmla="val 138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599892" y="1520788"/>
              <a:ext cx="1368152" cy="1368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itchFamily="34" charset="0"/>
                  <a:ea typeface="Arial Unicode MS" panose="020B0604020202020204" pitchFamily="34" charset="-122"/>
                  <a:cs typeface="Arial Unicode MS" panose="020B0604020202020204" pitchFamily="34" charset="-122"/>
                </a:rPr>
                <a:t>02</a:t>
              </a:r>
              <a:endParaRPr lang="zh-CN" altLang="en-US" b="1" dirty="0">
                <a:solidFill>
                  <a:schemeClr val="tx1">
                    <a:lumMod val="65000"/>
                    <a:lumOff val="35000"/>
                  </a:schemeClr>
                </a:solidFill>
                <a:latin typeface="Agency FB" pitchFamily="34" charset="0"/>
                <a:ea typeface="Arial Unicode MS" panose="020B0604020202020204" pitchFamily="34" charset="-122"/>
                <a:cs typeface="Arial Unicode MS" panose="020B0604020202020204" pitchFamily="34" charset="-122"/>
              </a:endParaRPr>
            </a:p>
          </p:txBody>
        </p:sp>
      </p:grpSp>
      <p:sp>
        <p:nvSpPr>
          <p:cNvPr id="5" name="矩形 4"/>
          <p:cNvSpPr/>
          <p:nvPr/>
        </p:nvSpPr>
        <p:spPr>
          <a:xfrm flipV="1">
            <a:off x="0" y="4221065"/>
            <a:ext cx="3780000" cy="1620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3068965"/>
            <a:ext cx="1872000" cy="1620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0" y="3627633"/>
            <a:ext cx="5699084" cy="1620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170217" y="2585209"/>
            <a:ext cx="1119600" cy="1061662"/>
          </a:xfrm>
          <a:prstGeom prst="ellipse">
            <a:avLst/>
          </a:prstGeom>
          <a:gradFill flip="none" rotWithShape="1">
            <a:gsLst>
              <a:gs pos="0">
                <a:schemeClr val="bg1"/>
              </a:gs>
              <a:gs pos="70000">
                <a:schemeClr val="bg1"/>
              </a:gs>
              <a:gs pos="100000">
                <a:schemeClr val="bg1">
                  <a:lumMod val="50000"/>
                  <a:alpha val="7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b="1" dirty="0">
                <a:solidFill>
                  <a:schemeClr val="tx1">
                    <a:lumMod val="65000"/>
                    <a:lumOff val="35000"/>
                  </a:schemeClr>
                </a:solidFill>
                <a:latin typeface="微软雅黑" pitchFamily="34" charset="-122"/>
                <a:ea typeface="微软雅黑" pitchFamily="34" charset="-122"/>
                <a:cs typeface="Arial Unicode MS" panose="020B0604020202020204" pitchFamily="34" charset="-122"/>
              </a:rPr>
              <a:t>虚拟</a:t>
            </a:r>
            <a:r>
              <a:rPr lang="zh-CN" altLang="en-US" sz="2000" b="1" dirty="0" smtClean="0">
                <a:solidFill>
                  <a:schemeClr val="tx1">
                    <a:lumMod val="65000"/>
                    <a:lumOff val="35000"/>
                  </a:schemeClr>
                </a:solidFill>
                <a:latin typeface="微软雅黑" pitchFamily="34" charset="-122"/>
                <a:ea typeface="微软雅黑" pitchFamily="34" charset="-122"/>
                <a:cs typeface="Arial Unicode MS" panose="020B0604020202020204" pitchFamily="34" charset="-122"/>
              </a:rPr>
              <a:t>运营商</a:t>
            </a:r>
            <a:endParaRPr lang="zh-CN" altLang="en-US" sz="2000" b="1" dirty="0">
              <a:solidFill>
                <a:schemeClr val="tx1">
                  <a:lumMod val="65000"/>
                  <a:lumOff val="35000"/>
                </a:schemeClr>
              </a:solidFill>
              <a:latin typeface="微软雅黑" pitchFamily="34" charset="-122"/>
              <a:ea typeface="微软雅黑" pitchFamily="34" charset="-122"/>
              <a:cs typeface="Arial Unicode MS" panose="020B0604020202020204" pitchFamily="34" charset="-122"/>
            </a:endParaRPr>
          </a:p>
        </p:txBody>
      </p:sp>
      <p:sp>
        <p:nvSpPr>
          <p:cNvPr id="14" name="同心圆 13"/>
          <p:cNvSpPr/>
          <p:nvPr/>
        </p:nvSpPr>
        <p:spPr>
          <a:xfrm flipV="1">
            <a:off x="3032898" y="4221295"/>
            <a:ext cx="1423818" cy="1404156"/>
          </a:xfrm>
          <a:prstGeom prst="donut">
            <a:avLst>
              <a:gd name="adj" fmla="val 13848"/>
            </a:avLst>
          </a:prstGeom>
          <a:gradFill>
            <a:gsLst>
              <a:gs pos="0">
                <a:schemeClr val="accent6">
                  <a:lumMod val="100000"/>
                </a:schemeClr>
              </a:gs>
              <a:gs pos="79000">
                <a:schemeClr val="accent6">
                  <a:lumMod val="75000"/>
                </a:schemeClr>
              </a:gs>
              <a:gs pos="80000">
                <a:srgbClr val="FFC000"/>
              </a:gs>
              <a:gs pos="100000">
                <a:srgbClr val="FFC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31"/>
          <p:cNvSpPr txBox="1"/>
          <p:nvPr/>
        </p:nvSpPr>
        <p:spPr>
          <a:xfrm>
            <a:off x="2152864" y="1282495"/>
            <a:ext cx="3188693" cy="646331"/>
          </a:xfrm>
          <a:prstGeom prst="rect">
            <a:avLst/>
          </a:prstGeom>
          <a:noFill/>
        </p:spPr>
        <p:txBody>
          <a:bodyPr wrap="none" rtlCol="0">
            <a:spAutoFit/>
          </a:bodyPr>
          <a:lstStyle/>
          <a:p>
            <a:pPr marL="285750" indent="-285750">
              <a:buFont typeface="Arial" pitchFamily="34" charset="0"/>
              <a:buChar char="•"/>
            </a:pPr>
            <a:r>
              <a:rPr lang="zh-CN" altLang="en-US" b="1" dirty="0">
                <a:latin typeface="微软雅黑" pitchFamily="34" charset="-122"/>
                <a:ea typeface="微软雅黑" pitchFamily="34" charset="-122"/>
              </a:rPr>
              <a:t>深入推进流量经营</a:t>
            </a:r>
          </a:p>
          <a:p>
            <a:pPr marL="285750" indent="-285750">
              <a:buFont typeface="Arial" pitchFamily="34" charset="0"/>
              <a:buChar char="•"/>
            </a:pPr>
            <a:r>
              <a:rPr lang="zh-CN" altLang="en-US" b="1" dirty="0" smtClean="0">
                <a:latin typeface="微软雅黑" pitchFamily="34" charset="-122"/>
                <a:ea typeface="微软雅黑" pitchFamily="34" charset="-122"/>
              </a:rPr>
              <a:t>发布</a:t>
            </a:r>
            <a:r>
              <a:rPr lang="zh-CN" altLang="en-US" b="1" dirty="0">
                <a:latin typeface="微软雅黑" pitchFamily="34" charset="-122"/>
                <a:ea typeface="微软雅黑" pitchFamily="34" charset="-122"/>
              </a:rPr>
              <a:t>“互联网</a:t>
            </a:r>
            <a:r>
              <a:rPr lang="en-US" altLang="zh-CN" b="1" dirty="0">
                <a:latin typeface="微软雅黑" pitchFamily="34" charset="-122"/>
                <a:ea typeface="微软雅黑" pitchFamily="34" charset="-122"/>
              </a:rPr>
              <a:t>+</a:t>
            </a:r>
            <a:r>
              <a:rPr lang="zh-CN" altLang="en-US" b="1" dirty="0" smtClean="0">
                <a:latin typeface="微软雅黑" pitchFamily="34" charset="-122"/>
                <a:ea typeface="微软雅黑" pitchFamily="34" charset="-122"/>
              </a:rPr>
              <a:t>”行动方案</a:t>
            </a:r>
            <a:endParaRPr lang="en-US" altLang="zh-CN" b="1" dirty="0" smtClean="0">
              <a:latin typeface="微软雅黑" pitchFamily="34" charset="-122"/>
              <a:ea typeface="微软雅黑" pitchFamily="34" charset="-122"/>
            </a:endParaRPr>
          </a:p>
        </p:txBody>
      </p:sp>
      <p:sp>
        <p:nvSpPr>
          <p:cNvPr id="19" name="TextBox 31"/>
          <p:cNvSpPr txBox="1"/>
          <p:nvPr/>
        </p:nvSpPr>
        <p:spPr>
          <a:xfrm>
            <a:off x="4501528" y="4838668"/>
            <a:ext cx="4397358" cy="646331"/>
          </a:xfrm>
          <a:prstGeom prst="rect">
            <a:avLst/>
          </a:prstGeom>
          <a:noFill/>
        </p:spPr>
        <p:txBody>
          <a:bodyPr wrap="none" rtlCol="0">
            <a:spAutoFit/>
          </a:bodyPr>
          <a:lstStyle/>
          <a:p>
            <a:pPr marL="285750" indent="-285750">
              <a:buFont typeface="Arial" pitchFamily="34" charset="0"/>
              <a:buChar char="•"/>
            </a:pPr>
            <a:r>
              <a:rPr lang="zh-CN" altLang="en-US" b="1" dirty="0" smtClean="0">
                <a:latin typeface="微软雅黑" pitchFamily="34" charset="-122"/>
                <a:ea typeface="微软雅黑" pitchFamily="34" charset="-122"/>
              </a:rPr>
              <a:t>互联网巨头加快跨界布局</a:t>
            </a:r>
            <a:endParaRPr lang="en-US" altLang="zh-CN" b="1" dirty="0" smtClean="0">
              <a:latin typeface="微软雅黑" pitchFamily="34" charset="-122"/>
              <a:ea typeface="微软雅黑" pitchFamily="34" charset="-122"/>
            </a:endParaRPr>
          </a:p>
          <a:p>
            <a:pPr marL="285750" indent="-285750">
              <a:buFont typeface="Arial" pitchFamily="34" charset="0"/>
              <a:buChar char="•"/>
            </a:pPr>
            <a:r>
              <a:rPr lang="zh-CN" altLang="en-US" b="1" dirty="0">
                <a:latin typeface="微软雅黑" pitchFamily="34" charset="-122"/>
                <a:ea typeface="微软雅黑" pitchFamily="34" charset="-122"/>
              </a:rPr>
              <a:t>创新创业下</a:t>
            </a:r>
            <a:r>
              <a:rPr lang="zh-CN" altLang="en-US" b="1" dirty="0" smtClean="0">
                <a:latin typeface="微软雅黑" pitchFamily="34" charset="-122"/>
                <a:ea typeface="微软雅黑" pitchFamily="34" charset="-122"/>
              </a:rPr>
              <a:t>，新</a:t>
            </a:r>
            <a:r>
              <a:rPr lang="zh-CN" altLang="en-US" b="1" dirty="0">
                <a:latin typeface="微软雅黑" pitchFamily="34" charset="-122"/>
                <a:ea typeface="微软雅黑" pitchFamily="34" charset="-122"/>
              </a:rPr>
              <a:t>模式、新业态不断涌现</a:t>
            </a:r>
          </a:p>
        </p:txBody>
      </p:sp>
      <p:sp>
        <p:nvSpPr>
          <p:cNvPr id="20" name="TextBox 31"/>
          <p:cNvSpPr txBox="1"/>
          <p:nvPr/>
        </p:nvSpPr>
        <p:spPr>
          <a:xfrm>
            <a:off x="6461951" y="2931374"/>
            <a:ext cx="2319866" cy="369332"/>
          </a:xfrm>
          <a:prstGeom prst="rect">
            <a:avLst/>
          </a:prstGeom>
          <a:noFill/>
        </p:spPr>
        <p:txBody>
          <a:bodyPr wrap="none" rtlCol="0">
            <a:spAutoFit/>
          </a:bodyPr>
          <a:lstStyle/>
          <a:p>
            <a:pPr marL="285750" indent="-285750">
              <a:buFont typeface="Arial" pitchFamily="34" charset="0"/>
              <a:buChar char="•"/>
            </a:pPr>
            <a:r>
              <a:rPr lang="zh-CN" altLang="en-US" b="1" dirty="0" smtClean="0">
                <a:latin typeface="微软雅黑" pitchFamily="34" charset="-122"/>
                <a:ea typeface="微软雅黑" pitchFamily="34" charset="-122"/>
              </a:rPr>
              <a:t>加速跨界资源整合</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33955208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标题 1"/>
          <p:cNvSpPr>
            <a:spLocks noGrp="1"/>
          </p:cNvSpPr>
          <p:nvPr>
            <p:ph type="title"/>
          </p:nvPr>
        </p:nvSpPr>
        <p:spPr>
          <a:xfrm>
            <a:off x="291822" y="0"/>
            <a:ext cx="8406091" cy="1052736"/>
          </a:xfrm>
        </p:spPr>
        <p:txBody>
          <a:bodyPr/>
          <a:lstStyle/>
          <a:p>
            <a:r>
              <a:rPr lang="zh-CN" altLang="en-US" sz="3600" dirty="0" smtClean="0">
                <a:solidFill>
                  <a:schemeClr val="tx1"/>
                </a:solidFill>
                <a:latin typeface="黑体" pitchFamily="49" charset="-122"/>
                <a:ea typeface="黑体" pitchFamily="49" charset="-122"/>
              </a:rPr>
              <a:t>主要内容</a:t>
            </a:r>
          </a:p>
        </p:txBody>
      </p:sp>
      <p:sp>
        <p:nvSpPr>
          <p:cNvPr id="3" name="灯片编号占位符 2"/>
          <p:cNvSpPr>
            <a:spLocks noGrp="1"/>
          </p:cNvSpPr>
          <p:nvPr>
            <p:ph type="sldNum" sz="quarter" idx="12"/>
          </p:nvPr>
        </p:nvSpPr>
        <p:spPr/>
        <p:txBody>
          <a:bodyPr/>
          <a:lstStyle/>
          <a:p>
            <a:pPr>
              <a:defRPr/>
            </a:pPr>
            <a:fld id="{099C3DA7-4DFC-4A97-9397-A0FA77BE85B3}" type="slidenum">
              <a:rPr lang="en-US" smtClean="0"/>
              <a:pPr>
                <a:defRPr/>
              </a:pPr>
              <a:t>2</a:t>
            </a:fld>
            <a:endParaRPr lang="en-US"/>
          </a:p>
        </p:txBody>
      </p:sp>
      <p:grpSp>
        <p:nvGrpSpPr>
          <p:cNvPr id="33" name="Group 24"/>
          <p:cNvGrpSpPr>
            <a:grpSpLocks/>
          </p:cNvGrpSpPr>
          <p:nvPr/>
        </p:nvGrpSpPr>
        <p:grpSpPr bwMode="auto">
          <a:xfrm>
            <a:off x="1678773" y="2098824"/>
            <a:ext cx="1578479" cy="476797"/>
            <a:chOff x="1440" y="1392"/>
            <a:chExt cx="624" cy="240"/>
          </a:xfrm>
        </p:grpSpPr>
        <p:sp>
          <p:nvSpPr>
            <p:cNvPr id="34" name="Line 25"/>
            <p:cNvSpPr>
              <a:spLocks noChangeShapeType="1"/>
            </p:cNvSpPr>
            <p:nvPr/>
          </p:nvSpPr>
          <p:spPr bwMode="auto">
            <a:xfrm flipV="1">
              <a:off x="1440" y="1392"/>
              <a:ext cx="240" cy="240"/>
            </a:xfrm>
            <a:prstGeom prst="line">
              <a:avLst/>
            </a:prstGeom>
            <a:noFill/>
            <a:ln w="12700" cap="rnd">
              <a:solidFill>
                <a:schemeClr val="tx1"/>
              </a:solidFill>
              <a:prstDash val="sysDot"/>
              <a:round/>
              <a:headEnd/>
              <a:tailEnd/>
            </a:ln>
          </p:spPr>
          <p:txBody>
            <a:bodyPr/>
            <a:lstStyle/>
            <a:p>
              <a:endParaRPr lang="zh-CN" altLang="en-US"/>
            </a:p>
          </p:txBody>
        </p:sp>
        <p:sp>
          <p:nvSpPr>
            <p:cNvPr id="39" name="Line 26"/>
            <p:cNvSpPr>
              <a:spLocks noChangeShapeType="1"/>
            </p:cNvSpPr>
            <p:nvPr/>
          </p:nvSpPr>
          <p:spPr bwMode="auto">
            <a:xfrm>
              <a:off x="1680" y="1392"/>
              <a:ext cx="384" cy="0"/>
            </a:xfrm>
            <a:prstGeom prst="line">
              <a:avLst/>
            </a:prstGeom>
            <a:noFill/>
            <a:ln w="12700" cap="rnd">
              <a:solidFill>
                <a:schemeClr val="tx1"/>
              </a:solidFill>
              <a:prstDash val="sysDot"/>
              <a:round/>
              <a:headEnd/>
              <a:tailEnd/>
            </a:ln>
          </p:spPr>
          <p:txBody>
            <a:bodyPr/>
            <a:lstStyle/>
            <a:p>
              <a:endParaRPr lang="zh-CN" altLang="en-US"/>
            </a:p>
          </p:txBody>
        </p:sp>
      </p:grpSp>
      <p:sp>
        <p:nvSpPr>
          <p:cNvPr id="55" name="Oval 19"/>
          <p:cNvSpPr>
            <a:spLocks noChangeArrowheads="1"/>
          </p:cNvSpPr>
          <p:nvPr/>
        </p:nvSpPr>
        <p:spPr bwMode="auto">
          <a:xfrm>
            <a:off x="3275856" y="1986591"/>
            <a:ext cx="228600" cy="228600"/>
          </a:xfrm>
          <a:prstGeom prst="ellipse">
            <a:avLst/>
          </a:prstGeom>
          <a:solidFill>
            <a:srgbClr val="FF0000"/>
          </a:solidFill>
          <a:ln w="19050">
            <a:noFill/>
            <a:round/>
            <a:headEnd/>
            <a:tailEnd/>
          </a:ln>
          <a:effectLst>
            <a:innerShdw blurRad="63500" dist="50800" dir="2700000">
              <a:prstClr val="black">
                <a:alpha val="50000"/>
              </a:prstClr>
            </a:innerShdw>
          </a:effectLst>
        </p:spPr>
        <p:txBody>
          <a:bodyPr wrap="none" anchor="ctr"/>
          <a:lstStyle/>
          <a:p>
            <a:pPr>
              <a:defRPr/>
            </a:pPr>
            <a:endParaRPr lang="zh-CN" altLang="en-US" sz="2800">
              <a:latin typeface="楷体_GB2312" pitchFamily="49" charset="-122"/>
              <a:ea typeface="楷体_GB2312" pitchFamily="49" charset="-122"/>
            </a:endParaRPr>
          </a:p>
        </p:txBody>
      </p:sp>
      <p:sp>
        <p:nvSpPr>
          <p:cNvPr id="56" name="AutoShape 44"/>
          <p:cNvSpPr>
            <a:spLocks noChangeArrowheads="1"/>
          </p:cNvSpPr>
          <p:nvPr/>
        </p:nvSpPr>
        <p:spPr bwMode="gray">
          <a:xfrm>
            <a:off x="3544033" y="1844824"/>
            <a:ext cx="5211029" cy="508000"/>
          </a:xfrm>
          <a:prstGeom prst="roundRect">
            <a:avLst>
              <a:gd name="adj" fmla="val 50000"/>
            </a:avLst>
          </a:prstGeom>
          <a:noFill/>
          <a:ln w="12700" algn="ctr">
            <a:solidFill>
              <a:schemeClr val="bg2"/>
            </a:solidFill>
            <a:round/>
            <a:headEnd/>
            <a:tailEnd/>
          </a:ln>
        </p:spPr>
        <p:txBody>
          <a:bodyPr wrap="none" anchor="ctr"/>
          <a:lstStyle/>
          <a:p>
            <a:pPr>
              <a:lnSpc>
                <a:spcPct val="150000"/>
              </a:lnSpc>
              <a:defRPr/>
            </a:pPr>
            <a:r>
              <a:rPr lang="zh-CN" altLang="en-US" sz="2800" kern="0" dirty="0">
                <a:solidFill>
                  <a:srgbClr val="FF0000"/>
                </a:solidFill>
                <a:latin typeface="微软雅黑" pitchFamily="34" charset="-122"/>
                <a:ea typeface="微软雅黑" pitchFamily="34" charset="-122"/>
              </a:rPr>
              <a:t>一</a:t>
            </a:r>
            <a:r>
              <a:rPr lang="zh-CN" altLang="en-US" sz="2800" kern="0" dirty="0" smtClean="0">
                <a:solidFill>
                  <a:srgbClr val="FF0000"/>
                </a:solidFill>
                <a:latin typeface="微软雅黑" pitchFamily="34" charset="-122"/>
                <a:ea typeface="微软雅黑" pitchFamily="34" charset="-122"/>
              </a:rPr>
              <a:t>、</a:t>
            </a:r>
            <a:r>
              <a:rPr lang="en-US" altLang="zh-CN" sz="2800" kern="0" dirty="0" smtClean="0">
                <a:solidFill>
                  <a:srgbClr val="FF0000"/>
                </a:solidFill>
                <a:latin typeface="微软雅黑" pitchFamily="34" charset="-122"/>
                <a:ea typeface="微软雅黑" pitchFamily="34" charset="-122"/>
              </a:rPr>
              <a:t>ICT</a:t>
            </a:r>
            <a:r>
              <a:rPr lang="zh-CN" altLang="en-US" sz="2800" kern="0" dirty="0" smtClean="0">
                <a:solidFill>
                  <a:srgbClr val="FF0000"/>
                </a:solidFill>
                <a:latin typeface="微软雅黑" pitchFamily="34" charset="-122"/>
                <a:ea typeface="微软雅黑" pitchFamily="34" charset="-122"/>
              </a:rPr>
              <a:t>服务业总体发展情况</a:t>
            </a:r>
            <a:endParaRPr lang="en-US" altLang="zh-CN" sz="2800" kern="0" dirty="0">
              <a:solidFill>
                <a:srgbClr val="FF0000"/>
              </a:solidFill>
              <a:latin typeface="微软雅黑" pitchFamily="34" charset="-122"/>
              <a:ea typeface="微软雅黑" pitchFamily="34" charset="-122"/>
            </a:endParaRPr>
          </a:p>
        </p:txBody>
      </p:sp>
      <p:grpSp>
        <p:nvGrpSpPr>
          <p:cNvPr id="57" name="组合 70"/>
          <p:cNvGrpSpPr>
            <a:grpSpLocks/>
          </p:cNvGrpSpPr>
          <p:nvPr/>
        </p:nvGrpSpPr>
        <p:grpSpPr bwMode="auto">
          <a:xfrm>
            <a:off x="195019" y="2122337"/>
            <a:ext cx="2143125" cy="2139950"/>
            <a:chOff x="214282" y="2786058"/>
            <a:chExt cx="2071718" cy="1997080"/>
          </a:xfrm>
        </p:grpSpPr>
        <p:sp>
          <p:nvSpPr>
            <p:cNvPr id="58" name="Oval 78"/>
            <p:cNvSpPr>
              <a:spLocks noChangeArrowheads="1"/>
            </p:cNvSpPr>
            <p:nvPr/>
          </p:nvSpPr>
          <p:spPr bwMode="gray">
            <a:xfrm>
              <a:off x="298450" y="2838450"/>
              <a:ext cx="1987550" cy="1944688"/>
            </a:xfrm>
            <a:prstGeom prst="ellipse">
              <a:avLst/>
            </a:prstGeom>
            <a:gradFill rotWithShape="1">
              <a:gsLst>
                <a:gs pos="0">
                  <a:srgbClr val="FFFFFF"/>
                </a:gs>
                <a:gs pos="50000">
                  <a:srgbClr val="BBE0E3"/>
                </a:gs>
                <a:gs pos="100000">
                  <a:srgbClr val="FFFFFF"/>
                </a:gs>
              </a:gsLst>
              <a:lin ang="2700000" scaled="1"/>
            </a:gradFill>
            <a:ln w="38100" algn="ctr">
              <a:noFill/>
              <a:round/>
              <a:headEnd/>
              <a:tailEnd/>
            </a:ln>
          </p:spPr>
          <p:txBody>
            <a:bodyPr wrap="none" anchor="ctr"/>
            <a:lstStyle/>
            <a:p>
              <a:endParaRPr lang="zh-CN" altLang="en-US"/>
            </a:p>
          </p:txBody>
        </p:sp>
        <p:sp>
          <p:nvSpPr>
            <p:cNvPr id="59" name="Oval 79"/>
            <p:cNvSpPr>
              <a:spLocks noChangeArrowheads="1"/>
            </p:cNvSpPr>
            <p:nvPr/>
          </p:nvSpPr>
          <p:spPr bwMode="gray">
            <a:xfrm>
              <a:off x="214282" y="2786058"/>
              <a:ext cx="2071718" cy="1997080"/>
            </a:xfrm>
            <a:prstGeom prst="ellipse">
              <a:avLst/>
            </a:prstGeom>
            <a:gradFill rotWithShape="1">
              <a:gsLst>
                <a:gs pos="0">
                  <a:srgbClr val="83D3FF"/>
                </a:gs>
                <a:gs pos="50000">
                  <a:srgbClr val="B5E2FF"/>
                </a:gs>
                <a:gs pos="100000">
                  <a:srgbClr val="DBF0FF"/>
                </a:gs>
              </a:gsLst>
              <a:lin ang="13500000" scaled="1"/>
            </a:gradFill>
            <a:ln w="38100" algn="ctr">
              <a:noFill/>
              <a:round/>
              <a:headEnd/>
              <a:tailEnd/>
            </a:ln>
          </p:spPr>
          <p:txBody>
            <a:bodyPr wrap="none" anchor="ctr"/>
            <a:lstStyle/>
            <a:p>
              <a:endParaRPr lang="zh-CN" altLang="en-US"/>
            </a:p>
          </p:txBody>
        </p:sp>
        <p:sp>
          <p:nvSpPr>
            <p:cNvPr id="60" name="Oval 80"/>
            <p:cNvSpPr>
              <a:spLocks noChangeArrowheads="1"/>
            </p:cNvSpPr>
            <p:nvPr/>
          </p:nvSpPr>
          <p:spPr bwMode="gray">
            <a:xfrm>
              <a:off x="427323" y="2965706"/>
              <a:ext cx="1729804" cy="1691968"/>
            </a:xfrm>
            <a:prstGeom prst="ellipse">
              <a:avLst/>
            </a:prstGeom>
            <a:gradFill rotWithShape="1">
              <a:gsLst>
                <a:gs pos="0">
                  <a:srgbClr val="65797B"/>
                </a:gs>
                <a:gs pos="50000">
                  <a:srgbClr val="BBE0E3"/>
                </a:gs>
                <a:gs pos="100000">
                  <a:srgbClr val="65797B"/>
                </a:gs>
              </a:gsLst>
              <a:lin ang="18900000" scaled="1"/>
            </a:gradFill>
            <a:ln w="38100" algn="ctr">
              <a:noFill/>
              <a:round/>
              <a:headEnd/>
              <a:tailEnd/>
            </a:ln>
          </p:spPr>
          <p:txBody>
            <a:bodyPr anchor="ctr"/>
            <a:lstStyle/>
            <a:p>
              <a:endParaRPr lang="zh-CN" altLang="en-US"/>
            </a:p>
          </p:txBody>
        </p:sp>
        <p:sp>
          <p:nvSpPr>
            <p:cNvPr id="61" name="Oval 81"/>
            <p:cNvSpPr>
              <a:spLocks noChangeArrowheads="1"/>
            </p:cNvSpPr>
            <p:nvPr/>
          </p:nvSpPr>
          <p:spPr bwMode="gray">
            <a:xfrm>
              <a:off x="429138" y="2967498"/>
              <a:ext cx="1729804" cy="1691968"/>
            </a:xfrm>
            <a:prstGeom prst="ellipse">
              <a:avLst/>
            </a:prstGeom>
            <a:gradFill rotWithShape="1">
              <a:gsLst>
                <a:gs pos="0">
                  <a:srgbClr val="778E90"/>
                </a:gs>
                <a:gs pos="100000">
                  <a:srgbClr val="BBE0E3">
                    <a:alpha val="0"/>
                  </a:srgbClr>
                </a:gs>
              </a:gsLst>
              <a:lin ang="2700000" scaled="1"/>
            </a:gradFill>
            <a:ln w="38100" algn="ctr">
              <a:noFill/>
              <a:round/>
              <a:headEnd/>
              <a:tailEnd/>
            </a:ln>
          </p:spPr>
          <p:txBody>
            <a:bodyPr anchor="ctr"/>
            <a:lstStyle/>
            <a:p>
              <a:endParaRPr lang="zh-CN" altLang="en-US"/>
            </a:p>
          </p:txBody>
        </p:sp>
        <p:sp>
          <p:nvSpPr>
            <p:cNvPr id="62" name="Oval 82"/>
            <p:cNvSpPr>
              <a:spLocks noChangeArrowheads="1"/>
            </p:cNvSpPr>
            <p:nvPr/>
          </p:nvSpPr>
          <p:spPr bwMode="gray">
            <a:xfrm>
              <a:off x="512633" y="3048154"/>
              <a:ext cx="1557368" cy="1523488"/>
            </a:xfrm>
            <a:prstGeom prst="ellipse">
              <a:avLst/>
            </a:prstGeom>
            <a:solidFill>
              <a:srgbClr val="333333"/>
            </a:solidFill>
            <a:ln w="38100" algn="ctr">
              <a:noFill/>
              <a:round/>
              <a:headEnd/>
              <a:tailEnd/>
            </a:ln>
          </p:spPr>
          <p:txBody>
            <a:bodyPr anchor="ctr"/>
            <a:lstStyle/>
            <a:p>
              <a:endParaRPr lang="zh-CN" altLang="en-US"/>
            </a:p>
          </p:txBody>
        </p:sp>
        <p:grpSp>
          <p:nvGrpSpPr>
            <p:cNvPr id="63" name="Group 83"/>
            <p:cNvGrpSpPr>
              <a:grpSpLocks/>
            </p:cNvGrpSpPr>
            <p:nvPr/>
          </p:nvGrpSpPr>
          <p:grpSpPr bwMode="auto">
            <a:xfrm>
              <a:off x="539860" y="3067869"/>
              <a:ext cx="1504730" cy="1471510"/>
              <a:chOff x="4162" y="1706"/>
              <a:chExt cx="1251" cy="1252"/>
            </a:xfrm>
          </p:grpSpPr>
          <p:sp>
            <p:nvSpPr>
              <p:cNvPr id="64" name="Oval 84"/>
              <p:cNvSpPr>
                <a:spLocks noChangeArrowheads="1"/>
              </p:cNvSpPr>
              <p:nvPr/>
            </p:nvSpPr>
            <p:spPr bwMode="gray">
              <a:xfrm>
                <a:off x="4162" y="1706"/>
                <a:ext cx="1251"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65" name="Oval 85"/>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66" name="Oval 86"/>
              <p:cNvSpPr>
                <a:spLocks noChangeArrowheads="1"/>
              </p:cNvSpPr>
              <p:nvPr/>
            </p:nvSpPr>
            <p:spPr bwMode="gray">
              <a:xfrm>
                <a:off x="4191" y="1725"/>
                <a:ext cx="1161" cy="1141"/>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67" name="Oval 87"/>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p>
            </p:txBody>
          </p:sp>
        </p:grpSp>
      </p:grpSp>
      <p:sp>
        <p:nvSpPr>
          <p:cNvPr id="68" name="Text Box 88"/>
          <p:cNvSpPr txBox="1">
            <a:spLocks noChangeArrowheads="1"/>
          </p:cNvSpPr>
          <p:nvPr/>
        </p:nvSpPr>
        <p:spPr bwMode="gray">
          <a:xfrm>
            <a:off x="352182" y="2711300"/>
            <a:ext cx="1785937" cy="833437"/>
          </a:xfrm>
          <a:prstGeom prst="rect">
            <a:avLst/>
          </a:prstGeom>
          <a:noFill/>
          <a:ln w="9525" algn="ctr">
            <a:noFill/>
            <a:miter lim="800000"/>
            <a:headEnd/>
            <a:tailEnd/>
          </a:ln>
        </p:spPr>
        <p:txBody>
          <a:bodyPr lIns="93276" tIns="46638" rIns="93276" bIns="46638"/>
          <a:lstStyle/>
          <a:p>
            <a:pPr algn="ctr" defTabSz="933450"/>
            <a:r>
              <a:rPr lang="zh-CN" altLang="en-US" sz="3200" b="1" dirty="0">
                <a:latin typeface="微软雅黑" pitchFamily="34" charset="-122"/>
                <a:ea typeface="微软雅黑" pitchFamily="34" charset="-122"/>
              </a:rPr>
              <a:t>主要</a:t>
            </a:r>
            <a:endParaRPr lang="en-US" altLang="zh-CN" sz="3200" b="1" dirty="0">
              <a:latin typeface="微软雅黑" pitchFamily="34" charset="-122"/>
              <a:ea typeface="微软雅黑" pitchFamily="34" charset="-122"/>
            </a:endParaRPr>
          </a:p>
          <a:p>
            <a:pPr algn="ctr" defTabSz="933450"/>
            <a:r>
              <a:rPr lang="zh-CN" altLang="en-US" sz="3200" b="1" dirty="0">
                <a:latin typeface="微软雅黑" pitchFamily="34" charset="-122"/>
                <a:ea typeface="微软雅黑" pitchFamily="34" charset="-122"/>
              </a:rPr>
              <a:t>内容</a:t>
            </a:r>
            <a:endParaRPr lang="en-US" altLang="zh-CN" sz="3200" b="1" dirty="0">
              <a:latin typeface="微软雅黑" pitchFamily="34" charset="-122"/>
              <a:ea typeface="微软雅黑" pitchFamily="34" charset="-122"/>
            </a:endParaRPr>
          </a:p>
        </p:txBody>
      </p:sp>
      <p:sp>
        <p:nvSpPr>
          <p:cNvPr id="71" name="Oval 19"/>
          <p:cNvSpPr>
            <a:spLocks noChangeArrowheads="1"/>
          </p:cNvSpPr>
          <p:nvPr/>
        </p:nvSpPr>
        <p:spPr bwMode="auto">
          <a:xfrm>
            <a:off x="3275856" y="2997073"/>
            <a:ext cx="228600" cy="228600"/>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w="19050">
            <a:noFill/>
            <a:round/>
            <a:headEnd/>
            <a:tailEnd/>
          </a:ln>
          <a:effectLst>
            <a:innerShdw blurRad="63500" dist="50800" dir="2700000">
              <a:prstClr val="black">
                <a:alpha val="50000"/>
              </a:prstClr>
            </a:innerShdw>
          </a:effectLst>
        </p:spPr>
        <p:txBody>
          <a:bodyPr wrap="none" anchor="ctr"/>
          <a:lstStyle/>
          <a:p>
            <a:pPr>
              <a:defRPr/>
            </a:pPr>
            <a:endParaRPr lang="zh-CN" altLang="en-US" sz="2800">
              <a:latin typeface="楷体_GB2312" pitchFamily="49" charset="-122"/>
              <a:ea typeface="楷体_GB2312" pitchFamily="49" charset="-122"/>
            </a:endParaRPr>
          </a:p>
        </p:txBody>
      </p:sp>
      <p:sp>
        <p:nvSpPr>
          <p:cNvPr id="72" name="AutoShape 44"/>
          <p:cNvSpPr>
            <a:spLocks noChangeArrowheads="1"/>
          </p:cNvSpPr>
          <p:nvPr/>
        </p:nvSpPr>
        <p:spPr bwMode="gray">
          <a:xfrm>
            <a:off x="3563044" y="2852936"/>
            <a:ext cx="5192018" cy="508000"/>
          </a:xfrm>
          <a:prstGeom prst="roundRect">
            <a:avLst>
              <a:gd name="adj" fmla="val 50000"/>
            </a:avLst>
          </a:prstGeom>
          <a:noFill/>
          <a:ln w="12700" algn="ctr">
            <a:solidFill>
              <a:schemeClr val="bg2"/>
            </a:solidFill>
            <a:round/>
            <a:headEnd/>
            <a:tailEnd/>
          </a:ln>
        </p:spPr>
        <p:txBody>
          <a:bodyPr wrap="none" anchor="ctr"/>
          <a:lstStyle/>
          <a:p>
            <a:pPr>
              <a:lnSpc>
                <a:spcPct val="150000"/>
              </a:lnSpc>
              <a:defRPr/>
            </a:pPr>
            <a:r>
              <a:rPr lang="zh-CN" altLang="en-US" sz="2800" kern="0" dirty="0">
                <a:latin typeface="微软雅黑" pitchFamily="34" charset="-122"/>
                <a:ea typeface="微软雅黑" pitchFamily="34" charset="-122"/>
              </a:rPr>
              <a:t>二</a:t>
            </a:r>
            <a:r>
              <a:rPr lang="zh-CN" altLang="en-US" sz="2800" kern="0" dirty="0" smtClean="0">
                <a:latin typeface="微软雅黑" pitchFamily="34" charset="-122"/>
                <a:ea typeface="微软雅黑" pitchFamily="34" charset="-122"/>
              </a:rPr>
              <a:t>、</a:t>
            </a:r>
            <a:r>
              <a:rPr lang="en-US" altLang="zh-CN" sz="2800" kern="0" dirty="0" smtClean="0">
                <a:latin typeface="微软雅黑" pitchFamily="34" charset="-122"/>
                <a:ea typeface="微软雅黑" pitchFamily="34" charset="-122"/>
              </a:rPr>
              <a:t>ICT</a:t>
            </a:r>
            <a:r>
              <a:rPr lang="zh-CN" altLang="en-US" sz="2800" kern="0" dirty="0" smtClean="0">
                <a:latin typeface="微软雅黑" pitchFamily="34" charset="-122"/>
                <a:ea typeface="微软雅黑" pitchFamily="34" charset="-122"/>
              </a:rPr>
              <a:t>热点</a:t>
            </a:r>
            <a:r>
              <a:rPr lang="zh-CN" altLang="en-US" sz="2800" kern="0" dirty="0">
                <a:latin typeface="微软雅黑" pitchFamily="34" charset="-122"/>
                <a:ea typeface="微软雅黑" pitchFamily="34" charset="-122"/>
              </a:rPr>
              <a:t>领域</a:t>
            </a:r>
            <a:r>
              <a:rPr lang="zh-CN" altLang="en-US" sz="2800" kern="0" dirty="0" smtClean="0">
                <a:latin typeface="微软雅黑" pitchFamily="34" charset="-122"/>
                <a:ea typeface="微软雅黑" pitchFamily="34" charset="-122"/>
              </a:rPr>
              <a:t>的变革</a:t>
            </a:r>
            <a:endParaRPr lang="en-US" altLang="zh-CN" sz="2800" kern="0" dirty="0">
              <a:latin typeface="微软雅黑" pitchFamily="34" charset="-122"/>
              <a:ea typeface="微软雅黑" pitchFamily="34" charset="-122"/>
            </a:endParaRPr>
          </a:p>
        </p:txBody>
      </p:sp>
      <p:sp>
        <p:nvSpPr>
          <p:cNvPr id="73" name="Oval 19"/>
          <p:cNvSpPr>
            <a:spLocks noChangeArrowheads="1"/>
          </p:cNvSpPr>
          <p:nvPr/>
        </p:nvSpPr>
        <p:spPr bwMode="auto">
          <a:xfrm>
            <a:off x="3275856" y="4073249"/>
            <a:ext cx="228600" cy="228600"/>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w="19050">
            <a:noFill/>
            <a:round/>
            <a:headEnd/>
            <a:tailEnd/>
          </a:ln>
          <a:effectLst>
            <a:innerShdw blurRad="63500" dist="50800" dir="2700000">
              <a:prstClr val="black">
                <a:alpha val="50000"/>
              </a:prstClr>
            </a:innerShdw>
          </a:effectLst>
        </p:spPr>
        <p:txBody>
          <a:bodyPr wrap="none" anchor="ctr"/>
          <a:lstStyle/>
          <a:p>
            <a:pPr>
              <a:defRPr/>
            </a:pPr>
            <a:endParaRPr lang="zh-CN" altLang="en-US" sz="2800">
              <a:latin typeface="楷体_GB2312" pitchFamily="49" charset="-122"/>
              <a:ea typeface="楷体_GB2312" pitchFamily="49" charset="-122"/>
            </a:endParaRPr>
          </a:p>
        </p:txBody>
      </p:sp>
      <p:sp>
        <p:nvSpPr>
          <p:cNvPr id="74" name="AutoShape 44"/>
          <p:cNvSpPr>
            <a:spLocks noChangeArrowheads="1"/>
          </p:cNvSpPr>
          <p:nvPr/>
        </p:nvSpPr>
        <p:spPr bwMode="gray">
          <a:xfrm>
            <a:off x="3563044" y="3929112"/>
            <a:ext cx="5192018" cy="508000"/>
          </a:xfrm>
          <a:prstGeom prst="roundRect">
            <a:avLst>
              <a:gd name="adj" fmla="val 50000"/>
            </a:avLst>
          </a:prstGeom>
          <a:noFill/>
          <a:ln w="12700" algn="ctr">
            <a:solidFill>
              <a:schemeClr val="bg2"/>
            </a:solidFill>
            <a:round/>
            <a:headEnd/>
            <a:tailEnd/>
          </a:ln>
        </p:spPr>
        <p:txBody>
          <a:bodyPr wrap="none" anchor="ctr"/>
          <a:lstStyle/>
          <a:p>
            <a:pPr>
              <a:lnSpc>
                <a:spcPct val="150000"/>
              </a:lnSpc>
              <a:defRPr/>
            </a:pPr>
            <a:r>
              <a:rPr lang="zh-CN" altLang="en-US" sz="2800" kern="0" dirty="0" smtClean="0">
                <a:latin typeface="微软雅黑" pitchFamily="34" charset="-122"/>
                <a:ea typeface="微软雅黑" pitchFamily="34" charset="-122"/>
              </a:rPr>
              <a:t>三、</a:t>
            </a:r>
            <a:r>
              <a:rPr lang="en-US" altLang="zh-CN" sz="2800" kern="0" dirty="0" smtClean="0">
                <a:latin typeface="微软雅黑" pitchFamily="34" charset="-122"/>
                <a:ea typeface="微软雅黑" pitchFamily="34" charset="-122"/>
              </a:rPr>
              <a:t>“</a:t>
            </a:r>
            <a:r>
              <a:rPr lang="zh-CN" altLang="en-US" sz="2800" kern="0" dirty="0" smtClean="0">
                <a:latin typeface="微软雅黑" pitchFamily="34" charset="-122"/>
                <a:ea typeface="微软雅黑" pitchFamily="34" charset="-122"/>
              </a:rPr>
              <a:t>互联网</a:t>
            </a:r>
            <a:r>
              <a:rPr lang="en-US" altLang="zh-CN" sz="2800" kern="0" dirty="0" smtClean="0">
                <a:latin typeface="微软雅黑" pitchFamily="34" charset="-122"/>
                <a:ea typeface="微软雅黑" pitchFamily="34" charset="-122"/>
              </a:rPr>
              <a:t>+”</a:t>
            </a:r>
            <a:r>
              <a:rPr lang="zh-CN" altLang="en-US" sz="2800" kern="0" dirty="0" smtClean="0">
                <a:latin typeface="微软雅黑" pitchFamily="34" charset="-122"/>
                <a:ea typeface="微软雅黑" pitchFamily="34" charset="-122"/>
              </a:rPr>
              <a:t>与</a:t>
            </a:r>
            <a:r>
              <a:rPr lang="en-US" altLang="zh-CN" sz="2800" kern="0" dirty="0" smtClean="0">
                <a:latin typeface="微软雅黑" pitchFamily="34" charset="-122"/>
                <a:ea typeface="微软雅黑" pitchFamily="34" charset="-122"/>
              </a:rPr>
              <a:t>ICT</a:t>
            </a:r>
            <a:r>
              <a:rPr lang="zh-CN" altLang="en-US" sz="2800" kern="0" dirty="0" smtClean="0">
                <a:latin typeface="微软雅黑" pitchFamily="34" charset="-122"/>
                <a:ea typeface="微软雅黑" pitchFamily="34" charset="-122"/>
              </a:rPr>
              <a:t>跨界融合</a:t>
            </a:r>
            <a:endParaRPr lang="en-US" altLang="zh-CN" sz="2800" kern="0" dirty="0">
              <a:latin typeface="微软雅黑" pitchFamily="34" charset="-122"/>
              <a:ea typeface="微软雅黑" pitchFamily="34" charset="-122"/>
            </a:endParaRPr>
          </a:p>
        </p:txBody>
      </p:sp>
      <p:grpSp>
        <p:nvGrpSpPr>
          <p:cNvPr id="75" name="Group 24"/>
          <p:cNvGrpSpPr>
            <a:grpSpLocks/>
          </p:cNvGrpSpPr>
          <p:nvPr/>
        </p:nvGrpSpPr>
        <p:grpSpPr bwMode="auto">
          <a:xfrm>
            <a:off x="2267745" y="3111373"/>
            <a:ext cx="1008112" cy="173611"/>
            <a:chOff x="1440" y="1392"/>
            <a:chExt cx="624" cy="240"/>
          </a:xfrm>
        </p:grpSpPr>
        <p:sp>
          <p:nvSpPr>
            <p:cNvPr id="76" name="Line 25"/>
            <p:cNvSpPr>
              <a:spLocks noChangeShapeType="1"/>
            </p:cNvSpPr>
            <p:nvPr/>
          </p:nvSpPr>
          <p:spPr bwMode="auto">
            <a:xfrm flipV="1">
              <a:off x="1440" y="1392"/>
              <a:ext cx="240" cy="240"/>
            </a:xfrm>
            <a:prstGeom prst="line">
              <a:avLst/>
            </a:prstGeom>
            <a:noFill/>
            <a:ln w="12700" cap="rnd">
              <a:solidFill>
                <a:schemeClr val="tx1"/>
              </a:solidFill>
              <a:prstDash val="sysDot"/>
              <a:round/>
              <a:headEnd/>
              <a:tailEnd/>
            </a:ln>
          </p:spPr>
          <p:txBody>
            <a:bodyPr/>
            <a:lstStyle/>
            <a:p>
              <a:endParaRPr lang="zh-CN" altLang="en-US"/>
            </a:p>
          </p:txBody>
        </p:sp>
        <p:sp>
          <p:nvSpPr>
            <p:cNvPr id="77" name="Line 26"/>
            <p:cNvSpPr>
              <a:spLocks noChangeShapeType="1"/>
            </p:cNvSpPr>
            <p:nvPr/>
          </p:nvSpPr>
          <p:spPr bwMode="auto">
            <a:xfrm>
              <a:off x="1680" y="1392"/>
              <a:ext cx="384" cy="0"/>
            </a:xfrm>
            <a:prstGeom prst="line">
              <a:avLst/>
            </a:prstGeom>
            <a:noFill/>
            <a:ln w="12700" cap="rnd">
              <a:solidFill>
                <a:schemeClr val="tx1"/>
              </a:solidFill>
              <a:prstDash val="sysDot"/>
              <a:round/>
              <a:headEnd/>
              <a:tailEnd/>
            </a:ln>
          </p:spPr>
          <p:txBody>
            <a:bodyPr/>
            <a:lstStyle/>
            <a:p>
              <a:endParaRPr lang="zh-CN" altLang="en-US"/>
            </a:p>
          </p:txBody>
        </p:sp>
      </p:grpSp>
      <p:grpSp>
        <p:nvGrpSpPr>
          <p:cNvPr id="78" name="Group 27"/>
          <p:cNvGrpSpPr>
            <a:grpSpLocks/>
          </p:cNvGrpSpPr>
          <p:nvPr/>
        </p:nvGrpSpPr>
        <p:grpSpPr bwMode="auto">
          <a:xfrm>
            <a:off x="2195736" y="3925394"/>
            <a:ext cx="1085865" cy="275894"/>
            <a:chOff x="1392" y="2976"/>
            <a:chExt cx="672" cy="192"/>
          </a:xfrm>
        </p:grpSpPr>
        <p:sp>
          <p:nvSpPr>
            <p:cNvPr id="79" name="Line 28"/>
            <p:cNvSpPr>
              <a:spLocks noChangeShapeType="1"/>
            </p:cNvSpPr>
            <p:nvPr/>
          </p:nvSpPr>
          <p:spPr bwMode="auto">
            <a:xfrm>
              <a:off x="1392" y="2976"/>
              <a:ext cx="288" cy="192"/>
            </a:xfrm>
            <a:prstGeom prst="line">
              <a:avLst/>
            </a:prstGeom>
            <a:noFill/>
            <a:ln w="12700" cap="rnd">
              <a:solidFill>
                <a:schemeClr val="tx1"/>
              </a:solidFill>
              <a:prstDash val="sysDot"/>
              <a:round/>
              <a:headEnd/>
              <a:tailEnd/>
            </a:ln>
          </p:spPr>
          <p:txBody>
            <a:bodyPr/>
            <a:lstStyle/>
            <a:p>
              <a:endParaRPr lang="zh-CN" altLang="en-US"/>
            </a:p>
          </p:txBody>
        </p:sp>
        <p:sp>
          <p:nvSpPr>
            <p:cNvPr id="80" name="Line 29"/>
            <p:cNvSpPr>
              <a:spLocks noChangeShapeType="1"/>
            </p:cNvSpPr>
            <p:nvPr/>
          </p:nvSpPr>
          <p:spPr bwMode="auto">
            <a:xfrm>
              <a:off x="1680" y="3168"/>
              <a:ext cx="384" cy="0"/>
            </a:xfrm>
            <a:prstGeom prst="line">
              <a:avLst/>
            </a:prstGeom>
            <a:noFill/>
            <a:ln w="12700" cap="rnd">
              <a:solidFill>
                <a:schemeClr val="tx1"/>
              </a:solidFill>
              <a:prstDash val="sysDot"/>
              <a:round/>
              <a:headEnd/>
              <a:tailEnd/>
            </a:ln>
          </p:spPr>
          <p:txBody>
            <a:bodyPr/>
            <a:lstStyle/>
            <a:p>
              <a:endParaRPr lang="zh-CN" altLang="en-US"/>
            </a:p>
          </p:txBody>
        </p:sp>
      </p:grpSp>
    </p:spTree>
    <p:extLst>
      <p:ext uri="{BB962C8B-B14F-4D97-AF65-F5344CB8AC3E}">
        <p14:creationId xmlns:p14="http://schemas.microsoft.com/office/powerpoint/2010/main" val="29274680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510365" y="3934047"/>
            <a:ext cx="2275367" cy="2381693"/>
          </a:xfrm>
          <a:prstGeom prst="rect">
            <a:avLst/>
          </a:prstGeom>
          <a:solidFill>
            <a:schemeClr val="accent6">
              <a:lumMod val="75000"/>
              <a:alpha val="1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7" name="矩形 56"/>
          <p:cNvSpPr/>
          <p:nvPr/>
        </p:nvSpPr>
        <p:spPr>
          <a:xfrm>
            <a:off x="6531937" y="3948224"/>
            <a:ext cx="2275367" cy="2381693"/>
          </a:xfrm>
          <a:prstGeom prst="rect">
            <a:avLst/>
          </a:prstGeom>
          <a:solidFill>
            <a:schemeClr val="accent1">
              <a:lumMod val="50000"/>
              <a:alpha val="1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2" name="矩形 51"/>
          <p:cNvSpPr/>
          <p:nvPr/>
        </p:nvSpPr>
        <p:spPr>
          <a:xfrm>
            <a:off x="3434316" y="3958856"/>
            <a:ext cx="2275367" cy="2381693"/>
          </a:xfrm>
          <a:prstGeom prst="rect">
            <a:avLst/>
          </a:prstGeom>
          <a:solidFill>
            <a:srgbClr val="C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 name="矩形 3"/>
          <p:cNvSpPr/>
          <p:nvPr/>
        </p:nvSpPr>
        <p:spPr>
          <a:xfrm>
            <a:off x="270432" y="1002306"/>
            <a:ext cx="8717210" cy="13049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3"/>
          <p:cNvSpPr txBox="1"/>
          <p:nvPr/>
        </p:nvSpPr>
        <p:spPr>
          <a:xfrm>
            <a:off x="270432" y="1138982"/>
            <a:ext cx="8564810" cy="968602"/>
          </a:xfrm>
          <a:prstGeom prst="rect">
            <a:avLst/>
          </a:prstGeom>
        </p:spPr>
        <p:txBody>
          <a:bodyPr>
            <a:noAutofit/>
          </a:bodyPr>
          <a:lstStyle>
            <a:lvl1pPr algn="l" defTabSz="914400" rtl="0" eaLnBrk="1" latinLnBrk="0" hangingPunct="1">
              <a:spcBef>
                <a:spcPct val="0"/>
              </a:spcBef>
              <a:buNone/>
              <a:defRPr sz="3000" kern="1200">
                <a:solidFill>
                  <a:schemeClr val="tx1"/>
                </a:solidFill>
                <a:latin typeface="微软雅黑" pitchFamily="34" charset="-122"/>
                <a:ea typeface="微软雅黑" pitchFamily="34" charset="-122"/>
                <a:cs typeface="+mj-cs"/>
              </a:defRPr>
            </a:lvl1pPr>
          </a:lstStyle>
          <a:p>
            <a:pPr>
              <a:lnSpc>
                <a:spcPct val="150000"/>
              </a:lnSpc>
            </a:pPr>
            <a:r>
              <a:rPr lang="zh-CN" altLang="en-US" sz="1800" dirty="0" smtClean="0"/>
              <a:t>运营商开始在原来的资费和终端刺激的基础上，具备互联网思维特征关键词的流量经营模式和业务，流量经营成为产业融合和互联网化创新的重要抓手。</a:t>
            </a:r>
            <a:endParaRPr lang="zh-CN" altLang="en-US" sz="1800" dirty="0"/>
          </a:p>
        </p:txBody>
      </p:sp>
      <p:sp>
        <p:nvSpPr>
          <p:cNvPr id="13" name="Line 3"/>
          <p:cNvSpPr>
            <a:spLocks noChangeShapeType="1"/>
          </p:cNvSpPr>
          <p:nvPr/>
        </p:nvSpPr>
        <p:spPr bwMode="gray">
          <a:xfrm>
            <a:off x="466786" y="3049899"/>
            <a:ext cx="2438754" cy="0"/>
          </a:xfrm>
          <a:prstGeom prst="line">
            <a:avLst/>
          </a:prstGeom>
          <a:noFill/>
          <a:ln w="38100">
            <a:solidFill>
              <a:schemeClr val="accent6">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14" name="Line 4"/>
          <p:cNvSpPr>
            <a:spLocks noChangeShapeType="1"/>
          </p:cNvSpPr>
          <p:nvPr/>
        </p:nvSpPr>
        <p:spPr bwMode="gray">
          <a:xfrm>
            <a:off x="3415156" y="3049899"/>
            <a:ext cx="2438754" cy="0"/>
          </a:xfrm>
          <a:prstGeom prst="line">
            <a:avLst/>
          </a:prstGeom>
          <a:noFill/>
          <a:ln w="38100">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15" name="Line 5"/>
          <p:cNvSpPr>
            <a:spLocks noChangeShapeType="1"/>
          </p:cNvSpPr>
          <p:nvPr/>
        </p:nvSpPr>
        <p:spPr bwMode="gray">
          <a:xfrm>
            <a:off x="6437329" y="3049899"/>
            <a:ext cx="2438754" cy="0"/>
          </a:xfrm>
          <a:prstGeom prst="line">
            <a:avLst/>
          </a:prstGeom>
          <a:noFill/>
          <a:ln w="38100">
            <a:solidFill>
              <a:schemeClr val="accent5">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endParaRPr>
          </a:p>
        </p:txBody>
      </p:sp>
      <p:sp>
        <p:nvSpPr>
          <p:cNvPr id="16" name="TextBox 15"/>
          <p:cNvSpPr txBox="1"/>
          <p:nvPr/>
        </p:nvSpPr>
        <p:spPr>
          <a:xfrm>
            <a:off x="866899" y="2558552"/>
            <a:ext cx="1603169" cy="369332"/>
          </a:xfrm>
          <a:prstGeom prst="rect">
            <a:avLst/>
          </a:prstGeom>
          <a:noFill/>
        </p:spPr>
        <p:txBody>
          <a:bodyPr wrap="square" rtlCol="0">
            <a:spAutoFit/>
          </a:bodyPr>
          <a:lstStyle/>
          <a:p>
            <a:pPr algn="ctr"/>
            <a:r>
              <a:rPr lang="zh-CN" altLang="en-US" b="1" dirty="0" smtClean="0">
                <a:solidFill>
                  <a:schemeClr val="accent6">
                    <a:lumMod val="50000"/>
                  </a:schemeClr>
                </a:solidFill>
                <a:latin typeface="微软雅黑" pitchFamily="34" charset="-122"/>
                <a:ea typeface="微软雅黑" pitchFamily="34" charset="-122"/>
              </a:rPr>
              <a:t>入口争夺</a:t>
            </a:r>
            <a:endParaRPr lang="zh-CN" altLang="en-US" b="1" dirty="0">
              <a:solidFill>
                <a:schemeClr val="accent6">
                  <a:lumMod val="50000"/>
                </a:schemeClr>
              </a:solidFill>
              <a:latin typeface="微软雅黑" pitchFamily="34" charset="-122"/>
              <a:ea typeface="微软雅黑" pitchFamily="34" charset="-122"/>
            </a:endParaRPr>
          </a:p>
        </p:txBody>
      </p:sp>
      <p:sp>
        <p:nvSpPr>
          <p:cNvPr id="17" name="TextBox 16"/>
          <p:cNvSpPr txBox="1"/>
          <p:nvPr/>
        </p:nvSpPr>
        <p:spPr>
          <a:xfrm>
            <a:off x="3770415" y="2580324"/>
            <a:ext cx="1603169" cy="369332"/>
          </a:xfrm>
          <a:prstGeom prst="rect">
            <a:avLst/>
          </a:prstGeom>
          <a:noFill/>
        </p:spPr>
        <p:txBody>
          <a:bodyPr wrap="square" rtlCol="0">
            <a:spAutoFit/>
          </a:bodyPr>
          <a:lstStyle/>
          <a:p>
            <a:pPr algn="ctr"/>
            <a:r>
              <a:rPr lang="zh-CN" altLang="en-US" b="1" dirty="0" smtClean="0">
                <a:solidFill>
                  <a:srgbClr val="C00000"/>
                </a:solidFill>
                <a:latin typeface="微软雅黑" pitchFamily="34" charset="-122"/>
                <a:ea typeface="微软雅黑" pitchFamily="34" charset="-122"/>
              </a:rPr>
              <a:t>后向收费</a:t>
            </a:r>
            <a:endParaRPr lang="zh-CN" altLang="en-US" b="1" dirty="0">
              <a:solidFill>
                <a:srgbClr val="C00000"/>
              </a:solidFill>
              <a:latin typeface="微软雅黑" pitchFamily="34" charset="-122"/>
              <a:ea typeface="微软雅黑" pitchFamily="34" charset="-122"/>
            </a:endParaRPr>
          </a:p>
        </p:txBody>
      </p:sp>
      <p:sp>
        <p:nvSpPr>
          <p:cNvPr id="18" name="TextBox 17"/>
          <p:cNvSpPr txBox="1"/>
          <p:nvPr/>
        </p:nvSpPr>
        <p:spPr>
          <a:xfrm>
            <a:off x="6790707" y="2556573"/>
            <a:ext cx="1603169" cy="369332"/>
          </a:xfrm>
          <a:prstGeom prst="rect">
            <a:avLst/>
          </a:prstGeom>
          <a:noFill/>
        </p:spPr>
        <p:txBody>
          <a:bodyPr wrap="square" rtlCol="0">
            <a:spAutoFit/>
          </a:bodyPr>
          <a:lstStyle/>
          <a:p>
            <a:pPr algn="ctr"/>
            <a:r>
              <a:rPr lang="zh-CN" altLang="en-US" b="1" dirty="0" smtClean="0">
                <a:solidFill>
                  <a:srgbClr val="002060"/>
                </a:solidFill>
                <a:latin typeface="微软雅黑" pitchFamily="34" charset="-122"/>
                <a:ea typeface="微软雅黑" pitchFamily="34" charset="-122"/>
              </a:rPr>
              <a:t>流量货币化</a:t>
            </a:r>
            <a:endParaRPr lang="zh-CN" altLang="en-US" b="1" dirty="0">
              <a:solidFill>
                <a:srgbClr val="002060"/>
              </a:solidFill>
              <a:latin typeface="微软雅黑" pitchFamily="34" charset="-122"/>
              <a:ea typeface="微软雅黑" pitchFamily="34" charset="-122"/>
            </a:endParaRPr>
          </a:p>
        </p:txBody>
      </p:sp>
      <p:sp>
        <p:nvSpPr>
          <p:cNvPr id="2" name="标题 1"/>
          <p:cNvSpPr>
            <a:spLocks noGrp="1"/>
          </p:cNvSpPr>
          <p:nvPr>
            <p:ph type="title"/>
          </p:nvPr>
        </p:nvSpPr>
        <p:spPr/>
        <p:txBody>
          <a:bodyPr>
            <a:normAutofit/>
          </a:bodyPr>
          <a:lstStyle/>
          <a:p>
            <a:pPr algn="ctr"/>
            <a:r>
              <a:rPr lang="zh-CN" altLang="en-US" sz="2800" b="1" dirty="0">
                <a:latin typeface="黑体" pitchFamily="49" charset="-122"/>
                <a:ea typeface="黑体" pitchFamily="49" charset="-122"/>
              </a:rPr>
              <a:t>电信运营商深入推进流量经营</a:t>
            </a:r>
          </a:p>
        </p:txBody>
      </p:sp>
      <p:pic>
        <p:nvPicPr>
          <p:cNvPr id="3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9709" y="3126470"/>
            <a:ext cx="728662" cy="605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1450012" y="3866932"/>
            <a:ext cx="463138" cy="707886"/>
          </a:xfrm>
          <a:prstGeom prst="rect">
            <a:avLst/>
          </a:prstGeom>
          <a:noFill/>
        </p:spPr>
        <p:txBody>
          <a:bodyPr wrap="square" rtlCol="0">
            <a:spAutoFit/>
          </a:bodyPr>
          <a:lstStyle/>
          <a:p>
            <a:pPr algn="ctr"/>
            <a:r>
              <a:rPr lang="en-US" altLang="zh-CN" sz="4000" b="1" dirty="0" smtClean="0"/>
              <a:t>+</a:t>
            </a:r>
            <a:endParaRPr lang="zh-CN" altLang="en-US" sz="4000" b="1" dirty="0"/>
          </a:p>
        </p:txBody>
      </p:sp>
      <p:sp>
        <p:nvSpPr>
          <p:cNvPr id="41" name="TextBox 40"/>
          <p:cNvSpPr txBox="1"/>
          <p:nvPr/>
        </p:nvSpPr>
        <p:spPr>
          <a:xfrm>
            <a:off x="639611" y="4051598"/>
            <a:ext cx="843148" cy="338554"/>
          </a:xfrm>
          <a:prstGeom prst="rect">
            <a:avLst/>
          </a:prstGeom>
          <a:noFill/>
        </p:spPr>
        <p:txBody>
          <a:bodyPr wrap="square" rtlCol="0">
            <a:spAutoFit/>
          </a:bodyPr>
          <a:lstStyle/>
          <a:p>
            <a:pPr algn="ctr"/>
            <a:r>
              <a:rPr lang="zh-CN" altLang="en-US" sz="1600" b="1" dirty="0" smtClean="0">
                <a:latin typeface="微软雅黑" pitchFamily="34" charset="-122"/>
                <a:ea typeface="微软雅黑" pitchFamily="34" charset="-122"/>
              </a:rPr>
              <a:t>入口</a:t>
            </a:r>
            <a:endParaRPr lang="zh-CN" altLang="en-US" sz="1600" b="1" dirty="0">
              <a:latin typeface="微软雅黑" pitchFamily="34" charset="-122"/>
              <a:ea typeface="微软雅黑" pitchFamily="34" charset="-122"/>
            </a:endParaRPr>
          </a:p>
        </p:txBody>
      </p:sp>
      <p:sp>
        <p:nvSpPr>
          <p:cNvPr id="42" name="TextBox 41"/>
          <p:cNvSpPr txBox="1"/>
          <p:nvPr/>
        </p:nvSpPr>
        <p:spPr>
          <a:xfrm>
            <a:off x="1880402" y="4051598"/>
            <a:ext cx="843148" cy="338554"/>
          </a:xfrm>
          <a:prstGeom prst="rect">
            <a:avLst/>
          </a:prstGeom>
          <a:noFill/>
        </p:spPr>
        <p:txBody>
          <a:bodyPr wrap="square" rtlCol="0">
            <a:spAutoFit/>
          </a:bodyPr>
          <a:lstStyle/>
          <a:p>
            <a:pPr algn="ctr"/>
            <a:r>
              <a:rPr lang="zh-CN" altLang="en-US" sz="1600" b="1" dirty="0" smtClean="0">
                <a:latin typeface="微软雅黑" pitchFamily="34" charset="-122"/>
                <a:ea typeface="微软雅黑" pitchFamily="34" charset="-122"/>
              </a:rPr>
              <a:t>连接</a:t>
            </a:r>
            <a:endParaRPr lang="zh-CN" altLang="en-US" sz="1600" b="1" dirty="0">
              <a:latin typeface="微软雅黑" pitchFamily="34" charset="-122"/>
              <a:ea typeface="微软雅黑" pitchFamily="34" charset="-122"/>
            </a:endParaRPr>
          </a:p>
        </p:txBody>
      </p:sp>
      <p:sp>
        <p:nvSpPr>
          <p:cNvPr id="44" name="矩形 43"/>
          <p:cNvSpPr/>
          <p:nvPr/>
        </p:nvSpPr>
        <p:spPr bwMode="auto">
          <a:xfrm>
            <a:off x="574160" y="4598106"/>
            <a:ext cx="2211572" cy="1723252"/>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wrap="square" lIns="36000" tIns="0" rIns="36000" bIns="0" rtlCol="0" anchor="t" anchorCtr="0">
            <a:noAutofit/>
          </a:bodyPr>
          <a:lstStyle/>
          <a:p>
            <a:pPr marL="171450" marR="0" indent="-171450" defTabSz="914400" eaLnBrk="1" fontAlgn="base" latinLnBrk="0" hangingPunct="1">
              <a:spcBef>
                <a:spcPts val="600"/>
              </a:spcBef>
              <a:spcAft>
                <a:spcPts val="600"/>
              </a:spcAft>
              <a:buClr>
                <a:srgbClr val="003366"/>
              </a:buClr>
              <a:buSzTx/>
              <a:buFont typeface="Arial" pitchFamily="34" charset="0"/>
              <a:buChar char="•"/>
            </a:pPr>
            <a:r>
              <a:rPr kumimoji="0" lang="zh-CN" altLang="en-US" sz="1400" i="0" u="none" strike="noStrike" kern="0" cap="none" spc="0" normalizeH="0" baseline="0" dirty="0" smtClean="0">
                <a:ln>
                  <a:noFill/>
                </a:ln>
                <a:effectLst/>
                <a:uLnTx/>
                <a:uFillTx/>
                <a:latin typeface="微软雅黑" pitchFamily="34" charset="-122"/>
                <a:ea typeface="微软雅黑" pitchFamily="34" charset="-122"/>
              </a:rPr>
              <a:t>以</a:t>
            </a:r>
            <a:r>
              <a:rPr kumimoji="0" lang="en-US" altLang="zh-CN" sz="1400" i="0" u="none" strike="noStrike" kern="0" cap="none" spc="0" normalizeH="0" baseline="0" dirty="0" smtClean="0">
                <a:ln>
                  <a:noFill/>
                </a:ln>
                <a:effectLst/>
                <a:uLnTx/>
                <a:uFillTx/>
                <a:latin typeface="微软雅黑" pitchFamily="34" charset="-122"/>
                <a:ea typeface="微软雅黑" pitchFamily="34" charset="-122"/>
              </a:rPr>
              <a:t>App</a:t>
            </a:r>
            <a:r>
              <a:rPr kumimoji="0" lang="zh-CN" altLang="en-US" sz="1400" i="0" u="none" strike="noStrike" kern="0" cap="none" spc="0" normalizeH="0" baseline="0" dirty="0" smtClean="0">
                <a:ln>
                  <a:noFill/>
                </a:ln>
                <a:effectLst/>
                <a:uLnTx/>
                <a:uFillTx/>
                <a:latin typeface="微软雅黑" pitchFamily="34" charset="-122"/>
                <a:ea typeface="微软雅黑" pitchFamily="34" charset="-122"/>
              </a:rPr>
              <a:t>掌厅为移动互联的强入口</a:t>
            </a:r>
            <a:endParaRPr kumimoji="0" lang="en-US" altLang="zh-CN" sz="1400" i="0" u="none" strike="noStrike" kern="0" cap="none" spc="0" normalizeH="0" baseline="0" dirty="0" smtClean="0">
              <a:ln>
                <a:noFill/>
              </a:ln>
              <a:effectLst/>
              <a:uLnTx/>
              <a:uFillTx/>
              <a:latin typeface="微软雅黑" pitchFamily="34" charset="-122"/>
              <a:ea typeface="微软雅黑" pitchFamily="34" charset="-122"/>
            </a:endParaRPr>
          </a:p>
          <a:p>
            <a:pPr marL="171450" indent="-171450" fontAlgn="base">
              <a:spcBef>
                <a:spcPts val="600"/>
              </a:spcBef>
              <a:spcAft>
                <a:spcPts val="600"/>
              </a:spcAft>
              <a:buClr>
                <a:srgbClr val="003366"/>
              </a:buClr>
              <a:buFont typeface="Arial" pitchFamily="34" charset="0"/>
              <a:buChar char="•"/>
            </a:pPr>
            <a:r>
              <a:rPr lang="zh-CN" altLang="en-US" sz="1400" dirty="0" smtClean="0">
                <a:latin typeface="微软雅黑" pitchFamily="34" charset="-122"/>
                <a:ea typeface="微软雅黑" pitchFamily="34" charset="-122"/>
              </a:rPr>
              <a:t>提出“万物互联下的十大数字化服务”</a:t>
            </a:r>
          </a:p>
        </p:txBody>
      </p:sp>
      <p:pic>
        <p:nvPicPr>
          <p:cNvPr id="4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3782" y="3107483"/>
            <a:ext cx="736208" cy="643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62118" y="3153704"/>
            <a:ext cx="619764" cy="550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TextBox 48"/>
          <p:cNvSpPr txBox="1"/>
          <p:nvPr/>
        </p:nvSpPr>
        <p:spPr>
          <a:xfrm>
            <a:off x="3808121" y="4051598"/>
            <a:ext cx="1497536" cy="338554"/>
          </a:xfrm>
          <a:prstGeom prst="rect">
            <a:avLst/>
          </a:prstGeom>
          <a:noFill/>
        </p:spPr>
        <p:txBody>
          <a:bodyPr wrap="square" rtlCol="0">
            <a:spAutoFit/>
          </a:bodyPr>
          <a:lstStyle/>
          <a:p>
            <a:pPr algn="ctr"/>
            <a:r>
              <a:rPr lang="zh-CN" altLang="en-US" sz="1600" b="1" dirty="0" smtClean="0">
                <a:latin typeface="微软雅黑" pitchFamily="34" charset="-122"/>
                <a:ea typeface="微软雅黑" pitchFamily="34" charset="-122"/>
              </a:rPr>
              <a:t>流量</a:t>
            </a:r>
            <a:r>
              <a:rPr lang="en-US" altLang="zh-CN" sz="1600" b="1" dirty="0" smtClean="0">
                <a:latin typeface="微软雅黑" pitchFamily="34" charset="-122"/>
                <a:ea typeface="微软雅黑" pitchFamily="34" charset="-122"/>
              </a:rPr>
              <a:t>800</a:t>
            </a:r>
            <a:endParaRPr lang="zh-CN" altLang="en-US" sz="1600" b="1" dirty="0">
              <a:latin typeface="微软雅黑" pitchFamily="34" charset="-122"/>
              <a:ea typeface="微软雅黑" pitchFamily="34" charset="-122"/>
            </a:endParaRPr>
          </a:p>
        </p:txBody>
      </p:sp>
      <p:sp>
        <p:nvSpPr>
          <p:cNvPr id="51" name="矩形 50"/>
          <p:cNvSpPr/>
          <p:nvPr/>
        </p:nvSpPr>
        <p:spPr bwMode="auto">
          <a:xfrm>
            <a:off x="3442356" y="4598106"/>
            <a:ext cx="2211572" cy="1723252"/>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wrap="square" lIns="36000" tIns="0" rIns="36000" bIns="0" rtlCol="0" anchor="t" anchorCtr="0">
            <a:noAutofit/>
          </a:bodyPr>
          <a:lstStyle/>
          <a:p>
            <a:pPr marL="171450" marR="0" indent="-171450" defTabSz="-635" fontAlgn="base">
              <a:spcBef>
                <a:spcPts val="600"/>
              </a:spcBef>
              <a:spcAft>
                <a:spcPts val="600"/>
              </a:spcAft>
              <a:buClr>
                <a:srgbClr val="003366"/>
              </a:buClr>
              <a:buSzTx/>
              <a:buFont typeface="Arial" pitchFamily="34" charset="0"/>
              <a:buChar char="•"/>
            </a:pPr>
            <a:r>
              <a:rPr lang="zh-CN" altLang="en-US" sz="1400" kern="0" dirty="0" smtClean="0">
                <a:latin typeface="微软雅黑" pitchFamily="34" charset="-122"/>
                <a:ea typeface="微软雅黑" pitchFamily="34" charset="-122"/>
              </a:rPr>
              <a:t>面向企业用户，推出后向付费流量产品和解决方案</a:t>
            </a:r>
            <a:endParaRPr lang="en-US" altLang="zh-CN" sz="1400" kern="0" dirty="0" smtClean="0">
              <a:latin typeface="微软雅黑" pitchFamily="34" charset="-122"/>
              <a:ea typeface="微软雅黑" pitchFamily="34" charset="-122"/>
            </a:endParaRPr>
          </a:p>
          <a:p>
            <a:pPr marL="171450" indent="-171450" fontAlgn="base">
              <a:spcBef>
                <a:spcPts val="600"/>
              </a:spcBef>
              <a:spcAft>
                <a:spcPts val="600"/>
              </a:spcAft>
              <a:buClr>
                <a:srgbClr val="003366"/>
              </a:buClr>
              <a:buFont typeface="Arial" pitchFamily="34" charset="0"/>
              <a:buChar char="•"/>
            </a:pPr>
            <a:r>
              <a:rPr lang="zh-CN" altLang="en-US" sz="1400" kern="0" dirty="0" smtClean="0">
                <a:latin typeface="微软雅黑" pitchFamily="34" charset="-122"/>
                <a:ea typeface="微软雅黑" pitchFamily="34" charset="-122"/>
              </a:rPr>
              <a:t>开发推广“流量</a:t>
            </a:r>
            <a:r>
              <a:rPr lang="en-US" altLang="zh-CN" sz="1400" kern="0" dirty="0" smtClean="0">
                <a:latin typeface="微软雅黑" pitchFamily="34" charset="-122"/>
                <a:ea typeface="微软雅黑" pitchFamily="34" charset="-122"/>
              </a:rPr>
              <a:t>+</a:t>
            </a:r>
            <a:r>
              <a:rPr lang="zh-CN" altLang="en-US" sz="1400" kern="0" dirty="0" smtClean="0">
                <a:latin typeface="微软雅黑" pitchFamily="34" charset="-122"/>
                <a:ea typeface="微软雅黑" pitchFamily="34" charset="-122"/>
              </a:rPr>
              <a:t>第三方应用”，寻找大流量的业务场景</a:t>
            </a:r>
            <a:endParaRPr lang="zh-CN" altLang="en-US" sz="1400" dirty="0" smtClean="0">
              <a:latin typeface="微软雅黑" pitchFamily="34" charset="-122"/>
              <a:ea typeface="微软雅黑" pitchFamily="34" charset="-122"/>
            </a:endParaRPr>
          </a:p>
        </p:txBody>
      </p:sp>
      <p:sp>
        <p:nvSpPr>
          <p:cNvPr id="56" name="矩形 55"/>
          <p:cNvSpPr/>
          <p:nvPr/>
        </p:nvSpPr>
        <p:spPr bwMode="auto">
          <a:xfrm>
            <a:off x="6562279" y="4598106"/>
            <a:ext cx="2211572" cy="1723252"/>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wrap="square" lIns="36000" tIns="0" rIns="36000" bIns="0" rtlCol="0" anchor="t" anchorCtr="0">
            <a:noAutofit/>
          </a:bodyPr>
          <a:lstStyle/>
          <a:p>
            <a:pPr marL="171450" marR="0" indent="-171450" defTabSz="914400" eaLnBrk="1" fontAlgn="base" latinLnBrk="0" hangingPunct="1">
              <a:spcBef>
                <a:spcPts val="600"/>
              </a:spcBef>
              <a:spcAft>
                <a:spcPts val="600"/>
              </a:spcAft>
              <a:buClr>
                <a:srgbClr val="003366"/>
              </a:buClr>
              <a:buSzTx/>
              <a:buFont typeface="Arial" pitchFamily="34" charset="0"/>
              <a:buChar char="•"/>
            </a:pPr>
            <a:r>
              <a:rPr lang="zh-CN" altLang="en-US" sz="1400" dirty="0" smtClean="0">
                <a:latin typeface="微软雅黑" pitchFamily="34" charset="-122"/>
                <a:ea typeface="微软雅黑" pitchFamily="34" charset="-122"/>
              </a:rPr>
              <a:t>流量可转增、可储蓄、可兑换</a:t>
            </a:r>
            <a:endParaRPr lang="en-US" altLang="zh-CN" sz="1400" dirty="0" smtClean="0">
              <a:latin typeface="微软雅黑" pitchFamily="34" charset="-122"/>
              <a:ea typeface="微软雅黑" pitchFamily="34" charset="-122"/>
            </a:endParaRPr>
          </a:p>
          <a:p>
            <a:pPr marL="171450" indent="-171450" fontAlgn="base">
              <a:spcBef>
                <a:spcPts val="600"/>
              </a:spcBef>
              <a:spcAft>
                <a:spcPts val="600"/>
              </a:spcAft>
              <a:buClr>
                <a:srgbClr val="003366"/>
              </a:buClr>
              <a:buFont typeface="Arial" pitchFamily="34" charset="0"/>
              <a:buChar char="•"/>
            </a:pPr>
            <a:r>
              <a:rPr lang="zh-CN" altLang="en-US" sz="1400" kern="0" dirty="0" smtClean="0">
                <a:latin typeface="微软雅黑" pitchFamily="34" charset="-122"/>
                <a:ea typeface="微软雅黑" pitchFamily="34" charset="-122"/>
              </a:rPr>
              <a:t>流量结转、流量共享、后向收费、应用商店、电子商城、积分商城</a:t>
            </a:r>
          </a:p>
        </p:txBody>
      </p:sp>
      <p:sp>
        <p:nvSpPr>
          <p:cNvPr id="58" name="TextBox 57"/>
          <p:cNvSpPr txBox="1"/>
          <p:nvPr/>
        </p:nvSpPr>
        <p:spPr>
          <a:xfrm>
            <a:off x="6927005" y="4051598"/>
            <a:ext cx="1497536" cy="338554"/>
          </a:xfrm>
          <a:prstGeom prst="rect">
            <a:avLst/>
          </a:prstGeom>
          <a:noFill/>
        </p:spPr>
        <p:txBody>
          <a:bodyPr wrap="square" rtlCol="0">
            <a:spAutoFit/>
          </a:bodyPr>
          <a:lstStyle/>
          <a:p>
            <a:pPr algn="ctr"/>
            <a:r>
              <a:rPr lang="zh-CN" altLang="en-US" sz="1600" b="1" dirty="0" smtClean="0">
                <a:latin typeface="微软雅黑" pitchFamily="34" charset="-122"/>
                <a:ea typeface="微软雅黑" pitchFamily="34" charset="-122"/>
              </a:rPr>
              <a:t>流量银行</a:t>
            </a:r>
            <a:endParaRPr lang="zh-CN" altLang="en-US" sz="1600" b="1" dirty="0">
              <a:latin typeface="微软雅黑" pitchFamily="34" charset="-122"/>
              <a:ea typeface="微软雅黑" pitchFamily="34" charset="-122"/>
            </a:endParaRPr>
          </a:p>
        </p:txBody>
      </p:sp>
    </p:spTree>
    <p:extLst>
      <p:ext uri="{BB962C8B-B14F-4D97-AF65-F5344CB8AC3E}">
        <p14:creationId xmlns:p14="http://schemas.microsoft.com/office/powerpoint/2010/main" val="233333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0432" y="1002306"/>
            <a:ext cx="8564810" cy="13049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3"/>
          <p:cNvSpPr txBox="1"/>
          <p:nvPr/>
        </p:nvSpPr>
        <p:spPr>
          <a:xfrm>
            <a:off x="270432" y="1150358"/>
            <a:ext cx="8564810" cy="968602"/>
          </a:xfrm>
          <a:prstGeom prst="rect">
            <a:avLst/>
          </a:prstGeom>
        </p:spPr>
        <p:txBody>
          <a:bodyPr>
            <a:noAutofit/>
          </a:bodyPr>
          <a:lstStyle>
            <a:lvl1pPr algn="l" defTabSz="914400" rtl="0" eaLnBrk="1" latinLnBrk="0" hangingPunct="1">
              <a:spcBef>
                <a:spcPct val="0"/>
              </a:spcBef>
              <a:buNone/>
              <a:defRPr sz="3000" kern="1200">
                <a:solidFill>
                  <a:schemeClr val="tx1"/>
                </a:solidFill>
                <a:latin typeface="微软雅黑" pitchFamily="34" charset="-122"/>
                <a:ea typeface="微软雅黑" pitchFamily="34" charset="-122"/>
                <a:cs typeface="+mj-cs"/>
              </a:defRPr>
            </a:lvl1pPr>
          </a:lstStyle>
          <a:p>
            <a:pPr>
              <a:lnSpc>
                <a:spcPct val="150000"/>
              </a:lnSpc>
            </a:pPr>
            <a:r>
              <a:rPr lang="zh-CN" altLang="en-US" sz="1800" dirty="0" smtClean="0"/>
              <a:t>三家基础运营商先后发布了面向“互联网</a:t>
            </a:r>
            <a:r>
              <a:rPr lang="en-US" altLang="zh-CN" sz="1800" dirty="0" smtClean="0"/>
              <a:t>+</a:t>
            </a:r>
            <a:r>
              <a:rPr lang="zh-CN" altLang="en-US" sz="1800" dirty="0" smtClean="0"/>
              <a:t>”的战略发展计划和行动计划，通过组织架构调整、平台建设和业务创新等举措实现企业互联网化转型。</a:t>
            </a:r>
            <a:endParaRPr lang="zh-CN" altLang="en-US" sz="1800" dirty="0"/>
          </a:p>
        </p:txBody>
      </p:sp>
      <p:sp>
        <p:nvSpPr>
          <p:cNvPr id="2" name="标题 1"/>
          <p:cNvSpPr>
            <a:spLocks noGrp="1"/>
          </p:cNvSpPr>
          <p:nvPr>
            <p:ph type="title"/>
          </p:nvPr>
        </p:nvSpPr>
        <p:spPr/>
        <p:txBody>
          <a:bodyPr>
            <a:normAutofit/>
          </a:bodyPr>
          <a:lstStyle/>
          <a:p>
            <a:pPr algn="ctr"/>
            <a:r>
              <a:rPr lang="zh-CN" altLang="en-US" sz="2800" b="1" dirty="0">
                <a:latin typeface="黑体" pitchFamily="49" charset="-122"/>
                <a:ea typeface="黑体" pitchFamily="49" charset="-122"/>
              </a:rPr>
              <a:t>电信运营商发布“互联网</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行动方案</a:t>
            </a:r>
          </a:p>
        </p:txBody>
      </p:sp>
      <p:sp>
        <p:nvSpPr>
          <p:cNvPr id="78" name="矩形 77"/>
          <p:cNvSpPr/>
          <p:nvPr/>
        </p:nvSpPr>
        <p:spPr>
          <a:xfrm>
            <a:off x="5563583" y="3865217"/>
            <a:ext cx="3168503" cy="105262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5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7155" y="4016235"/>
            <a:ext cx="822995" cy="683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矩形 63"/>
          <p:cNvSpPr/>
          <p:nvPr/>
        </p:nvSpPr>
        <p:spPr>
          <a:xfrm>
            <a:off x="2533839" y="4079053"/>
            <a:ext cx="2265365" cy="584775"/>
          </a:xfrm>
          <a:prstGeom prst="rect">
            <a:avLst/>
          </a:prstGeom>
        </p:spPr>
        <p:txBody>
          <a:bodyPr wrap="none">
            <a:spAutoFit/>
          </a:bodyPr>
          <a:lstStyle/>
          <a:p>
            <a:pPr algn="ctr"/>
            <a:r>
              <a:rPr lang="en-US" altLang="zh-CN" sz="1600" b="1" dirty="0" smtClean="0">
                <a:latin typeface="微软雅黑" pitchFamily="34" charset="-122"/>
                <a:ea typeface="微软雅黑" pitchFamily="34" charset="-122"/>
              </a:rPr>
              <a:t>4G</a:t>
            </a:r>
            <a:r>
              <a:rPr lang="zh-CN" altLang="en-US" sz="1600" b="1" dirty="0" smtClean="0">
                <a:latin typeface="微软雅黑" pitchFamily="34" charset="-122"/>
                <a:ea typeface="微软雅黑" pitchFamily="34" charset="-122"/>
              </a:rPr>
              <a:t>与互联网</a:t>
            </a:r>
            <a:r>
              <a:rPr lang="en-US" altLang="zh-CN" sz="1600" b="1"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全面融合</a:t>
            </a:r>
            <a:endParaRPr lang="en-US" altLang="zh-CN" sz="1600" b="1" dirty="0" smtClean="0">
              <a:latin typeface="微软雅黑" pitchFamily="34" charset="-122"/>
              <a:ea typeface="微软雅黑" pitchFamily="34" charset="-122"/>
            </a:endParaRPr>
          </a:p>
          <a:p>
            <a:pPr algn="ctr"/>
            <a:r>
              <a:rPr lang="zh-CN" altLang="en-US" sz="1600" b="1" dirty="0" smtClean="0">
                <a:latin typeface="微软雅黑" pitchFamily="34" charset="-122"/>
                <a:ea typeface="微软雅黑" pitchFamily="34" charset="-122"/>
              </a:rPr>
              <a:t>“</a:t>
            </a:r>
            <a:r>
              <a:rPr lang="en-US" altLang="zh-CN" sz="1600" b="1" dirty="0" smtClean="0">
                <a:latin typeface="微软雅黑" pitchFamily="34" charset="-122"/>
                <a:ea typeface="微软雅黑" pitchFamily="34" charset="-122"/>
              </a:rPr>
              <a:t>3+1</a:t>
            </a:r>
            <a:r>
              <a:rPr lang="zh-CN" altLang="en-US" sz="1600" b="1" dirty="0" smtClean="0">
                <a:latin typeface="微软雅黑" pitchFamily="34" charset="-122"/>
                <a:ea typeface="微软雅黑" pitchFamily="34" charset="-122"/>
              </a:rPr>
              <a:t>”战略</a:t>
            </a:r>
            <a:endParaRPr lang="zh-CN" altLang="en-US" sz="1600" b="1" dirty="0">
              <a:latin typeface="微软雅黑" pitchFamily="34" charset="-122"/>
              <a:ea typeface="微软雅黑" pitchFamily="34" charset="-122"/>
            </a:endParaRPr>
          </a:p>
        </p:txBody>
      </p:sp>
      <p:sp>
        <p:nvSpPr>
          <p:cNvPr id="67" name="矩形 66"/>
          <p:cNvSpPr/>
          <p:nvPr/>
        </p:nvSpPr>
        <p:spPr>
          <a:xfrm>
            <a:off x="5659268" y="3914476"/>
            <a:ext cx="3051544" cy="954107"/>
          </a:xfrm>
          <a:prstGeom prst="rect">
            <a:avLst/>
          </a:prstGeom>
        </p:spPr>
        <p:txBody>
          <a:bodyPr wrap="square">
            <a:spAutoFit/>
          </a:bodyPr>
          <a:lstStyle/>
          <a:p>
            <a:pPr marL="180975" indent="-180975">
              <a:buFont typeface="Arial" pitchFamily="34" charset="0"/>
              <a:buChar char="•"/>
            </a:pPr>
            <a:r>
              <a:rPr lang="zh-CN" altLang="en-US" sz="1600" b="1" dirty="0" smtClean="0">
                <a:solidFill>
                  <a:srgbClr val="C00000"/>
                </a:solidFill>
                <a:latin typeface="微软雅黑" pitchFamily="34" charset="-122"/>
                <a:ea typeface="微软雅黑" pitchFamily="34" charset="-122"/>
              </a:rPr>
              <a:t>“</a:t>
            </a:r>
            <a:r>
              <a:rPr lang="en-US" altLang="zh-CN" sz="1600" b="1" dirty="0">
                <a:solidFill>
                  <a:srgbClr val="C00000"/>
                </a:solidFill>
                <a:latin typeface="微软雅黑" pitchFamily="34" charset="-122"/>
                <a:ea typeface="微软雅黑" pitchFamily="34" charset="-122"/>
              </a:rPr>
              <a:t>3+1</a:t>
            </a:r>
            <a:r>
              <a:rPr lang="zh-CN" altLang="en-US" sz="1600" b="1" dirty="0">
                <a:solidFill>
                  <a:srgbClr val="C00000"/>
                </a:solidFill>
                <a:latin typeface="微软雅黑" pitchFamily="34" charset="-122"/>
                <a:ea typeface="微软雅黑" pitchFamily="34" charset="-122"/>
              </a:rPr>
              <a:t>”</a:t>
            </a:r>
            <a:r>
              <a:rPr lang="zh-CN" altLang="en-US" sz="1600" b="1" dirty="0" smtClean="0">
                <a:solidFill>
                  <a:srgbClr val="C00000"/>
                </a:solidFill>
                <a:latin typeface="微软雅黑" pitchFamily="34" charset="-122"/>
                <a:ea typeface="微软雅黑" pitchFamily="34" charset="-122"/>
              </a:rPr>
              <a:t>战略：</a:t>
            </a:r>
            <a:r>
              <a:rPr lang="zh-CN" altLang="en-US" sz="1200" dirty="0" smtClean="0">
                <a:latin typeface="微软雅黑" pitchFamily="34" charset="-122"/>
                <a:ea typeface="微软雅黑" pitchFamily="34" charset="-122"/>
              </a:rPr>
              <a:t>技术演进、业务创新、产业升级</a:t>
            </a:r>
            <a:r>
              <a:rPr lang="en-US" altLang="zh-CN"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改革驱动</a:t>
            </a:r>
            <a:endParaRPr lang="en-US" altLang="zh-CN" sz="1200" dirty="0" smtClean="0">
              <a:latin typeface="微软雅黑" pitchFamily="34" charset="-122"/>
              <a:ea typeface="微软雅黑" pitchFamily="34" charset="-122"/>
            </a:endParaRPr>
          </a:p>
          <a:p>
            <a:pPr marL="180975" indent="-180975">
              <a:buFont typeface="Arial" pitchFamily="34" charset="0"/>
              <a:buChar char="•"/>
            </a:pPr>
            <a:r>
              <a:rPr lang="en-US" altLang="zh-CN" sz="1600" b="1" dirty="0">
                <a:solidFill>
                  <a:srgbClr val="C00000"/>
                </a:solidFill>
                <a:latin typeface="微软雅黑" pitchFamily="34" charset="-122"/>
                <a:ea typeface="微软雅黑" pitchFamily="34" charset="-122"/>
              </a:rPr>
              <a:t>3</a:t>
            </a:r>
            <a:r>
              <a:rPr lang="zh-CN" altLang="en-US" sz="1600" b="1" dirty="0">
                <a:solidFill>
                  <a:srgbClr val="C00000"/>
                </a:solidFill>
                <a:latin typeface="微软雅黑" pitchFamily="34" charset="-122"/>
                <a:ea typeface="微软雅黑" pitchFamily="34" charset="-122"/>
              </a:rPr>
              <a:t>个层面落实：</a:t>
            </a:r>
            <a:r>
              <a:rPr lang="zh-CN" altLang="en-US" sz="1200" dirty="0">
                <a:latin typeface="微软雅黑" pitchFamily="34" charset="-122"/>
                <a:ea typeface="微软雅黑" pitchFamily="34" charset="-122"/>
              </a:rPr>
              <a:t>基础、平台、应用三个层面的举措</a:t>
            </a:r>
          </a:p>
        </p:txBody>
      </p:sp>
      <p:cxnSp>
        <p:nvCxnSpPr>
          <p:cNvPr id="69" name="直接箭头连接符 68"/>
          <p:cNvCxnSpPr/>
          <p:nvPr/>
        </p:nvCxnSpPr>
        <p:spPr>
          <a:xfrm>
            <a:off x="2012312" y="4403330"/>
            <a:ext cx="467832" cy="1588"/>
          </a:xfrm>
          <a:prstGeom prst="straightConnector1">
            <a:avLst/>
          </a:prstGeom>
          <a:ln w="1905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4971743" y="4390925"/>
            <a:ext cx="467832" cy="1588"/>
          </a:xfrm>
          <a:prstGeom prst="straightConnector1">
            <a:avLst/>
          </a:prstGeom>
          <a:ln w="1905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5528921" y="2463212"/>
            <a:ext cx="3168503" cy="115725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61"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8653" y="2734343"/>
            <a:ext cx="699999" cy="62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矩形 61"/>
          <p:cNvSpPr/>
          <p:nvPr/>
        </p:nvSpPr>
        <p:spPr>
          <a:xfrm>
            <a:off x="5624606" y="2472453"/>
            <a:ext cx="3051544" cy="1138773"/>
          </a:xfrm>
          <a:prstGeom prst="rect">
            <a:avLst/>
          </a:prstGeom>
        </p:spPr>
        <p:txBody>
          <a:bodyPr wrap="square">
            <a:spAutoFit/>
          </a:bodyPr>
          <a:lstStyle/>
          <a:p>
            <a:pPr marL="180975" indent="-180975">
              <a:buFont typeface="Arial" pitchFamily="34" charset="0"/>
              <a:buChar char="•"/>
            </a:pPr>
            <a:r>
              <a:rPr lang="zh-CN" altLang="en-US" sz="1600" b="1" dirty="0" smtClean="0">
                <a:solidFill>
                  <a:srgbClr val="C00000"/>
                </a:solidFill>
                <a:latin typeface="微软雅黑" pitchFamily="34" charset="-122"/>
                <a:ea typeface="微软雅黑" pitchFamily="34" charset="-122"/>
              </a:rPr>
              <a:t>聚焦四大领域：</a:t>
            </a:r>
            <a:r>
              <a:rPr lang="zh-CN" altLang="en-US" sz="1200" dirty="0" smtClean="0">
                <a:latin typeface="微软雅黑" pitchFamily="34" charset="-122"/>
                <a:ea typeface="微软雅黑" pitchFamily="34" charset="-122"/>
              </a:rPr>
              <a:t>现代农业、工业制造、新兴服务和企业运营</a:t>
            </a:r>
            <a:endParaRPr lang="en-US" altLang="zh-CN" sz="1200" dirty="0" smtClean="0">
              <a:latin typeface="微软雅黑" pitchFamily="34" charset="-122"/>
              <a:ea typeface="微软雅黑" pitchFamily="34" charset="-122"/>
            </a:endParaRPr>
          </a:p>
          <a:p>
            <a:pPr marL="180975" indent="-180975">
              <a:buFont typeface="Arial" pitchFamily="34" charset="0"/>
              <a:buChar char="•"/>
            </a:pPr>
            <a:r>
              <a:rPr lang="zh-CN" altLang="en-US" sz="1600" b="1" dirty="0">
                <a:solidFill>
                  <a:srgbClr val="C00000"/>
                </a:solidFill>
                <a:latin typeface="微软雅黑" pitchFamily="34" charset="-122"/>
                <a:ea typeface="微软雅黑" pitchFamily="34" charset="-122"/>
              </a:rPr>
              <a:t>发力十大重点项目：</a:t>
            </a:r>
            <a:r>
              <a:rPr lang="zh-CN" altLang="en-US" sz="1200" dirty="0" smtClean="0">
                <a:latin typeface="微软雅黑" pitchFamily="34" charset="-122"/>
                <a:ea typeface="微软雅黑" pitchFamily="34" charset="-122"/>
              </a:rPr>
              <a:t>智能制造、能源互联网、健康医疗云服务、教育云服务、高效物流平台等</a:t>
            </a:r>
            <a:endParaRPr lang="zh-CN" altLang="en-US" sz="1200" dirty="0">
              <a:latin typeface="微软雅黑" pitchFamily="34" charset="-122"/>
              <a:ea typeface="微软雅黑" pitchFamily="34" charset="-122"/>
            </a:endParaRPr>
          </a:p>
        </p:txBody>
      </p:sp>
      <p:sp>
        <p:nvSpPr>
          <p:cNvPr id="65" name="矩形 64"/>
          <p:cNvSpPr/>
          <p:nvPr/>
        </p:nvSpPr>
        <p:spPr>
          <a:xfrm>
            <a:off x="2476035" y="2752892"/>
            <a:ext cx="2218628" cy="584775"/>
          </a:xfrm>
          <a:prstGeom prst="rect">
            <a:avLst/>
          </a:prstGeom>
        </p:spPr>
        <p:txBody>
          <a:bodyPr wrap="square">
            <a:spAutoFit/>
          </a:bodyPr>
          <a:lstStyle/>
          <a:p>
            <a:pPr algn="ctr"/>
            <a:r>
              <a:rPr lang="zh-CN" altLang="en-US" sz="1600" b="1" dirty="0" smtClean="0">
                <a:solidFill>
                  <a:prstClr val="black"/>
                </a:solidFill>
                <a:latin typeface="微软雅黑" pitchFamily="34" charset="-122"/>
                <a:ea typeface="微软雅黑" pitchFamily="34" charset="-122"/>
              </a:rPr>
              <a:t>四大领域推进</a:t>
            </a:r>
            <a:endParaRPr lang="en-US" altLang="zh-CN" sz="1600" b="1" dirty="0" smtClean="0">
              <a:solidFill>
                <a:prstClr val="black"/>
              </a:solidFill>
              <a:latin typeface="微软雅黑" pitchFamily="34" charset="-122"/>
              <a:ea typeface="微软雅黑" pitchFamily="34" charset="-122"/>
            </a:endParaRPr>
          </a:p>
          <a:p>
            <a:pPr algn="ctr"/>
            <a:r>
              <a:rPr lang="zh-CN" altLang="en-US" sz="1600" b="1" dirty="0" smtClean="0">
                <a:solidFill>
                  <a:prstClr val="black"/>
                </a:solidFill>
                <a:latin typeface="微软雅黑" pitchFamily="34" charset="-122"/>
                <a:ea typeface="微软雅黑" pitchFamily="34" charset="-122"/>
              </a:rPr>
              <a:t>“互联网</a:t>
            </a:r>
            <a:r>
              <a:rPr lang="en-US" altLang="zh-CN" sz="1600" b="1" dirty="0" smtClean="0">
                <a:solidFill>
                  <a:prstClr val="black"/>
                </a:solidFill>
                <a:latin typeface="微软雅黑" pitchFamily="34" charset="-122"/>
                <a:ea typeface="微软雅黑" pitchFamily="34" charset="-122"/>
              </a:rPr>
              <a:t>+”</a:t>
            </a:r>
            <a:r>
              <a:rPr lang="zh-CN" altLang="en-US" sz="1600" b="1" dirty="0" smtClean="0">
                <a:solidFill>
                  <a:prstClr val="black"/>
                </a:solidFill>
                <a:latin typeface="微软雅黑" pitchFamily="34" charset="-122"/>
                <a:ea typeface="微软雅黑" pitchFamily="34" charset="-122"/>
              </a:rPr>
              <a:t>行动计划</a:t>
            </a:r>
            <a:endParaRPr lang="zh-CN" altLang="en-US" sz="1600" b="1" dirty="0">
              <a:latin typeface="微软雅黑" pitchFamily="34" charset="-122"/>
              <a:ea typeface="微软雅黑" pitchFamily="34" charset="-122"/>
            </a:endParaRPr>
          </a:p>
        </p:txBody>
      </p:sp>
      <p:cxnSp>
        <p:nvCxnSpPr>
          <p:cNvPr id="73" name="直接箭头连接符 72"/>
          <p:cNvCxnSpPr/>
          <p:nvPr/>
        </p:nvCxnSpPr>
        <p:spPr>
          <a:xfrm>
            <a:off x="1977650" y="3044485"/>
            <a:ext cx="467832" cy="1588"/>
          </a:xfrm>
          <a:prstGeom prst="straightConnector1">
            <a:avLst/>
          </a:prstGeom>
          <a:ln w="1905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a:xfrm>
            <a:off x="4937081" y="3044485"/>
            <a:ext cx="467832" cy="1588"/>
          </a:xfrm>
          <a:prstGeom prst="straightConnector1">
            <a:avLst/>
          </a:prstGeom>
          <a:ln w="1905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5550195" y="5185017"/>
            <a:ext cx="3168503" cy="109569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6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2893" y="5348190"/>
            <a:ext cx="831518" cy="726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矩形 62"/>
          <p:cNvSpPr/>
          <p:nvPr/>
        </p:nvSpPr>
        <p:spPr>
          <a:xfrm>
            <a:off x="5645880" y="5203499"/>
            <a:ext cx="3040911" cy="1077218"/>
          </a:xfrm>
          <a:prstGeom prst="rect">
            <a:avLst/>
          </a:prstGeom>
        </p:spPr>
        <p:txBody>
          <a:bodyPr wrap="square">
            <a:spAutoFit/>
          </a:bodyPr>
          <a:lstStyle/>
          <a:p>
            <a:pPr marL="180975" indent="-180975">
              <a:buFont typeface="Arial" pitchFamily="34" charset="0"/>
              <a:buChar char="•"/>
            </a:pPr>
            <a:r>
              <a:rPr lang="zh-CN" altLang="en-US" sz="1600" b="1" dirty="0" smtClean="0">
                <a:solidFill>
                  <a:srgbClr val="C00000"/>
                </a:solidFill>
                <a:latin typeface="微软雅黑" pitchFamily="34" charset="-122"/>
                <a:ea typeface="微软雅黑" pitchFamily="34" charset="-122"/>
              </a:rPr>
              <a:t>九大举措：</a:t>
            </a:r>
            <a:r>
              <a:rPr lang="zh-CN" altLang="en-US" sz="1200" dirty="0" smtClean="0">
                <a:latin typeface="微软雅黑" pitchFamily="34" charset="-122"/>
                <a:ea typeface="微软雅黑" pitchFamily="34" charset="-122"/>
              </a:rPr>
              <a:t>智能网络、数据中心、公共云平台和大数据服务平台、 云服务产品、定制化的政企行业云、大数据服务、 垂直整合、现代化运营管理体系、开放共赢的产业生态圈</a:t>
            </a:r>
            <a:endParaRPr lang="zh-CN" altLang="en-US" sz="1200" dirty="0">
              <a:latin typeface="微软雅黑" pitchFamily="34" charset="-122"/>
              <a:ea typeface="微软雅黑" pitchFamily="34" charset="-122"/>
            </a:endParaRPr>
          </a:p>
        </p:txBody>
      </p:sp>
      <p:sp>
        <p:nvSpPr>
          <p:cNvPr id="66" name="矩形 65"/>
          <p:cNvSpPr/>
          <p:nvPr/>
        </p:nvSpPr>
        <p:spPr>
          <a:xfrm>
            <a:off x="2983719" y="5542053"/>
            <a:ext cx="1337226" cy="338554"/>
          </a:xfrm>
          <a:prstGeom prst="rect">
            <a:avLst/>
          </a:prstGeom>
        </p:spPr>
        <p:txBody>
          <a:bodyPr wrap="none">
            <a:spAutoFit/>
          </a:bodyPr>
          <a:lstStyle/>
          <a:p>
            <a:r>
              <a:rPr lang="en-US" altLang="zh-CN" sz="1600" b="1" dirty="0" smtClean="0">
                <a:solidFill>
                  <a:prstClr val="black"/>
                </a:solidFill>
                <a:latin typeface="微软雅黑" pitchFamily="34" charset="-122"/>
                <a:ea typeface="微软雅黑" pitchFamily="34" charset="-122"/>
              </a:rPr>
              <a:t>9</a:t>
            </a:r>
            <a:r>
              <a:rPr lang="zh-CN" altLang="en-US" sz="1600" b="1" dirty="0" smtClean="0">
                <a:solidFill>
                  <a:prstClr val="black"/>
                </a:solidFill>
                <a:latin typeface="微软雅黑" pitchFamily="34" charset="-122"/>
                <a:ea typeface="微软雅黑" pitchFamily="34" charset="-122"/>
              </a:rPr>
              <a:t>大关键举措</a:t>
            </a:r>
            <a:endParaRPr lang="zh-CN" altLang="en-US" sz="2000" b="1" dirty="0">
              <a:latin typeface="微软雅黑" pitchFamily="34" charset="-122"/>
              <a:ea typeface="微软雅黑" pitchFamily="34" charset="-122"/>
            </a:endParaRPr>
          </a:p>
        </p:txBody>
      </p:sp>
      <p:cxnSp>
        <p:nvCxnSpPr>
          <p:cNvPr id="74" name="直接箭头连接符 73"/>
          <p:cNvCxnSpPr/>
          <p:nvPr/>
        </p:nvCxnSpPr>
        <p:spPr>
          <a:xfrm>
            <a:off x="1998924" y="5710536"/>
            <a:ext cx="467832" cy="1588"/>
          </a:xfrm>
          <a:prstGeom prst="straightConnector1">
            <a:avLst/>
          </a:prstGeom>
          <a:ln w="1905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a:xfrm>
            <a:off x="4958355" y="5710536"/>
            <a:ext cx="467832" cy="1588"/>
          </a:xfrm>
          <a:prstGeom prst="straightConnector1">
            <a:avLst/>
          </a:prstGeom>
          <a:ln w="1905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08131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70432" y="1097667"/>
            <a:ext cx="8564810" cy="1132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endParaRPr lang="zh-CN" altLang="en-US" dirty="0"/>
          </a:p>
        </p:txBody>
      </p:sp>
      <p:sp>
        <p:nvSpPr>
          <p:cNvPr id="20" name="标题 3"/>
          <p:cNvSpPr txBox="1"/>
          <p:nvPr/>
        </p:nvSpPr>
        <p:spPr>
          <a:xfrm>
            <a:off x="270432" y="1042879"/>
            <a:ext cx="8564810" cy="1200394"/>
          </a:xfrm>
          <a:prstGeom prst="rect">
            <a:avLst/>
          </a:prstGeom>
        </p:spPr>
        <p:txBody>
          <a:bodyPr>
            <a:noAutofit/>
          </a:bodyPr>
          <a:lstStyle>
            <a:lvl1pPr algn="l" defTabSz="914400" rtl="0" eaLnBrk="1" latinLnBrk="0" hangingPunct="1">
              <a:spcBef>
                <a:spcPct val="0"/>
              </a:spcBef>
              <a:buNone/>
              <a:defRPr sz="3000" kern="1200">
                <a:solidFill>
                  <a:schemeClr val="tx1"/>
                </a:solidFill>
                <a:latin typeface="微软雅黑" pitchFamily="34" charset="-122"/>
                <a:ea typeface="微软雅黑" pitchFamily="34" charset="-122"/>
                <a:cs typeface="+mj-cs"/>
              </a:defRPr>
            </a:lvl1pPr>
          </a:lstStyle>
          <a:p>
            <a:pPr>
              <a:spcAft>
                <a:spcPts val="600"/>
              </a:spcAft>
            </a:pPr>
            <a:r>
              <a:rPr lang="en-US" altLang="zh-CN" sz="1800" dirty="0" smtClean="0"/>
              <a:t>2015</a:t>
            </a:r>
            <a:r>
              <a:rPr lang="zh-CN" altLang="en-US" sz="1800" dirty="0" smtClean="0"/>
              <a:t>年移动转</a:t>
            </a:r>
            <a:r>
              <a:rPr lang="zh-CN" altLang="en-US" sz="1800" dirty="0"/>
              <a:t>售</a:t>
            </a:r>
            <a:r>
              <a:rPr lang="zh-CN" altLang="en-US" sz="1800" dirty="0" smtClean="0"/>
              <a:t>用户突破</a:t>
            </a:r>
            <a:r>
              <a:rPr kumimoji="1" lang="en-US" altLang="zh-CN" sz="2800" dirty="0" smtClean="0">
                <a:solidFill>
                  <a:srgbClr val="C00000"/>
                </a:solidFill>
                <a:cs typeface="+mn-cs"/>
              </a:rPr>
              <a:t>2000</a:t>
            </a:r>
            <a:r>
              <a:rPr kumimoji="1" lang="zh-CN" altLang="en-US" sz="2000" dirty="0">
                <a:solidFill>
                  <a:srgbClr val="C00000"/>
                </a:solidFill>
                <a:cs typeface="+mn-cs"/>
              </a:rPr>
              <a:t>万</a:t>
            </a:r>
            <a:r>
              <a:rPr lang="zh-CN" altLang="en-US" sz="1800" dirty="0" smtClean="0"/>
              <a:t>，</a:t>
            </a:r>
            <a:r>
              <a:rPr lang="zh-CN" altLang="zh-CN" sz="1800" dirty="0" smtClean="0"/>
              <a:t>移动</a:t>
            </a:r>
            <a:r>
              <a:rPr lang="zh-CN" altLang="zh-CN" sz="1800" dirty="0"/>
              <a:t>转售净增用户占</a:t>
            </a:r>
            <a:r>
              <a:rPr lang="zh-CN" altLang="zh-CN" sz="1800" dirty="0" smtClean="0"/>
              <a:t>全国</a:t>
            </a:r>
            <a:r>
              <a:rPr kumimoji="1" lang="en-US" altLang="zh-CN" sz="2800" dirty="0">
                <a:solidFill>
                  <a:srgbClr val="C00000"/>
                </a:solidFill>
                <a:cs typeface="+mn-cs"/>
              </a:rPr>
              <a:t>46</a:t>
            </a:r>
            <a:r>
              <a:rPr kumimoji="1" lang="en-US" altLang="zh-CN" sz="2000" dirty="0" smtClean="0">
                <a:solidFill>
                  <a:srgbClr val="C00000"/>
                </a:solidFill>
                <a:cs typeface="+mn-cs"/>
              </a:rPr>
              <a:t>%</a:t>
            </a:r>
          </a:p>
          <a:p>
            <a:pPr>
              <a:lnSpc>
                <a:spcPct val="150000"/>
              </a:lnSpc>
            </a:pPr>
            <a:r>
              <a:rPr lang="zh-CN" altLang="en-US" sz="1800" dirty="0"/>
              <a:t>宽带接入网开放试点顺利</a:t>
            </a:r>
            <a:r>
              <a:rPr lang="zh-CN" altLang="en-US" sz="1800" dirty="0" smtClean="0"/>
              <a:t>起航，</a:t>
            </a:r>
            <a:r>
              <a:rPr lang="zh-CN" altLang="en-US" sz="1800" dirty="0">
                <a:solidFill>
                  <a:prstClr val="black"/>
                </a:solidFill>
              </a:rPr>
              <a:t>预计发牌数将达到</a:t>
            </a:r>
            <a:r>
              <a:rPr kumimoji="1" lang="en-US" altLang="zh-CN" sz="2800" dirty="0">
                <a:solidFill>
                  <a:srgbClr val="C00000"/>
                </a:solidFill>
                <a:cs typeface="+mn-cs"/>
              </a:rPr>
              <a:t>100</a:t>
            </a:r>
            <a:r>
              <a:rPr kumimoji="1" lang="zh-CN" altLang="en-US" sz="2000" dirty="0">
                <a:solidFill>
                  <a:srgbClr val="C00000"/>
                </a:solidFill>
                <a:cs typeface="+mn-cs"/>
              </a:rPr>
              <a:t>张</a:t>
            </a:r>
            <a:r>
              <a:rPr lang="zh-CN" altLang="en-US" sz="1800" dirty="0" smtClean="0">
                <a:solidFill>
                  <a:prstClr val="black"/>
                </a:solidFill>
              </a:rPr>
              <a:t>左右</a:t>
            </a:r>
            <a:endParaRPr lang="zh-CN" altLang="en-US" sz="1800" dirty="0"/>
          </a:p>
        </p:txBody>
      </p:sp>
      <p:sp>
        <p:nvSpPr>
          <p:cNvPr id="2" name="标题 1"/>
          <p:cNvSpPr>
            <a:spLocks noGrp="1"/>
          </p:cNvSpPr>
          <p:nvPr>
            <p:ph type="title"/>
          </p:nvPr>
        </p:nvSpPr>
        <p:spPr/>
        <p:txBody>
          <a:bodyPr>
            <a:normAutofit/>
          </a:bodyPr>
          <a:lstStyle/>
          <a:p>
            <a:pPr algn="ctr"/>
            <a:r>
              <a:rPr lang="zh-CN" altLang="en-US" sz="2800" b="1" dirty="0">
                <a:latin typeface="黑体" pitchFamily="49" charset="-122"/>
                <a:ea typeface="黑体" pitchFamily="49" charset="-122"/>
              </a:rPr>
              <a:t>虚拟运营商加速业务模式创新</a:t>
            </a:r>
          </a:p>
        </p:txBody>
      </p:sp>
      <p:grpSp>
        <p:nvGrpSpPr>
          <p:cNvPr id="15" name="组合 14"/>
          <p:cNvGrpSpPr/>
          <p:nvPr/>
        </p:nvGrpSpPr>
        <p:grpSpPr>
          <a:xfrm>
            <a:off x="199296" y="2564779"/>
            <a:ext cx="8756371" cy="3994376"/>
            <a:chOff x="199296" y="1977419"/>
            <a:chExt cx="8756371" cy="4604645"/>
          </a:xfrm>
        </p:grpSpPr>
        <p:sp>
          <p:nvSpPr>
            <p:cNvPr id="21" name="Rectangle 50"/>
            <p:cNvSpPr>
              <a:spLocks noChangeArrowheads="1"/>
            </p:cNvSpPr>
            <p:nvPr/>
          </p:nvSpPr>
          <p:spPr bwMode="auto">
            <a:xfrm>
              <a:off x="329242" y="4676601"/>
              <a:ext cx="1339857" cy="716883"/>
            </a:xfrm>
            <a:prstGeom prst="round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vert="horz" lIns="89611" tIns="44806" rIns="89611" bIns="44806" anchor="ctr"/>
            <a:lstStyle/>
            <a:p>
              <a:pPr algn="ctr"/>
              <a:r>
                <a:rPr lang="zh-CN" altLang="en-US" b="1" dirty="0" smtClean="0">
                  <a:latin typeface="微软雅黑" pitchFamily="34" charset="-122"/>
                  <a:ea typeface="微软雅黑" pitchFamily="34" charset="-122"/>
                </a:rPr>
                <a:t>业务捆绑</a:t>
              </a:r>
              <a:endParaRPr lang="en-US" altLang="zh-CN" b="1" dirty="0" smtClean="0">
                <a:latin typeface="微软雅黑" pitchFamily="34" charset="-122"/>
                <a:ea typeface="微软雅黑" pitchFamily="34" charset="-122"/>
              </a:endParaRPr>
            </a:p>
          </p:txBody>
        </p:sp>
        <p:sp>
          <p:nvSpPr>
            <p:cNvPr id="22" name="Rectangle 50"/>
            <p:cNvSpPr>
              <a:spLocks noChangeArrowheads="1"/>
            </p:cNvSpPr>
            <p:nvPr/>
          </p:nvSpPr>
          <p:spPr bwMode="auto">
            <a:xfrm>
              <a:off x="329242" y="5652397"/>
              <a:ext cx="1339857" cy="716883"/>
            </a:xfrm>
            <a:prstGeom prst="round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vert="horz" lIns="89611" tIns="44806" rIns="89611" bIns="44806" anchor="ctr"/>
            <a:lstStyle/>
            <a:p>
              <a:pPr algn="ctr"/>
              <a:r>
                <a:rPr lang="zh-CN" altLang="en-US" b="1" dirty="0">
                  <a:latin typeface="微软雅黑" pitchFamily="34" charset="-122"/>
                  <a:ea typeface="微软雅黑" pitchFamily="34" charset="-122"/>
                </a:rPr>
                <a:t>跨</a:t>
              </a:r>
              <a:r>
                <a:rPr lang="zh-CN" altLang="en-US" b="1" dirty="0" smtClean="0">
                  <a:latin typeface="微软雅黑" pitchFamily="34" charset="-122"/>
                  <a:ea typeface="微软雅黑" pitchFamily="34" charset="-122"/>
                </a:rPr>
                <a:t>界融合</a:t>
              </a:r>
              <a:endParaRPr lang="en-US" altLang="zh-CN" b="1" dirty="0" smtClean="0">
                <a:latin typeface="微软雅黑" pitchFamily="34" charset="-122"/>
                <a:ea typeface="微软雅黑" pitchFamily="34" charset="-122"/>
              </a:endParaRPr>
            </a:p>
          </p:txBody>
        </p:sp>
        <p:sp>
          <p:nvSpPr>
            <p:cNvPr id="23" name="Rectangle 50"/>
            <p:cNvSpPr>
              <a:spLocks noChangeArrowheads="1"/>
            </p:cNvSpPr>
            <p:nvPr/>
          </p:nvSpPr>
          <p:spPr bwMode="auto">
            <a:xfrm>
              <a:off x="329242" y="2601395"/>
              <a:ext cx="1339857" cy="716883"/>
            </a:xfrm>
            <a:prstGeom prst="round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vert="horz" lIns="89611" tIns="44806" rIns="89611" bIns="44806" anchor="ctr"/>
            <a:lstStyle/>
            <a:p>
              <a:pPr algn="ctr"/>
              <a:r>
                <a:rPr lang="zh-CN" altLang="en-US" b="1" dirty="0" smtClean="0">
                  <a:latin typeface="微软雅黑" pitchFamily="34" charset="-122"/>
                  <a:ea typeface="微软雅黑" pitchFamily="34" charset="-122"/>
                </a:rPr>
                <a:t>套餐设计</a:t>
              </a:r>
              <a:endParaRPr lang="en-US" altLang="zh-CN" b="1" dirty="0" smtClean="0">
                <a:latin typeface="微软雅黑" pitchFamily="34" charset="-122"/>
                <a:ea typeface="微软雅黑" pitchFamily="34" charset="-122"/>
              </a:endParaRPr>
            </a:p>
          </p:txBody>
        </p:sp>
        <p:sp>
          <p:nvSpPr>
            <p:cNvPr id="24" name="Rectangle 50"/>
            <p:cNvSpPr>
              <a:spLocks noChangeArrowheads="1"/>
            </p:cNvSpPr>
            <p:nvPr/>
          </p:nvSpPr>
          <p:spPr bwMode="auto">
            <a:xfrm>
              <a:off x="329242" y="3646079"/>
              <a:ext cx="1339857" cy="716883"/>
            </a:xfrm>
            <a:prstGeom prst="round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vert="horz" lIns="89611" tIns="44806" rIns="89611" bIns="44806" anchor="ctr"/>
            <a:lstStyle/>
            <a:p>
              <a:pPr algn="ctr"/>
              <a:r>
                <a:rPr lang="zh-CN" altLang="en-US" b="1" dirty="0" smtClean="0">
                  <a:latin typeface="微软雅黑" pitchFamily="34" charset="-122"/>
                  <a:ea typeface="微软雅黑" pitchFamily="34" charset="-122"/>
                </a:rPr>
                <a:t>流量服务</a:t>
              </a:r>
              <a:endParaRPr lang="en-US" altLang="zh-CN" b="1" dirty="0" smtClean="0">
                <a:latin typeface="微软雅黑" pitchFamily="34" charset="-122"/>
                <a:ea typeface="微软雅黑" pitchFamily="34" charset="-122"/>
              </a:endParaRPr>
            </a:p>
          </p:txBody>
        </p:sp>
        <p:sp>
          <p:nvSpPr>
            <p:cNvPr id="25" name="矩形 24"/>
            <p:cNvSpPr/>
            <p:nvPr/>
          </p:nvSpPr>
          <p:spPr>
            <a:xfrm>
              <a:off x="199296" y="1977419"/>
              <a:ext cx="1599750" cy="423631"/>
            </a:xfrm>
            <a:prstGeom prst="rect">
              <a:avLst/>
            </a:prstGeom>
            <a:solidFill>
              <a:schemeClr val="bg1"/>
            </a:solidFill>
            <a:effectLst>
              <a:outerShdw dist="25400" dir="5400000" algn="t" rotWithShape="0">
                <a:prstClr val="black"/>
              </a:outerShdw>
            </a:effectLst>
          </p:spPr>
          <p:txBody>
            <a:bodyPr wrap="square" lIns="89611" tIns="44806" rIns="89611" bIns="44806">
              <a:spAutoFit/>
            </a:bodyPr>
            <a:lstStyle/>
            <a:p>
              <a:pPr algn="ctr"/>
              <a:r>
                <a:rPr lang="zh-CN" altLang="en-US" b="1" dirty="0">
                  <a:latin typeface="微软雅黑" pitchFamily="34" charset="-122"/>
                  <a:ea typeface="微软雅黑" pitchFamily="34" charset="-122"/>
                </a:rPr>
                <a:t>创新方式</a:t>
              </a:r>
              <a:endParaRPr lang="en-US" altLang="zh-CN" b="1" dirty="0">
                <a:latin typeface="微软雅黑" pitchFamily="34" charset="-122"/>
                <a:ea typeface="微软雅黑" pitchFamily="34" charset="-122"/>
              </a:endParaRPr>
            </a:p>
          </p:txBody>
        </p:sp>
        <p:sp>
          <p:nvSpPr>
            <p:cNvPr id="26" name="矩形 25"/>
            <p:cNvSpPr/>
            <p:nvPr/>
          </p:nvSpPr>
          <p:spPr>
            <a:xfrm>
              <a:off x="2081327" y="1977419"/>
              <a:ext cx="3739813" cy="423631"/>
            </a:xfrm>
            <a:prstGeom prst="rect">
              <a:avLst/>
            </a:prstGeom>
            <a:solidFill>
              <a:schemeClr val="bg1"/>
            </a:solidFill>
            <a:effectLst>
              <a:outerShdw dist="25400" dir="5400000" algn="t" rotWithShape="0">
                <a:prstClr val="black"/>
              </a:outerShdw>
            </a:effectLst>
          </p:spPr>
          <p:txBody>
            <a:bodyPr wrap="square" lIns="89611" tIns="44806" rIns="89611" bIns="44806">
              <a:spAutoFit/>
            </a:bodyPr>
            <a:lstStyle/>
            <a:p>
              <a:pPr algn="ctr"/>
              <a:r>
                <a:rPr lang="zh-CN" altLang="en-US" b="1" dirty="0">
                  <a:latin typeface="微软雅黑" pitchFamily="34" charset="-122"/>
                  <a:ea typeface="微软雅黑" pitchFamily="34" charset="-122"/>
                </a:rPr>
                <a:t>创新内容</a:t>
              </a:r>
              <a:endParaRPr lang="en-US" altLang="zh-CN" b="1" dirty="0">
                <a:latin typeface="微软雅黑" pitchFamily="34" charset="-122"/>
                <a:ea typeface="微软雅黑" pitchFamily="34" charset="-122"/>
              </a:endParaRPr>
            </a:p>
          </p:txBody>
        </p:sp>
        <p:sp>
          <p:nvSpPr>
            <p:cNvPr id="27" name="矩形 26"/>
            <p:cNvSpPr/>
            <p:nvPr/>
          </p:nvSpPr>
          <p:spPr>
            <a:xfrm>
              <a:off x="6097330" y="1977419"/>
              <a:ext cx="2617371" cy="423631"/>
            </a:xfrm>
            <a:prstGeom prst="rect">
              <a:avLst/>
            </a:prstGeom>
            <a:solidFill>
              <a:schemeClr val="bg1"/>
            </a:solidFill>
            <a:effectLst>
              <a:outerShdw dist="25400" dir="5400000" algn="t" rotWithShape="0">
                <a:prstClr val="black"/>
              </a:outerShdw>
            </a:effectLst>
          </p:spPr>
          <p:txBody>
            <a:bodyPr wrap="square" lIns="89611" tIns="44806" rIns="89611" bIns="44806">
              <a:spAutoFit/>
            </a:bodyPr>
            <a:lstStyle/>
            <a:p>
              <a:pPr algn="ctr"/>
              <a:r>
                <a:rPr lang="zh-CN" altLang="en-US" b="1" dirty="0">
                  <a:latin typeface="微软雅黑" pitchFamily="34" charset="-122"/>
                  <a:ea typeface="微软雅黑" pitchFamily="34" charset="-122"/>
                </a:rPr>
                <a:t>典型转售企业</a:t>
              </a:r>
              <a:endParaRPr lang="en-US" altLang="zh-CN" b="1" dirty="0">
                <a:latin typeface="微软雅黑" pitchFamily="34" charset="-122"/>
                <a:ea typeface="微软雅黑" pitchFamily="34" charset="-122"/>
              </a:endParaRPr>
            </a:p>
          </p:txBody>
        </p:sp>
        <p:cxnSp>
          <p:nvCxnSpPr>
            <p:cNvPr id="28" name="直接连接符 27"/>
            <p:cNvCxnSpPr/>
            <p:nvPr/>
          </p:nvCxnSpPr>
          <p:spPr bwMode="auto">
            <a:xfrm rot="5400000">
              <a:off x="4763432" y="-371938"/>
              <a:ext cx="0" cy="7761875"/>
            </a:xfrm>
            <a:prstGeom prst="line">
              <a:avLst/>
            </a:prstGeom>
            <a:ln>
              <a:solidFill>
                <a:schemeClr val="bg1">
                  <a:lumMod val="50000"/>
                </a:schemeClr>
              </a:solidFill>
              <a:prstDash val="sysDash"/>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9" name="直接连接符 28"/>
            <p:cNvCxnSpPr/>
            <p:nvPr/>
          </p:nvCxnSpPr>
          <p:spPr bwMode="auto">
            <a:xfrm rot="5400000">
              <a:off x="4763432" y="654514"/>
              <a:ext cx="0" cy="7761875"/>
            </a:xfrm>
            <a:prstGeom prst="line">
              <a:avLst/>
            </a:prstGeom>
            <a:ln>
              <a:solidFill>
                <a:schemeClr val="bg1">
                  <a:lumMod val="50000"/>
                </a:schemeClr>
              </a:solidFill>
              <a:prstDash val="sysDash"/>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30" name="直接连接符 29"/>
            <p:cNvCxnSpPr/>
            <p:nvPr/>
          </p:nvCxnSpPr>
          <p:spPr bwMode="auto">
            <a:xfrm rot="5400000">
              <a:off x="4763432" y="1649117"/>
              <a:ext cx="0" cy="7761875"/>
            </a:xfrm>
            <a:prstGeom prst="line">
              <a:avLst/>
            </a:prstGeom>
            <a:ln>
              <a:solidFill>
                <a:schemeClr val="bg1">
                  <a:lumMod val="50000"/>
                </a:schemeClr>
              </a:solidFill>
              <a:prstDash val="sysDash"/>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31" name="文本框 30"/>
            <p:cNvSpPr txBox="1"/>
            <p:nvPr/>
          </p:nvSpPr>
          <p:spPr>
            <a:xfrm>
              <a:off x="2052310" y="3509001"/>
              <a:ext cx="4165610" cy="1062270"/>
            </a:xfrm>
            <a:prstGeom prst="rect">
              <a:avLst/>
            </a:prstGeom>
            <a:noFill/>
          </p:spPr>
          <p:txBody>
            <a:bodyPr wrap="square" lIns="89611" tIns="44806" rIns="89611" bIns="44806" rtlCol="0">
              <a:spAutoFit/>
            </a:bodyPr>
            <a:lstStyle/>
            <a:p>
              <a:pPr marL="34290" indent="-34290">
                <a:lnSpc>
                  <a:spcPct val="150000"/>
                </a:lnSpc>
                <a:buFont typeface="Arial" pitchFamily="34" charset="0"/>
                <a:buChar char="•"/>
              </a:pPr>
              <a:r>
                <a:rPr lang="zh-CN" altLang="en-US" b="1" dirty="0">
                  <a:solidFill>
                    <a:srgbClr val="FF0000"/>
                  </a:solidFill>
                  <a:latin typeface="微软雅黑" pitchFamily="34" charset="-122"/>
                  <a:ea typeface="微软雅黑" pitchFamily="34" charset="-122"/>
                </a:rPr>
                <a:t>话音流量互转：</a:t>
              </a:r>
              <a:r>
                <a:rPr lang="zh-CN" altLang="en-US" sz="1400" dirty="0">
                  <a:latin typeface="微软雅黑" pitchFamily="34" charset="-122"/>
                  <a:ea typeface="微软雅黑" pitchFamily="34" charset="-122"/>
                </a:rPr>
                <a:t>套餐内的流量、话音互换</a:t>
              </a:r>
              <a:endParaRPr lang="en-US" altLang="zh-CN" sz="1400" dirty="0">
                <a:latin typeface="微软雅黑" pitchFamily="34" charset="-122"/>
                <a:ea typeface="微软雅黑" pitchFamily="34" charset="-122"/>
              </a:endParaRPr>
            </a:p>
            <a:p>
              <a:pPr marL="34290" indent="-34290">
                <a:lnSpc>
                  <a:spcPct val="150000"/>
                </a:lnSpc>
                <a:buFont typeface="Arial" pitchFamily="34" charset="0"/>
                <a:buChar char="•"/>
              </a:pPr>
              <a:r>
                <a:rPr lang="zh-CN" altLang="en-US" b="1" dirty="0">
                  <a:solidFill>
                    <a:srgbClr val="FF0000"/>
                  </a:solidFill>
                  <a:latin typeface="微软雅黑" pitchFamily="34" charset="-122"/>
                  <a:ea typeface="微软雅黑" pitchFamily="34" charset="-122"/>
                </a:rPr>
                <a:t>流量银行业务：</a:t>
              </a:r>
              <a:r>
                <a:rPr lang="zh-CN" altLang="en-US" sz="1400" dirty="0">
                  <a:latin typeface="微软雅黑" pitchFamily="34" charset="-122"/>
                  <a:ea typeface="微软雅黑" pitchFamily="34" charset="-122"/>
                </a:rPr>
                <a:t>流量货币化和保值增值</a:t>
              </a:r>
              <a:endParaRPr lang="en-US" altLang="zh-CN" sz="1400" dirty="0">
                <a:latin typeface="微软雅黑" pitchFamily="34" charset="-122"/>
                <a:ea typeface="微软雅黑" pitchFamily="34" charset="-122"/>
              </a:endParaRPr>
            </a:p>
          </p:txBody>
        </p:sp>
        <p:sp>
          <p:nvSpPr>
            <p:cNvPr id="32" name="文本框 31"/>
            <p:cNvSpPr txBox="1"/>
            <p:nvPr/>
          </p:nvSpPr>
          <p:spPr>
            <a:xfrm>
              <a:off x="2066583" y="4808806"/>
              <a:ext cx="3739813" cy="583290"/>
            </a:xfrm>
            <a:prstGeom prst="rect">
              <a:avLst/>
            </a:prstGeom>
            <a:noFill/>
          </p:spPr>
          <p:txBody>
            <a:bodyPr wrap="square" lIns="89611" tIns="44806" rIns="89611" bIns="44806" rtlCol="0">
              <a:spAutoFit/>
            </a:bodyPr>
            <a:lstStyle/>
            <a:p>
              <a:pPr marL="34290" indent="-34290">
                <a:lnSpc>
                  <a:spcPct val="150000"/>
                </a:lnSpc>
                <a:buFont typeface="Arial" pitchFamily="34" charset="0"/>
                <a:buChar char="•"/>
              </a:pPr>
              <a:r>
                <a:rPr lang="zh-CN" altLang="en-US" b="1" dirty="0">
                  <a:solidFill>
                    <a:srgbClr val="FF0000"/>
                  </a:solidFill>
                  <a:latin typeface="微软雅黑" pitchFamily="34" charset="-122"/>
                  <a:ea typeface="微软雅黑" pitchFamily="34" charset="-122"/>
                </a:rPr>
                <a:t>业务捆绑销售：</a:t>
              </a:r>
              <a:r>
                <a:rPr lang="zh-CN" altLang="en-US" sz="1400" dirty="0">
                  <a:latin typeface="微软雅黑" pitchFamily="34" charset="-122"/>
                  <a:ea typeface="微软雅黑" pitchFamily="34" charset="-122"/>
                </a:rPr>
                <a:t>与自有业务交叉捆绑</a:t>
              </a:r>
            </a:p>
          </p:txBody>
        </p:sp>
        <p:sp>
          <p:nvSpPr>
            <p:cNvPr id="33" name="文本框 32"/>
            <p:cNvSpPr txBox="1"/>
            <p:nvPr/>
          </p:nvSpPr>
          <p:spPr>
            <a:xfrm>
              <a:off x="2081327" y="2540594"/>
              <a:ext cx="4263202" cy="1062270"/>
            </a:xfrm>
            <a:prstGeom prst="rect">
              <a:avLst/>
            </a:prstGeom>
            <a:noFill/>
          </p:spPr>
          <p:txBody>
            <a:bodyPr wrap="square" lIns="89611" tIns="44806" rIns="89611" bIns="44806" rtlCol="0">
              <a:spAutoFit/>
            </a:bodyPr>
            <a:lstStyle/>
            <a:p>
              <a:pPr marL="34290" indent="-34290">
                <a:lnSpc>
                  <a:spcPct val="150000"/>
                </a:lnSpc>
                <a:buFont typeface="Arial" pitchFamily="34" charset="0"/>
                <a:buChar char="•"/>
              </a:pPr>
              <a:r>
                <a:rPr lang="zh-CN" altLang="en-US" b="1" dirty="0">
                  <a:solidFill>
                    <a:srgbClr val="FF0000"/>
                  </a:solidFill>
                  <a:latin typeface="微软雅黑" pitchFamily="34" charset="-122"/>
                  <a:ea typeface="微软雅黑" pitchFamily="34" charset="-122"/>
                </a:rPr>
                <a:t>套餐量身定制：</a:t>
              </a:r>
              <a:r>
                <a:rPr lang="zh-CN" altLang="en-US" sz="1400" dirty="0">
                  <a:latin typeface="微软雅黑" pitchFamily="34" charset="-122"/>
                  <a:ea typeface="微软雅黑" pitchFamily="34" charset="-122"/>
                </a:rPr>
                <a:t>用户掌握套餐“定制权”</a:t>
              </a:r>
              <a:endParaRPr lang="en-US" altLang="zh-CN" sz="1400" dirty="0">
                <a:latin typeface="微软雅黑" pitchFamily="34" charset="-122"/>
                <a:ea typeface="微软雅黑" pitchFamily="34" charset="-122"/>
              </a:endParaRPr>
            </a:p>
            <a:p>
              <a:pPr marL="34290" indent="-34290">
                <a:lnSpc>
                  <a:spcPct val="150000"/>
                </a:lnSpc>
                <a:buFont typeface="Arial" pitchFamily="34" charset="0"/>
                <a:buChar char="•"/>
              </a:pPr>
              <a:r>
                <a:rPr lang="zh-CN" altLang="en-US" b="1" dirty="0">
                  <a:solidFill>
                    <a:srgbClr val="FF0000"/>
                  </a:solidFill>
                  <a:latin typeface="微软雅黑" pitchFamily="34" charset="-122"/>
                  <a:ea typeface="微软雅黑" pitchFamily="34" charset="-122"/>
                </a:rPr>
                <a:t>套餐多人共享：</a:t>
              </a:r>
              <a:r>
                <a:rPr lang="zh-CN" altLang="en-US" sz="1400" dirty="0">
                  <a:latin typeface="微软雅黑" pitchFamily="34" charset="-122"/>
                  <a:ea typeface="微软雅黑" pitchFamily="34" charset="-122"/>
                </a:rPr>
                <a:t>一人购买的套餐、多人分享</a:t>
              </a:r>
            </a:p>
          </p:txBody>
        </p:sp>
        <p:sp>
          <p:nvSpPr>
            <p:cNvPr id="34" name="文本框 33"/>
            <p:cNvSpPr txBox="1"/>
            <p:nvPr/>
          </p:nvSpPr>
          <p:spPr>
            <a:xfrm>
              <a:off x="2066583" y="5626234"/>
              <a:ext cx="3739813" cy="955830"/>
            </a:xfrm>
            <a:prstGeom prst="rect">
              <a:avLst/>
            </a:prstGeom>
            <a:noFill/>
          </p:spPr>
          <p:txBody>
            <a:bodyPr wrap="square" lIns="89611" tIns="44806" rIns="89611" bIns="44806" rtlCol="0">
              <a:spAutoFit/>
            </a:bodyPr>
            <a:lstStyle/>
            <a:p>
              <a:pPr marL="34290" indent="-34290">
                <a:lnSpc>
                  <a:spcPct val="150000"/>
                </a:lnSpc>
                <a:buFont typeface="Arial" pitchFamily="34" charset="0"/>
                <a:buChar char="•"/>
              </a:pPr>
              <a:r>
                <a:rPr lang="zh-CN" altLang="en-US" b="1" dirty="0">
                  <a:solidFill>
                    <a:srgbClr val="FF0000"/>
                  </a:solidFill>
                  <a:latin typeface="微软雅黑" pitchFamily="34" charset="-122"/>
                  <a:ea typeface="微软雅黑" pitchFamily="34" charset="-122"/>
                </a:rPr>
                <a:t>跨界资源整合：</a:t>
              </a:r>
              <a:r>
                <a:rPr lang="zh-CN" altLang="en-US" sz="1400" dirty="0">
                  <a:latin typeface="微软雅黑" pitchFamily="34" charset="-122"/>
                  <a:ea typeface="微软雅黑" pitchFamily="34" charset="-122"/>
                </a:rPr>
                <a:t>将电信业务与零售、金融、游戏、制造、娱乐等跨行业产品融合</a:t>
              </a:r>
            </a:p>
          </p:txBody>
        </p:sp>
        <p:pic>
          <p:nvPicPr>
            <p:cNvPr id="35" name="图片 82"/>
            <p:cNvPicPr/>
            <p:nvPr/>
          </p:nvPicPr>
          <p:blipFill>
            <a:blip r:embed="rId2" cstate="print"/>
            <a:srcRect/>
            <a:stretch>
              <a:fillRect/>
            </a:stretch>
          </p:blipFill>
          <p:spPr bwMode="auto">
            <a:xfrm>
              <a:off x="7494365" y="3623869"/>
              <a:ext cx="1277951" cy="428047"/>
            </a:xfrm>
            <a:prstGeom prst="rect">
              <a:avLst/>
            </a:prstGeom>
            <a:noFill/>
            <a:ln w="9525">
              <a:noFill/>
              <a:miter lim="800000"/>
              <a:headEnd/>
              <a:tailEnd/>
            </a:ln>
          </p:spPr>
        </p:pic>
        <p:pic>
          <p:nvPicPr>
            <p:cNvPr id="36" name="图片 83"/>
            <p:cNvPicPr/>
            <p:nvPr/>
          </p:nvPicPr>
          <p:blipFill>
            <a:blip r:embed="rId3" cstate="print"/>
            <a:srcRect/>
            <a:stretch>
              <a:fillRect/>
            </a:stretch>
          </p:blipFill>
          <p:spPr bwMode="auto">
            <a:xfrm>
              <a:off x="6097331" y="3623869"/>
              <a:ext cx="1329068" cy="428047"/>
            </a:xfrm>
            <a:prstGeom prst="rect">
              <a:avLst/>
            </a:prstGeom>
            <a:noFill/>
            <a:ln w="9525">
              <a:noFill/>
              <a:miter lim="800000"/>
              <a:headEnd/>
              <a:tailEnd/>
            </a:ln>
          </p:spPr>
        </p:pic>
        <p:pic>
          <p:nvPicPr>
            <p:cNvPr id="37" name="图片 36"/>
            <p:cNvPicPr/>
            <p:nvPr/>
          </p:nvPicPr>
          <p:blipFill>
            <a:blip r:embed="rId4" cstate="print"/>
            <a:srcRect/>
            <a:stretch>
              <a:fillRect/>
            </a:stretch>
          </p:blipFill>
          <p:spPr>
            <a:xfrm>
              <a:off x="6097331" y="2547810"/>
              <a:ext cx="1226832" cy="299633"/>
            </a:xfrm>
            <a:prstGeom prst="rect">
              <a:avLst/>
            </a:prstGeom>
          </p:spPr>
        </p:pic>
        <p:pic>
          <p:nvPicPr>
            <p:cNvPr id="38" name="图片 37"/>
            <p:cNvPicPr/>
            <p:nvPr/>
          </p:nvPicPr>
          <p:blipFill>
            <a:blip r:embed="rId5" cstate="print"/>
            <a:srcRect/>
            <a:stretch>
              <a:fillRect/>
            </a:stretch>
          </p:blipFill>
          <p:spPr>
            <a:xfrm>
              <a:off x="7495743" y="2547810"/>
              <a:ext cx="1398601" cy="393956"/>
            </a:xfrm>
            <a:prstGeom prst="rect">
              <a:avLst/>
            </a:prstGeom>
          </p:spPr>
        </p:pic>
        <p:pic>
          <p:nvPicPr>
            <p:cNvPr id="39" name="图片 74"/>
            <p:cNvPicPr/>
            <p:nvPr/>
          </p:nvPicPr>
          <p:blipFill>
            <a:blip r:embed="rId6" cstate="print"/>
            <a:srcRect/>
            <a:stretch>
              <a:fillRect/>
            </a:stretch>
          </p:blipFill>
          <p:spPr bwMode="auto">
            <a:xfrm>
              <a:off x="7494367" y="5722040"/>
              <a:ext cx="1461300" cy="577596"/>
            </a:xfrm>
            <a:prstGeom prst="rect">
              <a:avLst/>
            </a:prstGeom>
            <a:noFill/>
            <a:ln w="9525">
              <a:noFill/>
              <a:miter lim="800000"/>
              <a:headEnd/>
              <a:tailEnd/>
            </a:ln>
          </p:spPr>
        </p:pic>
        <p:pic>
          <p:nvPicPr>
            <p:cNvPr id="40" name="图片 77"/>
            <p:cNvPicPr/>
            <p:nvPr/>
          </p:nvPicPr>
          <p:blipFill>
            <a:blip r:embed="rId7" cstate="print"/>
            <a:srcRect/>
            <a:stretch>
              <a:fillRect/>
            </a:stretch>
          </p:blipFill>
          <p:spPr bwMode="auto">
            <a:xfrm>
              <a:off x="6097331" y="5733367"/>
              <a:ext cx="1501456" cy="554945"/>
            </a:xfrm>
            <a:prstGeom prst="rect">
              <a:avLst/>
            </a:prstGeom>
            <a:noFill/>
            <a:ln w="9525">
              <a:noFill/>
              <a:miter lim="800000"/>
              <a:headEnd/>
              <a:tailEnd/>
            </a:ln>
          </p:spPr>
        </p:pic>
        <p:pic>
          <p:nvPicPr>
            <p:cNvPr id="41" name="图片 79"/>
            <p:cNvPicPr/>
            <p:nvPr/>
          </p:nvPicPr>
          <p:blipFill>
            <a:blip r:embed="rId8" cstate="print"/>
            <a:srcRect/>
            <a:stretch>
              <a:fillRect/>
            </a:stretch>
          </p:blipFill>
          <p:spPr bwMode="auto">
            <a:xfrm>
              <a:off x="7667512" y="4710615"/>
              <a:ext cx="1226832" cy="543619"/>
            </a:xfrm>
            <a:prstGeom prst="rect">
              <a:avLst/>
            </a:prstGeom>
            <a:noFill/>
            <a:ln w="9525">
              <a:noFill/>
              <a:miter lim="800000"/>
              <a:headEnd/>
              <a:tailEnd/>
            </a:ln>
          </p:spPr>
        </p:pic>
        <p:pic>
          <p:nvPicPr>
            <p:cNvPr id="42" name="图片 80"/>
            <p:cNvPicPr/>
            <p:nvPr/>
          </p:nvPicPr>
          <p:blipFill>
            <a:blip r:embed="rId9" cstate="print"/>
            <a:srcRect/>
            <a:stretch>
              <a:fillRect/>
            </a:stretch>
          </p:blipFill>
          <p:spPr bwMode="auto">
            <a:xfrm>
              <a:off x="6097331" y="4774558"/>
              <a:ext cx="1584658" cy="520968"/>
            </a:xfrm>
            <a:prstGeom prst="rect">
              <a:avLst/>
            </a:prstGeom>
            <a:noFill/>
            <a:ln w="9525">
              <a:noFill/>
              <a:miter lim="800000"/>
              <a:headEnd/>
              <a:tailEnd/>
            </a:ln>
          </p:spPr>
        </p:pic>
        <p:pic>
          <p:nvPicPr>
            <p:cNvPr id="43" name="图片 76"/>
            <p:cNvPicPr/>
            <p:nvPr/>
          </p:nvPicPr>
          <p:blipFill>
            <a:blip r:embed="rId10" cstate="print"/>
            <a:srcRect/>
            <a:stretch>
              <a:fillRect/>
            </a:stretch>
          </p:blipFill>
          <p:spPr bwMode="auto">
            <a:xfrm>
              <a:off x="6097331" y="3017908"/>
              <a:ext cx="1363147" cy="407715"/>
            </a:xfrm>
            <a:prstGeom prst="rect">
              <a:avLst/>
            </a:prstGeom>
            <a:noFill/>
            <a:ln w="9525">
              <a:noFill/>
              <a:miter lim="800000"/>
              <a:headEnd/>
              <a:tailEnd/>
            </a:ln>
          </p:spPr>
        </p:pic>
        <p:pic>
          <p:nvPicPr>
            <p:cNvPr id="44" name="图片 78"/>
            <p:cNvPicPr/>
            <p:nvPr/>
          </p:nvPicPr>
          <p:blipFill>
            <a:blip r:embed="rId11" cstate="print"/>
            <a:srcRect/>
            <a:stretch>
              <a:fillRect/>
            </a:stretch>
          </p:blipFill>
          <p:spPr bwMode="auto">
            <a:xfrm>
              <a:off x="7454348" y="2971028"/>
              <a:ext cx="1448343" cy="444546"/>
            </a:xfrm>
            <a:prstGeom prst="rect">
              <a:avLst/>
            </a:prstGeom>
            <a:noFill/>
            <a:ln w="9525">
              <a:noFill/>
              <a:miter lim="800000"/>
              <a:headEnd/>
              <a:tailEnd/>
            </a:ln>
          </p:spPr>
        </p:pic>
        <p:pic>
          <p:nvPicPr>
            <p:cNvPr id="45" name="图片 77"/>
            <p:cNvPicPr/>
            <p:nvPr/>
          </p:nvPicPr>
          <p:blipFill>
            <a:blip r:embed="rId7" cstate="print"/>
            <a:srcRect/>
            <a:stretch>
              <a:fillRect/>
            </a:stretch>
          </p:blipFill>
          <p:spPr bwMode="auto">
            <a:xfrm>
              <a:off x="6850287" y="4076204"/>
              <a:ext cx="1107557" cy="416769"/>
            </a:xfrm>
            <a:prstGeom prst="rect">
              <a:avLst/>
            </a:prstGeom>
            <a:noFill/>
            <a:ln w="9525">
              <a:noFill/>
              <a:miter lim="800000"/>
              <a:headEnd/>
              <a:tailEnd/>
            </a:ln>
          </p:spPr>
        </p:pic>
      </p:grpSp>
    </p:spTree>
    <p:extLst>
      <p:ext uri="{BB962C8B-B14F-4D97-AF65-F5344CB8AC3E}">
        <p14:creationId xmlns:p14="http://schemas.microsoft.com/office/powerpoint/2010/main" val="36971540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2800" b="1" dirty="0">
                <a:latin typeface="黑体" pitchFamily="49" charset="-122"/>
                <a:ea typeface="黑体" pitchFamily="49" charset="-122"/>
              </a:rPr>
              <a:t>创新创业下，新产业、新模式、新业态不断涌现</a:t>
            </a:r>
          </a:p>
        </p:txBody>
      </p:sp>
      <p:sp>
        <p:nvSpPr>
          <p:cNvPr id="3" name="Rectangle 50"/>
          <p:cNvSpPr>
            <a:spLocks noChangeArrowheads="1"/>
          </p:cNvSpPr>
          <p:nvPr/>
        </p:nvSpPr>
        <p:spPr bwMode="auto">
          <a:xfrm>
            <a:off x="646927" y="1143183"/>
            <a:ext cx="1455518" cy="729180"/>
          </a:xfrm>
          <a:prstGeom prst="round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vert="horz"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b="1" dirty="0" smtClean="0">
                <a:solidFill>
                  <a:prstClr val="black"/>
                </a:solidFill>
                <a:latin typeface="微软雅黑" pitchFamily="34" charset="-122"/>
                <a:ea typeface="微软雅黑" pitchFamily="34" charset="-122"/>
              </a:rPr>
              <a:t>创新产业</a:t>
            </a:r>
            <a:endParaRPr lang="en-US" altLang="zh-CN" b="1" dirty="0" smtClean="0">
              <a:solidFill>
                <a:prstClr val="black"/>
              </a:solidFill>
              <a:latin typeface="微软雅黑" pitchFamily="34" charset="-122"/>
              <a:ea typeface="微软雅黑" pitchFamily="34" charset="-122"/>
            </a:endParaRPr>
          </a:p>
          <a:p>
            <a:pPr algn="ctr"/>
            <a:r>
              <a:rPr lang="zh-CN" altLang="en-US" b="1" dirty="0" smtClean="0">
                <a:solidFill>
                  <a:prstClr val="black"/>
                </a:solidFill>
                <a:latin typeface="微软雅黑" pitchFamily="34" charset="-122"/>
                <a:ea typeface="微软雅黑" pitchFamily="34" charset="-122"/>
              </a:rPr>
              <a:t>平台多样</a:t>
            </a:r>
            <a:endParaRPr lang="en-US" altLang="zh-CN" b="1" dirty="0" smtClean="0">
              <a:solidFill>
                <a:prstClr val="black"/>
              </a:solidFill>
              <a:latin typeface="微软雅黑" pitchFamily="34" charset="-122"/>
              <a:ea typeface="微软雅黑" pitchFamily="34" charset="-122"/>
            </a:endParaRPr>
          </a:p>
        </p:txBody>
      </p:sp>
      <p:sp>
        <p:nvSpPr>
          <p:cNvPr id="4" name="Rectangle 50"/>
          <p:cNvSpPr>
            <a:spLocks noChangeArrowheads="1"/>
          </p:cNvSpPr>
          <p:nvPr/>
        </p:nvSpPr>
        <p:spPr bwMode="auto">
          <a:xfrm>
            <a:off x="3487076" y="1143183"/>
            <a:ext cx="1455518" cy="729180"/>
          </a:xfrm>
          <a:prstGeom prst="round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vert="horz"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b="1" dirty="0" smtClean="0">
                <a:solidFill>
                  <a:prstClr val="black"/>
                </a:solidFill>
                <a:latin typeface="微软雅黑" pitchFamily="34" charset="-122"/>
                <a:ea typeface="微软雅黑" pitchFamily="34" charset="-122"/>
              </a:rPr>
              <a:t>商业模式</a:t>
            </a:r>
            <a:endParaRPr lang="en-US" altLang="zh-CN" b="1" dirty="0" smtClean="0">
              <a:solidFill>
                <a:prstClr val="black"/>
              </a:solidFill>
              <a:latin typeface="微软雅黑" pitchFamily="34" charset="-122"/>
              <a:ea typeface="微软雅黑" pitchFamily="34" charset="-122"/>
            </a:endParaRPr>
          </a:p>
          <a:p>
            <a:pPr algn="ctr"/>
            <a:r>
              <a:rPr lang="zh-CN" altLang="en-US" b="1" dirty="0" smtClean="0">
                <a:solidFill>
                  <a:prstClr val="black"/>
                </a:solidFill>
                <a:latin typeface="微软雅黑" pitchFamily="34" charset="-122"/>
                <a:ea typeface="微软雅黑" pitchFamily="34" charset="-122"/>
              </a:rPr>
              <a:t>不断创新</a:t>
            </a:r>
            <a:endParaRPr lang="en-US" altLang="zh-CN" b="1" dirty="0" smtClean="0">
              <a:solidFill>
                <a:prstClr val="black"/>
              </a:solidFill>
              <a:latin typeface="微软雅黑" pitchFamily="34" charset="-122"/>
              <a:ea typeface="微软雅黑" pitchFamily="34" charset="-122"/>
            </a:endParaRPr>
          </a:p>
        </p:txBody>
      </p:sp>
      <p:sp>
        <p:nvSpPr>
          <p:cNvPr id="5" name="Rectangle 50"/>
          <p:cNvSpPr>
            <a:spLocks noChangeArrowheads="1"/>
          </p:cNvSpPr>
          <p:nvPr/>
        </p:nvSpPr>
        <p:spPr bwMode="auto">
          <a:xfrm>
            <a:off x="6401660" y="1143183"/>
            <a:ext cx="1455518" cy="729180"/>
          </a:xfrm>
          <a:prstGeom prst="round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vert="horz"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b="1" dirty="0" smtClean="0">
                <a:solidFill>
                  <a:prstClr val="black"/>
                </a:solidFill>
                <a:latin typeface="微软雅黑" pitchFamily="34" charset="-122"/>
                <a:ea typeface="微软雅黑" pitchFamily="34" charset="-122"/>
              </a:rPr>
              <a:t>新业态</a:t>
            </a:r>
            <a:endParaRPr lang="en-US" altLang="zh-CN" b="1" dirty="0" smtClean="0">
              <a:solidFill>
                <a:prstClr val="black"/>
              </a:solidFill>
              <a:latin typeface="微软雅黑" pitchFamily="34" charset="-122"/>
              <a:ea typeface="微软雅黑" pitchFamily="34" charset="-122"/>
            </a:endParaRPr>
          </a:p>
          <a:p>
            <a:pPr algn="ctr"/>
            <a:r>
              <a:rPr lang="zh-CN" altLang="en-US" b="1" dirty="0" smtClean="0">
                <a:solidFill>
                  <a:prstClr val="black"/>
                </a:solidFill>
                <a:latin typeface="微软雅黑" pitchFamily="34" charset="-122"/>
                <a:ea typeface="微软雅黑" pitchFamily="34" charset="-122"/>
              </a:rPr>
              <a:t>不断涌现</a:t>
            </a:r>
            <a:endParaRPr lang="en-US" altLang="zh-CN" b="1" dirty="0" smtClean="0">
              <a:solidFill>
                <a:prstClr val="black"/>
              </a:solidFill>
              <a:latin typeface="微软雅黑" pitchFamily="34" charset="-122"/>
              <a:ea typeface="微软雅黑" pitchFamily="34" charset="-122"/>
            </a:endParaRPr>
          </a:p>
        </p:txBody>
      </p:sp>
      <p:cxnSp>
        <p:nvCxnSpPr>
          <p:cNvPr id="6" name="直接连接符 5"/>
          <p:cNvCxnSpPr/>
          <p:nvPr/>
        </p:nvCxnSpPr>
        <p:spPr>
          <a:xfrm>
            <a:off x="529964" y="2129635"/>
            <a:ext cx="176400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17652" y="2279817"/>
            <a:ext cx="2532671" cy="2631490"/>
          </a:xfrm>
          <a:prstGeom prst="rect">
            <a:avLst/>
          </a:prstGeom>
        </p:spPr>
        <p:txBody>
          <a:bodyPr wrap="square">
            <a:spAutoFit/>
          </a:bodyPr>
          <a:lstStyle/>
          <a:p>
            <a:pPr>
              <a:spcBef>
                <a:spcPts val="600"/>
              </a:spcBef>
              <a:spcAft>
                <a:spcPts val="600"/>
              </a:spcAft>
            </a:pPr>
            <a:r>
              <a:rPr lang="zh-CN" altLang="en-US" sz="1500" b="1" dirty="0" smtClean="0">
                <a:solidFill>
                  <a:srgbClr val="C00000"/>
                </a:solidFill>
                <a:latin typeface="微软雅黑" pitchFamily="34" charset="-122"/>
                <a:ea typeface="微软雅黑" pitchFamily="34" charset="-122"/>
              </a:rPr>
              <a:t>基于</a:t>
            </a:r>
            <a:r>
              <a:rPr lang="zh-CN" altLang="en-US" sz="1500" b="1" dirty="0">
                <a:solidFill>
                  <a:srgbClr val="C00000"/>
                </a:solidFill>
                <a:latin typeface="微软雅黑" pitchFamily="34" charset="-122"/>
                <a:ea typeface="微软雅黑" pitchFamily="34" charset="-122"/>
              </a:rPr>
              <a:t>物理空间的</a:t>
            </a:r>
            <a:r>
              <a:rPr lang="zh-CN" altLang="en-US" sz="1500" b="1" dirty="0" smtClean="0">
                <a:solidFill>
                  <a:srgbClr val="C00000"/>
                </a:solidFill>
                <a:latin typeface="微软雅黑" pitchFamily="34" charset="-122"/>
                <a:ea typeface="微软雅黑" pitchFamily="34" charset="-122"/>
              </a:rPr>
              <a:t>形态</a:t>
            </a:r>
            <a:endParaRPr lang="en-US" altLang="zh-CN" sz="1500" b="1" dirty="0" smtClean="0">
              <a:solidFill>
                <a:srgbClr val="C00000"/>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传统</a:t>
            </a:r>
            <a:r>
              <a:rPr lang="zh-CN" altLang="en-US" sz="1500" dirty="0">
                <a:solidFill>
                  <a:prstClr val="black"/>
                </a:solidFill>
                <a:latin typeface="微软雅黑" pitchFamily="34" charset="-122"/>
                <a:ea typeface="微软雅黑" pitchFamily="34" charset="-122"/>
              </a:rPr>
              <a:t>的产业</a:t>
            </a:r>
            <a:r>
              <a:rPr lang="zh-CN" altLang="en-US" sz="1500" dirty="0" smtClean="0">
                <a:solidFill>
                  <a:prstClr val="black"/>
                </a:solidFill>
                <a:latin typeface="微软雅黑" pitchFamily="34" charset="-122"/>
                <a:ea typeface="微软雅黑" pitchFamily="34" charset="-122"/>
              </a:rPr>
              <a:t>集群</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专业市场</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高新园区</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产业园区</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新兴</a:t>
            </a:r>
            <a:r>
              <a:rPr lang="zh-CN" altLang="en-US" sz="1500" dirty="0">
                <a:solidFill>
                  <a:prstClr val="black"/>
                </a:solidFill>
                <a:latin typeface="微软雅黑" pitchFamily="34" charset="-122"/>
                <a:ea typeface="微软雅黑" pitchFamily="34" charset="-122"/>
              </a:rPr>
              <a:t>的</a:t>
            </a:r>
            <a:r>
              <a:rPr lang="zh-CN" altLang="en-US" sz="1500" dirty="0" smtClean="0">
                <a:solidFill>
                  <a:prstClr val="black"/>
                </a:solidFill>
                <a:latin typeface="微软雅黑" pitchFamily="34" charset="-122"/>
                <a:ea typeface="微软雅黑" pitchFamily="34" charset="-122"/>
              </a:rPr>
              <a:t>“特色小镇”</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endParaRPr lang="en-US" altLang="zh-CN" sz="1500" dirty="0">
              <a:solidFill>
                <a:prstClr val="black"/>
              </a:solidFill>
              <a:latin typeface="微软雅黑" pitchFamily="34" charset="-122"/>
              <a:ea typeface="微软雅黑" pitchFamily="34" charset="-122"/>
            </a:endParaRPr>
          </a:p>
        </p:txBody>
      </p:sp>
      <p:sp>
        <p:nvSpPr>
          <p:cNvPr id="8" name="矩形 7"/>
          <p:cNvSpPr/>
          <p:nvPr/>
        </p:nvSpPr>
        <p:spPr>
          <a:xfrm>
            <a:off x="3366374" y="2279817"/>
            <a:ext cx="2175314" cy="1862048"/>
          </a:xfrm>
          <a:prstGeom prst="rect">
            <a:avLst/>
          </a:prstGeom>
        </p:spPr>
        <p:txBody>
          <a:bodyPr wrap="square">
            <a:spAutoFit/>
          </a:bodyPr>
          <a:lstStyle/>
          <a:p>
            <a:pPr>
              <a:spcBef>
                <a:spcPts val="600"/>
              </a:spcBef>
              <a:spcAft>
                <a:spcPts val="600"/>
              </a:spcAft>
            </a:pPr>
            <a:r>
              <a:rPr lang="zh-CN" altLang="en-US" sz="1500" b="1" dirty="0" smtClean="0">
                <a:solidFill>
                  <a:srgbClr val="C00000"/>
                </a:solidFill>
                <a:latin typeface="微软雅黑" pitchFamily="34" charset="-122"/>
                <a:ea typeface="微软雅黑" pitchFamily="34" charset="-122"/>
              </a:rPr>
              <a:t>贸易</a:t>
            </a:r>
            <a:r>
              <a:rPr lang="zh-CN" altLang="en-US" sz="1500" b="1" dirty="0">
                <a:solidFill>
                  <a:srgbClr val="C00000"/>
                </a:solidFill>
                <a:latin typeface="微软雅黑" pitchFamily="34" charset="-122"/>
                <a:ea typeface="微软雅黑" pitchFamily="34" charset="-122"/>
              </a:rPr>
              <a:t>和金融新</a:t>
            </a:r>
            <a:r>
              <a:rPr lang="zh-CN" altLang="en-US" sz="1500" b="1" dirty="0" smtClean="0">
                <a:solidFill>
                  <a:srgbClr val="C00000"/>
                </a:solidFill>
                <a:latin typeface="微软雅黑" pitchFamily="34" charset="-122"/>
                <a:ea typeface="微软雅黑" pitchFamily="34" charset="-122"/>
              </a:rPr>
              <a:t>格局</a:t>
            </a:r>
            <a:endParaRPr lang="en-US" altLang="zh-CN" sz="1500" b="1" dirty="0" smtClean="0">
              <a:solidFill>
                <a:srgbClr val="C00000"/>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淘宝</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支付宝</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蚂蚁</a:t>
            </a:r>
            <a:r>
              <a:rPr lang="zh-CN" altLang="en-US" sz="1500" dirty="0">
                <a:solidFill>
                  <a:prstClr val="black"/>
                </a:solidFill>
                <a:latin typeface="微软雅黑" pitchFamily="34" charset="-122"/>
                <a:ea typeface="微软雅黑" pitchFamily="34" charset="-122"/>
              </a:rPr>
              <a:t>金</a:t>
            </a:r>
            <a:r>
              <a:rPr lang="zh-CN" altLang="en-US" sz="1500" dirty="0" smtClean="0">
                <a:solidFill>
                  <a:prstClr val="black"/>
                </a:solidFill>
                <a:latin typeface="微软雅黑" pitchFamily="34" charset="-122"/>
                <a:ea typeface="微软雅黑" pitchFamily="34" charset="-122"/>
              </a:rPr>
              <a:t>服</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“义乌购”</a:t>
            </a:r>
            <a:endParaRPr lang="en-US" altLang="zh-CN" sz="1500" dirty="0" smtClean="0">
              <a:solidFill>
                <a:prstClr val="black"/>
              </a:solidFill>
              <a:latin typeface="微软雅黑" pitchFamily="34" charset="-122"/>
              <a:ea typeface="微软雅黑" pitchFamily="34" charset="-122"/>
            </a:endParaRPr>
          </a:p>
        </p:txBody>
      </p:sp>
      <p:sp>
        <p:nvSpPr>
          <p:cNvPr id="10" name="矩形 9"/>
          <p:cNvSpPr/>
          <p:nvPr/>
        </p:nvSpPr>
        <p:spPr>
          <a:xfrm>
            <a:off x="5981599" y="2279817"/>
            <a:ext cx="2715834" cy="938719"/>
          </a:xfrm>
          <a:prstGeom prst="rect">
            <a:avLst/>
          </a:prstGeom>
        </p:spPr>
        <p:txBody>
          <a:bodyPr wrap="square">
            <a:spAutoFit/>
          </a:bodyPr>
          <a:lstStyle/>
          <a:p>
            <a:pPr>
              <a:spcBef>
                <a:spcPts val="600"/>
              </a:spcBef>
              <a:spcAft>
                <a:spcPts val="600"/>
              </a:spcAft>
            </a:pPr>
            <a:r>
              <a:rPr lang="zh-CN" altLang="en-US" sz="1500" b="1" dirty="0" smtClean="0">
                <a:solidFill>
                  <a:srgbClr val="C00000"/>
                </a:solidFill>
                <a:latin typeface="微软雅黑" pitchFamily="34" charset="-122"/>
                <a:ea typeface="微软雅黑" pitchFamily="34" charset="-122"/>
              </a:rPr>
              <a:t>大</a:t>
            </a:r>
            <a:r>
              <a:rPr lang="zh-CN" altLang="en-US" sz="1500" b="1" dirty="0">
                <a:solidFill>
                  <a:srgbClr val="C00000"/>
                </a:solidFill>
                <a:latin typeface="微软雅黑" pitchFamily="34" charset="-122"/>
                <a:ea typeface="微软雅黑" pitchFamily="34" charset="-122"/>
              </a:rPr>
              <a:t>数据和云计算的新业</a:t>
            </a:r>
            <a:r>
              <a:rPr lang="zh-CN" altLang="en-US" sz="1500" b="1" dirty="0" smtClean="0">
                <a:solidFill>
                  <a:srgbClr val="C00000"/>
                </a:solidFill>
                <a:latin typeface="微软雅黑" pitchFamily="34" charset="-122"/>
                <a:ea typeface="微软雅黑" pitchFamily="34" charset="-122"/>
              </a:rPr>
              <a:t>态</a:t>
            </a:r>
            <a:endParaRPr lang="en-US" altLang="zh-CN" sz="1500" b="1" dirty="0" smtClean="0">
              <a:solidFill>
                <a:srgbClr val="C00000"/>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面向</a:t>
            </a:r>
            <a:r>
              <a:rPr lang="zh-CN" altLang="en-US" sz="1500" dirty="0">
                <a:solidFill>
                  <a:prstClr val="black"/>
                </a:solidFill>
                <a:latin typeface="微软雅黑" pitchFamily="34" charset="-122"/>
                <a:ea typeface="微软雅黑" pitchFamily="34" charset="-122"/>
              </a:rPr>
              <a:t>中小微企业和个人的云计算服务不断</a:t>
            </a:r>
            <a:r>
              <a:rPr lang="zh-CN" altLang="en-US" sz="1500" dirty="0" smtClean="0">
                <a:solidFill>
                  <a:prstClr val="black"/>
                </a:solidFill>
                <a:latin typeface="微软雅黑" pitchFamily="34" charset="-122"/>
                <a:ea typeface="微软雅黑" pitchFamily="34" charset="-122"/>
              </a:rPr>
              <a:t>丰富</a:t>
            </a:r>
            <a:endParaRPr lang="en-US" altLang="zh-CN" sz="1500" b="1" dirty="0">
              <a:solidFill>
                <a:srgbClr val="C00000"/>
              </a:solidFill>
              <a:latin typeface="微软雅黑" pitchFamily="34" charset="-122"/>
              <a:ea typeface="微软雅黑" pitchFamily="34" charset="-122"/>
            </a:endParaRPr>
          </a:p>
        </p:txBody>
      </p:sp>
      <p:sp>
        <p:nvSpPr>
          <p:cNvPr id="11" name="矩形 10"/>
          <p:cNvSpPr/>
          <p:nvPr/>
        </p:nvSpPr>
        <p:spPr>
          <a:xfrm>
            <a:off x="517652" y="4733864"/>
            <a:ext cx="3231573" cy="1092607"/>
          </a:xfrm>
          <a:prstGeom prst="rect">
            <a:avLst/>
          </a:prstGeom>
        </p:spPr>
        <p:txBody>
          <a:bodyPr wrap="square">
            <a:spAutoFit/>
          </a:bodyPr>
          <a:lstStyle/>
          <a:p>
            <a:pPr>
              <a:spcBef>
                <a:spcPts val="600"/>
              </a:spcBef>
              <a:spcAft>
                <a:spcPts val="600"/>
              </a:spcAft>
            </a:pPr>
            <a:r>
              <a:rPr lang="zh-CN" altLang="en-US" sz="1500" b="1" dirty="0" smtClean="0">
                <a:solidFill>
                  <a:srgbClr val="C00000"/>
                </a:solidFill>
                <a:latin typeface="微软雅黑" pitchFamily="34" charset="-122"/>
                <a:ea typeface="微软雅黑" pitchFamily="34" charset="-122"/>
              </a:rPr>
              <a:t>基于</a:t>
            </a:r>
            <a:r>
              <a:rPr lang="zh-CN" altLang="en-US" sz="1500" b="1" dirty="0">
                <a:solidFill>
                  <a:srgbClr val="C00000"/>
                </a:solidFill>
                <a:latin typeface="微软雅黑" pitchFamily="34" charset="-122"/>
                <a:ea typeface="微软雅黑" pitchFamily="34" charset="-122"/>
              </a:rPr>
              <a:t>互联网和信息</a:t>
            </a:r>
            <a:r>
              <a:rPr lang="zh-CN" altLang="en-US" sz="1500" b="1" dirty="0" smtClean="0">
                <a:solidFill>
                  <a:srgbClr val="C00000"/>
                </a:solidFill>
                <a:latin typeface="微软雅黑" pitchFamily="34" charset="-122"/>
                <a:ea typeface="微软雅黑" pitchFamily="34" charset="-122"/>
              </a:rPr>
              <a:t>空间</a:t>
            </a:r>
            <a:endParaRPr lang="en-US" altLang="zh-CN" sz="1500" b="1" dirty="0" smtClean="0">
              <a:solidFill>
                <a:srgbClr val="C00000"/>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阿里</a:t>
            </a:r>
            <a:r>
              <a:rPr lang="zh-CN" altLang="en-US" sz="1500" dirty="0">
                <a:solidFill>
                  <a:prstClr val="black"/>
                </a:solidFill>
                <a:latin typeface="微软雅黑" pitchFamily="34" charset="-122"/>
                <a:ea typeface="微软雅黑" pitchFamily="34" charset="-122"/>
              </a:rPr>
              <a:t>巴巴网络交易</a:t>
            </a:r>
            <a:r>
              <a:rPr lang="zh-CN" altLang="en-US" sz="1500" dirty="0" smtClean="0">
                <a:solidFill>
                  <a:prstClr val="black"/>
                </a:solidFill>
                <a:latin typeface="微软雅黑" pitchFamily="34" charset="-122"/>
                <a:ea typeface="微软雅黑" pitchFamily="34" charset="-122"/>
              </a:rPr>
              <a:t>平台</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创</a:t>
            </a:r>
            <a:r>
              <a:rPr lang="zh-CN" altLang="en-US" sz="1500" dirty="0">
                <a:solidFill>
                  <a:prstClr val="black"/>
                </a:solidFill>
                <a:latin typeface="微软雅黑" pitchFamily="34" charset="-122"/>
                <a:ea typeface="微软雅黑" pitchFamily="34" charset="-122"/>
              </a:rPr>
              <a:t>客空间</a:t>
            </a:r>
            <a:endParaRPr lang="en-US" altLang="zh-CN" sz="1500" dirty="0">
              <a:solidFill>
                <a:prstClr val="black"/>
              </a:solidFill>
              <a:latin typeface="微软雅黑" pitchFamily="34" charset="-122"/>
              <a:ea typeface="微软雅黑" pitchFamily="34" charset="-122"/>
            </a:endParaRPr>
          </a:p>
        </p:txBody>
      </p:sp>
      <p:sp>
        <p:nvSpPr>
          <p:cNvPr id="12" name="矩形 11"/>
          <p:cNvSpPr/>
          <p:nvPr/>
        </p:nvSpPr>
        <p:spPr>
          <a:xfrm>
            <a:off x="3366374" y="4197467"/>
            <a:ext cx="2533965" cy="2246769"/>
          </a:xfrm>
          <a:prstGeom prst="rect">
            <a:avLst/>
          </a:prstGeom>
        </p:spPr>
        <p:txBody>
          <a:bodyPr wrap="square">
            <a:spAutoFit/>
          </a:bodyPr>
          <a:lstStyle/>
          <a:p>
            <a:pPr>
              <a:spcBef>
                <a:spcPts val="600"/>
              </a:spcBef>
              <a:spcAft>
                <a:spcPts val="600"/>
              </a:spcAft>
            </a:pPr>
            <a:r>
              <a:rPr lang="zh-CN" altLang="en-US" sz="1500" b="1" dirty="0" smtClean="0">
                <a:solidFill>
                  <a:srgbClr val="C00000"/>
                </a:solidFill>
                <a:latin typeface="微软雅黑" pitchFamily="34" charset="-122"/>
                <a:ea typeface="微软雅黑" pitchFamily="34" charset="-122"/>
              </a:rPr>
              <a:t>生活方式</a:t>
            </a:r>
            <a:r>
              <a:rPr lang="zh-CN" altLang="en-US" sz="1500" b="1" dirty="0">
                <a:solidFill>
                  <a:srgbClr val="C00000"/>
                </a:solidFill>
                <a:latin typeface="微软雅黑" pitchFamily="34" charset="-122"/>
                <a:ea typeface="微软雅黑" pitchFamily="34" charset="-122"/>
              </a:rPr>
              <a:t>新</a:t>
            </a:r>
            <a:r>
              <a:rPr lang="zh-CN" altLang="en-US" sz="1500" b="1" dirty="0" smtClean="0">
                <a:solidFill>
                  <a:srgbClr val="C00000"/>
                </a:solidFill>
                <a:latin typeface="微软雅黑" pitchFamily="34" charset="-122"/>
                <a:ea typeface="微软雅黑" pitchFamily="34" charset="-122"/>
              </a:rPr>
              <a:t>模式</a:t>
            </a:r>
            <a:endParaRPr lang="en-US" altLang="zh-CN" sz="1500" b="1" dirty="0" smtClean="0">
              <a:solidFill>
                <a:srgbClr val="C00000"/>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快</a:t>
            </a:r>
            <a:r>
              <a:rPr lang="zh-CN" altLang="en-US" sz="1500" dirty="0">
                <a:solidFill>
                  <a:prstClr val="black"/>
                </a:solidFill>
                <a:latin typeface="微软雅黑" pitchFamily="34" charset="-122"/>
                <a:ea typeface="微软雅黑" pitchFamily="34" charset="-122"/>
              </a:rPr>
              <a:t>的打</a:t>
            </a:r>
            <a:r>
              <a:rPr lang="zh-CN" altLang="en-US" sz="1500" dirty="0" smtClean="0">
                <a:solidFill>
                  <a:prstClr val="black"/>
                </a:solidFill>
                <a:latin typeface="微软雅黑" pitchFamily="34" charset="-122"/>
                <a:ea typeface="微软雅黑" pitchFamily="34" charset="-122"/>
              </a:rPr>
              <a:t>车</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车蚂蚁</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时空电动汽车</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挂号网</a:t>
            </a:r>
            <a:endParaRPr lang="en-US" altLang="zh-CN" sz="1500" dirty="0" smtClean="0">
              <a:solidFill>
                <a:prstClr val="black"/>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喵</a:t>
            </a:r>
            <a:r>
              <a:rPr lang="zh-CN" altLang="en-US" sz="1500" dirty="0">
                <a:solidFill>
                  <a:prstClr val="black"/>
                </a:solidFill>
                <a:latin typeface="微软雅黑" pitchFamily="34" charset="-122"/>
                <a:ea typeface="微软雅黑" pitchFamily="34" charset="-122"/>
              </a:rPr>
              <a:t>街</a:t>
            </a:r>
            <a:endParaRPr lang="en-US" altLang="zh-CN" sz="1500" dirty="0">
              <a:solidFill>
                <a:prstClr val="black"/>
              </a:solidFill>
              <a:latin typeface="微软雅黑" pitchFamily="34" charset="-122"/>
              <a:ea typeface="微软雅黑" pitchFamily="34" charset="-122"/>
            </a:endParaRPr>
          </a:p>
        </p:txBody>
      </p:sp>
      <p:sp>
        <p:nvSpPr>
          <p:cNvPr id="13" name="矩形 12"/>
          <p:cNvSpPr/>
          <p:nvPr/>
        </p:nvSpPr>
        <p:spPr>
          <a:xfrm>
            <a:off x="5977860" y="3587632"/>
            <a:ext cx="2719574" cy="1400383"/>
          </a:xfrm>
          <a:prstGeom prst="rect">
            <a:avLst/>
          </a:prstGeom>
        </p:spPr>
        <p:txBody>
          <a:bodyPr wrap="square">
            <a:spAutoFit/>
          </a:bodyPr>
          <a:lstStyle/>
          <a:p>
            <a:pPr>
              <a:spcBef>
                <a:spcPts val="600"/>
              </a:spcBef>
              <a:spcAft>
                <a:spcPts val="600"/>
              </a:spcAft>
            </a:pPr>
            <a:r>
              <a:rPr lang="zh-CN" altLang="en-US" sz="1500" b="1" dirty="0" smtClean="0">
                <a:solidFill>
                  <a:srgbClr val="C00000"/>
                </a:solidFill>
                <a:latin typeface="微软雅黑" pitchFamily="34" charset="-122"/>
                <a:ea typeface="微软雅黑" pitchFamily="34" charset="-122"/>
              </a:rPr>
              <a:t>互联网</a:t>
            </a:r>
            <a:r>
              <a:rPr lang="zh-CN" altLang="en-US" sz="1500" b="1" dirty="0">
                <a:solidFill>
                  <a:srgbClr val="C00000"/>
                </a:solidFill>
                <a:latin typeface="微软雅黑" pitchFamily="34" charset="-122"/>
                <a:ea typeface="微软雅黑" pitchFamily="34" charset="-122"/>
              </a:rPr>
              <a:t>与传统产业融合的</a:t>
            </a:r>
            <a:r>
              <a:rPr lang="en-US" altLang="zh-CN" sz="1500" b="1" dirty="0">
                <a:solidFill>
                  <a:srgbClr val="C00000"/>
                </a:solidFill>
                <a:latin typeface="微软雅黑" pitchFamily="34" charset="-122"/>
                <a:ea typeface="微软雅黑" pitchFamily="34" charset="-122"/>
              </a:rPr>
              <a:t>O2O</a:t>
            </a:r>
            <a:r>
              <a:rPr lang="zh-CN" altLang="en-US" sz="1500" b="1" dirty="0" smtClean="0">
                <a:solidFill>
                  <a:srgbClr val="C00000"/>
                </a:solidFill>
                <a:latin typeface="微软雅黑" pitchFamily="34" charset="-122"/>
                <a:ea typeface="微软雅黑" pitchFamily="34" charset="-122"/>
              </a:rPr>
              <a:t>模式</a:t>
            </a:r>
            <a:endParaRPr lang="en-US" altLang="zh-CN" sz="1500" b="1" dirty="0" smtClean="0">
              <a:solidFill>
                <a:srgbClr val="C00000"/>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生活</a:t>
            </a:r>
            <a:r>
              <a:rPr lang="zh-CN" altLang="en-US" sz="1500" dirty="0">
                <a:solidFill>
                  <a:prstClr val="black"/>
                </a:solidFill>
                <a:latin typeface="微软雅黑" pitchFamily="34" charset="-122"/>
                <a:ea typeface="微软雅黑" pitchFamily="34" charset="-122"/>
              </a:rPr>
              <a:t>服务</a:t>
            </a:r>
            <a:r>
              <a:rPr lang="en-US" altLang="zh-CN" sz="1500" dirty="0">
                <a:solidFill>
                  <a:prstClr val="black"/>
                </a:solidFill>
                <a:latin typeface="微软雅黑" pitchFamily="34" charset="-122"/>
                <a:ea typeface="微软雅黑" pitchFamily="34" charset="-122"/>
              </a:rPr>
              <a:t>APP</a:t>
            </a:r>
            <a:r>
              <a:rPr lang="zh-CN" altLang="en-US" sz="1500" dirty="0">
                <a:solidFill>
                  <a:prstClr val="black"/>
                </a:solidFill>
                <a:latin typeface="微软雅黑" pitchFamily="34" charset="-122"/>
                <a:ea typeface="微软雅黑" pitchFamily="34" charset="-122"/>
              </a:rPr>
              <a:t>用户规模</a:t>
            </a:r>
            <a:r>
              <a:rPr lang="en-US" altLang="zh-CN" sz="1500" dirty="0">
                <a:solidFill>
                  <a:prstClr val="black"/>
                </a:solidFill>
                <a:latin typeface="微软雅黑" pitchFamily="34" charset="-122"/>
                <a:ea typeface="微软雅黑" pitchFamily="34" charset="-122"/>
              </a:rPr>
              <a:t>7.5</a:t>
            </a:r>
            <a:r>
              <a:rPr lang="zh-CN" altLang="en-US" sz="1500" dirty="0">
                <a:solidFill>
                  <a:prstClr val="black"/>
                </a:solidFill>
                <a:latin typeface="微软雅黑" pitchFamily="34" charset="-122"/>
                <a:ea typeface="微软雅黑" pitchFamily="34" charset="-122"/>
              </a:rPr>
              <a:t>亿，占移动互联网整体用户规模的</a:t>
            </a:r>
            <a:r>
              <a:rPr lang="en-US" altLang="zh-CN" sz="1500" dirty="0">
                <a:solidFill>
                  <a:prstClr val="black"/>
                </a:solidFill>
                <a:latin typeface="微软雅黑" pitchFamily="34" charset="-122"/>
                <a:ea typeface="微软雅黑" pitchFamily="34" charset="-122"/>
              </a:rPr>
              <a:t>65.2</a:t>
            </a:r>
            <a:r>
              <a:rPr lang="en-US" altLang="zh-CN" sz="1500" dirty="0" smtClean="0">
                <a:solidFill>
                  <a:prstClr val="black"/>
                </a:solidFill>
                <a:latin typeface="微软雅黑" pitchFamily="34" charset="-122"/>
                <a:ea typeface="微软雅黑" pitchFamily="34" charset="-122"/>
              </a:rPr>
              <a:t>%</a:t>
            </a:r>
            <a:endParaRPr lang="zh-CN" altLang="en-US" sz="1500" dirty="0">
              <a:solidFill>
                <a:prstClr val="black"/>
              </a:solidFill>
              <a:latin typeface="微软雅黑" pitchFamily="34" charset="-122"/>
              <a:ea typeface="微软雅黑" pitchFamily="34" charset="-122"/>
            </a:endParaRPr>
          </a:p>
        </p:txBody>
      </p:sp>
      <p:sp>
        <p:nvSpPr>
          <p:cNvPr id="14" name="矩形 13"/>
          <p:cNvSpPr/>
          <p:nvPr/>
        </p:nvSpPr>
        <p:spPr>
          <a:xfrm>
            <a:off x="5977860" y="5357111"/>
            <a:ext cx="2850017" cy="938719"/>
          </a:xfrm>
          <a:prstGeom prst="rect">
            <a:avLst/>
          </a:prstGeom>
        </p:spPr>
        <p:txBody>
          <a:bodyPr wrap="square">
            <a:spAutoFit/>
          </a:bodyPr>
          <a:lstStyle/>
          <a:p>
            <a:pPr>
              <a:spcBef>
                <a:spcPts val="600"/>
              </a:spcBef>
              <a:spcAft>
                <a:spcPts val="600"/>
              </a:spcAft>
            </a:pPr>
            <a:r>
              <a:rPr lang="zh-CN" altLang="en-US" sz="1500" b="1" dirty="0" smtClean="0">
                <a:solidFill>
                  <a:srgbClr val="C00000"/>
                </a:solidFill>
                <a:latin typeface="微软雅黑" pitchFamily="34" charset="-122"/>
                <a:ea typeface="微软雅黑" pitchFamily="34" charset="-122"/>
              </a:rPr>
              <a:t>节能</a:t>
            </a:r>
            <a:r>
              <a:rPr lang="zh-CN" altLang="en-US" sz="1500" b="1" dirty="0">
                <a:solidFill>
                  <a:srgbClr val="C00000"/>
                </a:solidFill>
                <a:latin typeface="微软雅黑" pitchFamily="34" charset="-122"/>
                <a:ea typeface="微软雅黑" pitchFamily="34" charset="-122"/>
              </a:rPr>
              <a:t>领域的合同能源管理</a:t>
            </a:r>
            <a:r>
              <a:rPr lang="zh-CN" altLang="en-US" sz="1500" b="1" dirty="0" smtClean="0">
                <a:solidFill>
                  <a:srgbClr val="C00000"/>
                </a:solidFill>
                <a:latin typeface="微软雅黑" pitchFamily="34" charset="-122"/>
                <a:ea typeface="微软雅黑" pitchFamily="34" charset="-122"/>
              </a:rPr>
              <a:t>模式</a:t>
            </a:r>
            <a:endParaRPr lang="en-US" altLang="zh-CN" sz="1500" b="1" dirty="0" smtClean="0">
              <a:solidFill>
                <a:srgbClr val="C00000"/>
              </a:solidFill>
              <a:latin typeface="微软雅黑" pitchFamily="34" charset="-122"/>
              <a:ea typeface="微软雅黑" pitchFamily="34" charset="-122"/>
            </a:endParaRPr>
          </a:p>
          <a:p>
            <a:pPr>
              <a:spcBef>
                <a:spcPts val="600"/>
              </a:spcBef>
              <a:spcAft>
                <a:spcPts val="600"/>
              </a:spcAft>
            </a:pPr>
            <a:r>
              <a:rPr lang="zh-CN" altLang="en-US" sz="1500" dirty="0" smtClean="0">
                <a:solidFill>
                  <a:prstClr val="black"/>
                </a:solidFill>
                <a:latin typeface="微软雅黑" pitchFamily="34" charset="-122"/>
                <a:ea typeface="微软雅黑" pitchFamily="34" charset="-122"/>
              </a:rPr>
              <a:t>全国</a:t>
            </a:r>
            <a:r>
              <a:rPr lang="zh-CN" altLang="en-US" sz="1500" dirty="0">
                <a:solidFill>
                  <a:prstClr val="black"/>
                </a:solidFill>
                <a:latin typeface="微软雅黑" pitchFamily="34" charset="-122"/>
                <a:ea typeface="微软雅黑" pitchFamily="34" charset="-122"/>
              </a:rPr>
              <a:t>已公布</a:t>
            </a:r>
            <a:r>
              <a:rPr lang="en-US" altLang="zh-CN" sz="1500" dirty="0">
                <a:solidFill>
                  <a:prstClr val="black"/>
                </a:solidFill>
                <a:latin typeface="微软雅黑" pitchFamily="34" charset="-122"/>
                <a:ea typeface="微软雅黑" pitchFamily="34" charset="-122"/>
              </a:rPr>
              <a:t>PPP</a:t>
            </a:r>
            <a:r>
              <a:rPr lang="zh-CN" altLang="en-US" sz="1500" dirty="0">
                <a:solidFill>
                  <a:prstClr val="black"/>
                </a:solidFill>
                <a:latin typeface="微软雅黑" pitchFamily="34" charset="-122"/>
                <a:ea typeface="微软雅黑" pitchFamily="34" charset="-122"/>
              </a:rPr>
              <a:t>项目近</a:t>
            </a:r>
            <a:r>
              <a:rPr lang="en-US" altLang="zh-CN" sz="1500" dirty="0">
                <a:solidFill>
                  <a:prstClr val="black"/>
                </a:solidFill>
                <a:latin typeface="微软雅黑" pitchFamily="34" charset="-122"/>
                <a:ea typeface="微软雅黑" pitchFamily="34" charset="-122"/>
              </a:rPr>
              <a:t>2000</a:t>
            </a:r>
            <a:r>
              <a:rPr lang="zh-CN" altLang="en-US" sz="1500" dirty="0">
                <a:solidFill>
                  <a:prstClr val="black"/>
                </a:solidFill>
                <a:latin typeface="微软雅黑" pitchFamily="34" charset="-122"/>
                <a:ea typeface="微软雅黑" pitchFamily="34" charset="-122"/>
              </a:rPr>
              <a:t>项，涉资总额达</a:t>
            </a:r>
            <a:r>
              <a:rPr lang="en-US" altLang="zh-CN" sz="1500" dirty="0">
                <a:solidFill>
                  <a:prstClr val="black"/>
                </a:solidFill>
                <a:latin typeface="微软雅黑" pitchFamily="34" charset="-122"/>
                <a:ea typeface="微软雅黑" pitchFamily="34" charset="-122"/>
              </a:rPr>
              <a:t>2.6</a:t>
            </a:r>
            <a:r>
              <a:rPr lang="zh-CN" altLang="en-US" sz="1500" dirty="0">
                <a:solidFill>
                  <a:prstClr val="black"/>
                </a:solidFill>
                <a:latin typeface="微软雅黑" pitchFamily="34" charset="-122"/>
                <a:ea typeface="微软雅黑" pitchFamily="34" charset="-122"/>
              </a:rPr>
              <a:t>万亿</a:t>
            </a:r>
            <a:endParaRPr lang="en-US" altLang="zh-CN" sz="1500" dirty="0">
              <a:solidFill>
                <a:prstClr val="black"/>
              </a:solidFill>
              <a:latin typeface="微软雅黑" pitchFamily="34" charset="-122"/>
              <a:ea typeface="微软雅黑" pitchFamily="34" charset="-122"/>
            </a:endParaRPr>
          </a:p>
        </p:txBody>
      </p:sp>
      <p:cxnSp>
        <p:nvCxnSpPr>
          <p:cNvPr id="16" name="直接连接符 15"/>
          <p:cNvCxnSpPr/>
          <p:nvPr/>
        </p:nvCxnSpPr>
        <p:spPr>
          <a:xfrm>
            <a:off x="3334544" y="2083140"/>
            <a:ext cx="176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247419" y="2129635"/>
            <a:ext cx="1764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33908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标题 1"/>
          <p:cNvSpPr>
            <a:spLocks noGrp="1"/>
          </p:cNvSpPr>
          <p:nvPr>
            <p:ph type="title"/>
          </p:nvPr>
        </p:nvSpPr>
        <p:spPr>
          <a:xfrm>
            <a:off x="291822" y="0"/>
            <a:ext cx="8406091" cy="1052736"/>
          </a:xfrm>
        </p:spPr>
        <p:txBody>
          <a:bodyPr/>
          <a:lstStyle/>
          <a:p>
            <a:r>
              <a:rPr lang="zh-CN" altLang="en-US" sz="3600" dirty="0" smtClean="0">
                <a:solidFill>
                  <a:schemeClr val="tx1"/>
                </a:solidFill>
                <a:latin typeface="黑体" pitchFamily="49" charset="-122"/>
                <a:ea typeface="黑体" pitchFamily="49" charset="-122"/>
              </a:rPr>
              <a:t>主要内容</a:t>
            </a:r>
          </a:p>
        </p:txBody>
      </p:sp>
      <p:sp>
        <p:nvSpPr>
          <p:cNvPr id="3" name="灯片编号占位符 2"/>
          <p:cNvSpPr>
            <a:spLocks noGrp="1"/>
          </p:cNvSpPr>
          <p:nvPr>
            <p:ph type="sldNum" sz="quarter" idx="12"/>
          </p:nvPr>
        </p:nvSpPr>
        <p:spPr/>
        <p:txBody>
          <a:bodyPr/>
          <a:lstStyle/>
          <a:p>
            <a:pPr>
              <a:defRPr/>
            </a:pPr>
            <a:fld id="{099C3DA7-4DFC-4A97-9397-A0FA77BE85B3}" type="slidenum">
              <a:rPr lang="en-US" smtClean="0"/>
              <a:pPr>
                <a:defRPr/>
              </a:pPr>
              <a:t>24</a:t>
            </a:fld>
            <a:endParaRPr lang="en-US"/>
          </a:p>
        </p:txBody>
      </p:sp>
      <p:grpSp>
        <p:nvGrpSpPr>
          <p:cNvPr id="33" name="Group 24"/>
          <p:cNvGrpSpPr>
            <a:grpSpLocks/>
          </p:cNvGrpSpPr>
          <p:nvPr/>
        </p:nvGrpSpPr>
        <p:grpSpPr bwMode="auto">
          <a:xfrm>
            <a:off x="1639060" y="1906877"/>
            <a:ext cx="1578479" cy="476797"/>
            <a:chOff x="1440" y="1392"/>
            <a:chExt cx="624" cy="240"/>
          </a:xfrm>
        </p:grpSpPr>
        <p:sp>
          <p:nvSpPr>
            <p:cNvPr id="34" name="Line 25"/>
            <p:cNvSpPr>
              <a:spLocks noChangeShapeType="1"/>
            </p:cNvSpPr>
            <p:nvPr/>
          </p:nvSpPr>
          <p:spPr bwMode="auto">
            <a:xfrm flipV="1">
              <a:off x="1440" y="1392"/>
              <a:ext cx="240" cy="240"/>
            </a:xfrm>
            <a:prstGeom prst="line">
              <a:avLst/>
            </a:prstGeom>
            <a:noFill/>
            <a:ln w="12700" cap="rnd">
              <a:solidFill>
                <a:schemeClr val="tx1"/>
              </a:solidFill>
              <a:prstDash val="sysDot"/>
              <a:round/>
              <a:headEnd/>
              <a:tailEnd/>
            </a:ln>
          </p:spPr>
          <p:txBody>
            <a:bodyPr/>
            <a:lstStyle/>
            <a:p>
              <a:endParaRPr lang="zh-CN" altLang="en-US"/>
            </a:p>
          </p:txBody>
        </p:sp>
        <p:sp>
          <p:nvSpPr>
            <p:cNvPr id="39" name="Line 26"/>
            <p:cNvSpPr>
              <a:spLocks noChangeShapeType="1"/>
            </p:cNvSpPr>
            <p:nvPr/>
          </p:nvSpPr>
          <p:spPr bwMode="auto">
            <a:xfrm>
              <a:off x="1680" y="1392"/>
              <a:ext cx="384" cy="0"/>
            </a:xfrm>
            <a:prstGeom prst="line">
              <a:avLst/>
            </a:prstGeom>
            <a:noFill/>
            <a:ln w="12700" cap="rnd">
              <a:solidFill>
                <a:schemeClr val="tx1"/>
              </a:solidFill>
              <a:prstDash val="sysDot"/>
              <a:round/>
              <a:headEnd/>
              <a:tailEnd/>
            </a:ln>
          </p:spPr>
          <p:txBody>
            <a:bodyPr/>
            <a:lstStyle/>
            <a:p>
              <a:endParaRPr lang="zh-CN" altLang="en-US"/>
            </a:p>
          </p:txBody>
        </p:sp>
      </p:grpSp>
      <p:sp>
        <p:nvSpPr>
          <p:cNvPr id="55" name="Oval 19"/>
          <p:cNvSpPr>
            <a:spLocks noChangeArrowheads="1"/>
          </p:cNvSpPr>
          <p:nvPr/>
        </p:nvSpPr>
        <p:spPr bwMode="auto">
          <a:xfrm>
            <a:off x="3275481" y="2805126"/>
            <a:ext cx="228600" cy="228600"/>
          </a:xfrm>
          <a:prstGeom prst="ellipse">
            <a:avLst/>
          </a:prstGeom>
          <a:solidFill>
            <a:srgbClr val="FF0000"/>
          </a:solidFill>
          <a:ln w="19050">
            <a:noFill/>
            <a:round/>
            <a:headEnd/>
            <a:tailEnd/>
          </a:ln>
          <a:effectLst>
            <a:innerShdw blurRad="63500" dist="50800" dir="2700000">
              <a:prstClr val="black">
                <a:alpha val="50000"/>
              </a:prstClr>
            </a:innerShdw>
          </a:effectLst>
        </p:spPr>
        <p:txBody>
          <a:bodyPr wrap="none" anchor="ctr"/>
          <a:lstStyle/>
          <a:p>
            <a:pPr>
              <a:defRPr/>
            </a:pPr>
            <a:endParaRPr lang="zh-CN" altLang="en-US" sz="2800">
              <a:latin typeface="楷体_GB2312" pitchFamily="49" charset="-122"/>
              <a:ea typeface="楷体_GB2312" pitchFamily="49" charset="-122"/>
            </a:endParaRPr>
          </a:p>
        </p:txBody>
      </p:sp>
      <p:sp>
        <p:nvSpPr>
          <p:cNvPr id="56" name="AutoShape 44"/>
          <p:cNvSpPr>
            <a:spLocks noChangeArrowheads="1"/>
          </p:cNvSpPr>
          <p:nvPr/>
        </p:nvSpPr>
        <p:spPr bwMode="gray">
          <a:xfrm>
            <a:off x="3504320" y="1652877"/>
            <a:ext cx="5211029" cy="508000"/>
          </a:xfrm>
          <a:prstGeom prst="roundRect">
            <a:avLst>
              <a:gd name="adj" fmla="val 50000"/>
            </a:avLst>
          </a:prstGeom>
          <a:noFill/>
          <a:ln w="12700" algn="ctr">
            <a:solidFill>
              <a:schemeClr val="bg2"/>
            </a:solidFill>
            <a:round/>
            <a:headEnd/>
            <a:tailEnd/>
          </a:ln>
        </p:spPr>
        <p:txBody>
          <a:bodyPr wrap="none" anchor="ctr"/>
          <a:lstStyle/>
          <a:p>
            <a:pPr>
              <a:lnSpc>
                <a:spcPct val="150000"/>
              </a:lnSpc>
              <a:defRPr/>
            </a:pPr>
            <a:r>
              <a:rPr lang="zh-CN" altLang="en-US" sz="2800" kern="0" dirty="0">
                <a:latin typeface="微软雅黑" pitchFamily="34" charset="-122"/>
                <a:ea typeface="微软雅黑" pitchFamily="34" charset="-122"/>
              </a:rPr>
              <a:t>一</a:t>
            </a:r>
            <a:r>
              <a:rPr lang="zh-CN" altLang="en-US" sz="2800" kern="0" dirty="0" smtClean="0">
                <a:latin typeface="微软雅黑" pitchFamily="34" charset="-122"/>
                <a:ea typeface="微软雅黑" pitchFamily="34" charset="-122"/>
              </a:rPr>
              <a:t>、</a:t>
            </a:r>
            <a:r>
              <a:rPr lang="en-US" altLang="zh-CN" sz="2800" kern="0" dirty="0" smtClean="0">
                <a:latin typeface="微软雅黑" pitchFamily="34" charset="-122"/>
                <a:ea typeface="微软雅黑" pitchFamily="34" charset="-122"/>
              </a:rPr>
              <a:t>ICT</a:t>
            </a:r>
            <a:r>
              <a:rPr lang="zh-CN" altLang="en-US" sz="2800" kern="0" dirty="0" smtClean="0">
                <a:latin typeface="微软雅黑" pitchFamily="34" charset="-122"/>
                <a:ea typeface="微软雅黑" pitchFamily="34" charset="-122"/>
              </a:rPr>
              <a:t>服务业总体发展情况</a:t>
            </a:r>
            <a:endParaRPr lang="en-US" altLang="zh-CN" sz="2800" kern="0" dirty="0">
              <a:latin typeface="微软雅黑" pitchFamily="34" charset="-122"/>
              <a:ea typeface="微软雅黑" pitchFamily="34" charset="-122"/>
            </a:endParaRPr>
          </a:p>
        </p:txBody>
      </p:sp>
      <p:grpSp>
        <p:nvGrpSpPr>
          <p:cNvPr id="57" name="组合 70"/>
          <p:cNvGrpSpPr>
            <a:grpSpLocks/>
          </p:cNvGrpSpPr>
          <p:nvPr/>
        </p:nvGrpSpPr>
        <p:grpSpPr bwMode="auto">
          <a:xfrm>
            <a:off x="98398" y="1985256"/>
            <a:ext cx="2143125" cy="2139950"/>
            <a:chOff x="214282" y="2786058"/>
            <a:chExt cx="2071718" cy="1997080"/>
          </a:xfrm>
        </p:grpSpPr>
        <p:sp>
          <p:nvSpPr>
            <p:cNvPr id="58" name="Oval 78"/>
            <p:cNvSpPr>
              <a:spLocks noChangeArrowheads="1"/>
            </p:cNvSpPr>
            <p:nvPr/>
          </p:nvSpPr>
          <p:spPr bwMode="gray">
            <a:xfrm>
              <a:off x="298450" y="2838450"/>
              <a:ext cx="1987550" cy="1944688"/>
            </a:xfrm>
            <a:prstGeom prst="ellipse">
              <a:avLst/>
            </a:prstGeom>
            <a:gradFill rotWithShape="1">
              <a:gsLst>
                <a:gs pos="0">
                  <a:srgbClr val="FFFFFF"/>
                </a:gs>
                <a:gs pos="50000">
                  <a:srgbClr val="BBE0E3"/>
                </a:gs>
                <a:gs pos="100000">
                  <a:srgbClr val="FFFFFF"/>
                </a:gs>
              </a:gsLst>
              <a:lin ang="2700000" scaled="1"/>
            </a:gradFill>
            <a:ln w="38100" algn="ctr">
              <a:noFill/>
              <a:round/>
              <a:headEnd/>
              <a:tailEnd/>
            </a:ln>
          </p:spPr>
          <p:txBody>
            <a:bodyPr wrap="none" anchor="ctr"/>
            <a:lstStyle/>
            <a:p>
              <a:endParaRPr lang="zh-CN" altLang="en-US"/>
            </a:p>
          </p:txBody>
        </p:sp>
        <p:sp>
          <p:nvSpPr>
            <p:cNvPr id="59" name="Oval 79"/>
            <p:cNvSpPr>
              <a:spLocks noChangeArrowheads="1"/>
            </p:cNvSpPr>
            <p:nvPr/>
          </p:nvSpPr>
          <p:spPr bwMode="gray">
            <a:xfrm>
              <a:off x="214282" y="2786058"/>
              <a:ext cx="2071718" cy="1997080"/>
            </a:xfrm>
            <a:prstGeom prst="ellipse">
              <a:avLst/>
            </a:prstGeom>
            <a:gradFill rotWithShape="1">
              <a:gsLst>
                <a:gs pos="0">
                  <a:srgbClr val="83D3FF"/>
                </a:gs>
                <a:gs pos="50000">
                  <a:srgbClr val="B5E2FF"/>
                </a:gs>
                <a:gs pos="100000">
                  <a:srgbClr val="DBF0FF"/>
                </a:gs>
              </a:gsLst>
              <a:lin ang="13500000" scaled="1"/>
            </a:gradFill>
            <a:ln w="38100" algn="ctr">
              <a:noFill/>
              <a:round/>
              <a:headEnd/>
              <a:tailEnd/>
            </a:ln>
          </p:spPr>
          <p:txBody>
            <a:bodyPr wrap="none" anchor="ctr"/>
            <a:lstStyle/>
            <a:p>
              <a:endParaRPr lang="zh-CN" altLang="en-US"/>
            </a:p>
          </p:txBody>
        </p:sp>
        <p:sp>
          <p:nvSpPr>
            <p:cNvPr id="60" name="Oval 80"/>
            <p:cNvSpPr>
              <a:spLocks noChangeArrowheads="1"/>
            </p:cNvSpPr>
            <p:nvPr/>
          </p:nvSpPr>
          <p:spPr bwMode="gray">
            <a:xfrm>
              <a:off x="427323" y="2965706"/>
              <a:ext cx="1729804" cy="1691968"/>
            </a:xfrm>
            <a:prstGeom prst="ellipse">
              <a:avLst/>
            </a:prstGeom>
            <a:gradFill rotWithShape="1">
              <a:gsLst>
                <a:gs pos="0">
                  <a:srgbClr val="65797B"/>
                </a:gs>
                <a:gs pos="50000">
                  <a:srgbClr val="BBE0E3"/>
                </a:gs>
                <a:gs pos="100000">
                  <a:srgbClr val="65797B"/>
                </a:gs>
              </a:gsLst>
              <a:lin ang="18900000" scaled="1"/>
            </a:gradFill>
            <a:ln w="38100" algn="ctr">
              <a:noFill/>
              <a:round/>
              <a:headEnd/>
              <a:tailEnd/>
            </a:ln>
          </p:spPr>
          <p:txBody>
            <a:bodyPr anchor="ctr"/>
            <a:lstStyle/>
            <a:p>
              <a:endParaRPr lang="zh-CN" altLang="en-US"/>
            </a:p>
          </p:txBody>
        </p:sp>
        <p:sp>
          <p:nvSpPr>
            <p:cNvPr id="61" name="Oval 81"/>
            <p:cNvSpPr>
              <a:spLocks noChangeArrowheads="1"/>
            </p:cNvSpPr>
            <p:nvPr/>
          </p:nvSpPr>
          <p:spPr bwMode="gray">
            <a:xfrm>
              <a:off x="429138" y="2967498"/>
              <a:ext cx="1729804" cy="1691968"/>
            </a:xfrm>
            <a:prstGeom prst="ellipse">
              <a:avLst/>
            </a:prstGeom>
            <a:gradFill rotWithShape="1">
              <a:gsLst>
                <a:gs pos="0">
                  <a:srgbClr val="778E90"/>
                </a:gs>
                <a:gs pos="100000">
                  <a:srgbClr val="BBE0E3">
                    <a:alpha val="0"/>
                  </a:srgbClr>
                </a:gs>
              </a:gsLst>
              <a:lin ang="2700000" scaled="1"/>
            </a:gradFill>
            <a:ln w="38100" algn="ctr">
              <a:noFill/>
              <a:round/>
              <a:headEnd/>
              <a:tailEnd/>
            </a:ln>
          </p:spPr>
          <p:txBody>
            <a:bodyPr anchor="ctr"/>
            <a:lstStyle/>
            <a:p>
              <a:endParaRPr lang="zh-CN" altLang="en-US"/>
            </a:p>
          </p:txBody>
        </p:sp>
        <p:sp>
          <p:nvSpPr>
            <p:cNvPr id="62" name="Oval 82"/>
            <p:cNvSpPr>
              <a:spLocks noChangeArrowheads="1"/>
            </p:cNvSpPr>
            <p:nvPr/>
          </p:nvSpPr>
          <p:spPr bwMode="gray">
            <a:xfrm>
              <a:off x="512633" y="3048154"/>
              <a:ext cx="1557368" cy="1523488"/>
            </a:xfrm>
            <a:prstGeom prst="ellipse">
              <a:avLst/>
            </a:prstGeom>
            <a:solidFill>
              <a:srgbClr val="333333"/>
            </a:solidFill>
            <a:ln w="38100" algn="ctr">
              <a:noFill/>
              <a:round/>
              <a:headEnd/>
              <a:tailEnd/>
            </a:ln>
          </p:spPr>
          <p:txBody>
            <a:bodyPr anchor="ctr"/>
            <a:lstStyle/>
            <a:p>
              <a:endParaRPr lang="zh-CN" altLang="en-US"/>
            </a:p>
          </p:txBody>
        </p:sp>
        <p:grpSp>
          <p:nvGrpSpPr>
            <p:cNvPr id="63" name="Group 83"/>
            <p:cNvGrpSpPr>
              <a:grpSpLocks/>
            </p:cNvGrpSpPr>
            <p:nvPr/>
          </p:nvGrpSpPr>
          <p:grpSpPr bwMode="auto">
            <a:xfrm>
              <a:off x="539860" y="3067869"/>
              <a:ext cx="1504730" cy="1471510"/>
              <a:chOff x="4162" y="1706"/>
              <a:chExt cx="1251" cy="1252"/>
            </a:xfrm>
          </p:grpSpPr>
          <p:sp>
            <p:nvSpPr>
              <p:cNvPr id="64" name="Oval 84"/>
              <p:cNvSpPr>
                <a:spLocks noChangeArrowheads="1"/>
              </p:cNvSpPr>
              <p:nvPr/>
            </p:nvSpPr>
            <p:spPr bwMode="gray">
              <a:xfrm>
                <a:off x="4162" y="1706"/>
                <a:ext cx="1251"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65" name="Oval 85"/>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66" name="Oval 86"/>
              <p:cNvSpPr>
                <a:spLocks noChangeArrowheads="1"/>
              </p:cNvSpPr>
              <p:nvPr/>
            </p:nvSpPr>
            <p:spPr bwMode="gray">
              <a:xfrm>
                <a:off x="4191" y="1725"/>
                <a:ext cx="1161" cy="1141"/>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67" name="Oval 87"/>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p>
            </p:txBody>
          </p:sp>
        </p:grpSp>
      </p:grpSp>
      <p:sp>
        <p:nvSpPr>
          <p:cNvPr id="68" name="Text Box 88"/>
          <p:cNvSpPr txBox="1">
            <a:spLocks noChangeArrowheads="1"/>
          </p:cNvSpPr>
          <p:nvPr/>
        </p:nvSpPr>
        <p:spPr bwMode="gray">
          <a:xfrm>
            <a:off x="255561" y="2574219"/>
            <a:ext cx="1785937" cy="833437"/>
          </a:xfrm>
          <a:prstGeom prst="rect">
            <a:avLst/>
          </a:prstGeom>
          <a:noFill/>
          <a:ln w="9525" algn="ctr">
            <a:noFill/>
            <a:miter lim="800000"/>
            <a:headEnd/>
            <a:tailEnd/>
          </a:ln>
        </p:spPr>
        <p:txBody>
          <a:bodyPr lIns="93276" tIns="46638" rIns="93276" bIns="46638"/>
          <a:lstStyle/>
          <a:p>
            <a:pPr algn="ctr" defTabSz="933450"/>
            <a:r>
              <a:rPr lang="zh-CN" altLang="en-US" sz="3200" b="1">
                <a:latin typeface="微软雅黑" pitchFamily="34" charset="-122"/>
                <a:ea typeface="微软雅黑" pitchFamily="34" charset="-122"/>
              </a:rPr>
              <a:t>主要</a:t>
            </a:r>
            <a:endParaRPr lang="en-US" altLang="zh-CN" sz="3200" b="1">
              <a:latin typeface="微软雅黑" pitchFamily="34" charset="-122"/>
              <a:ea typeface="微软雅黑" pitchFamily="34" charset="-122"/>
            </a:endParaRPr>
          </a:p>
          <a:p>
            <a:pPr algn="ctr" defTabSz="933450"/>
            <a:r>
              <a:rPr lang="zh-CN" altLang="en-US" sz="3200" b="1">
                <a:latin typeface="微软雅黑" pitchFamily="34" charset="-122"/>
                <a:ea typeface="微软雅黑" pitchFamily="34" charset="-122"/>
              </a:rPr>
              <a:t>内容</a:t>
            </a:r>
            <a:endParaRPr lang="en-US" altLang="zh-CN" sz="3200" b="1">
              <a:latin typeface="微软雅黑" pitchFamily="34" charset="-122"/>
              <a:ea typeface="微软雅黑" pitchFamily="34" charset="-122"/>
            </a:endParaRPr>
          </a:p>
        </p:txBody>
      </p:sp>
      <p:sp>
        <p:nvSpPr>
          <p:cNvPr id="71" name="Oval 19"/>
          <p:cNvSpPr>
            <a:spLocks noChangeArrowheads="1"/>
          </p:cNvSpPr>
          <p:nvPr/>
        </p:nvSpPr>
        <p:spPr bwMode="auto">
          <a:xfrm>
            <a:off x="3275481" y="1792577"/>
            <a:ext cx="228600" cy="228600"/>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w="19050">
            <a:noFill/>
            <a:round/>
            <a:headEnd/>
            <a:tailEnd/>
          </a:ln>
          <a:effectLst>
            <a:innerShdw blurRad="63500" dist="50800" dir="2700000">
              <a:prstClr val="black">
                <a:alpha val="50000"/>
              </a:prstClr>
            </a:innerShdw>
          </a:effectLst>
        </p:spPr>
        <p:txBody>
          <a:bodyPr wrap="none" anchor="ctr"/>
          <a:lstStyle/>
          <a:p>
            <a:pPr>
              <a:defRPr/>
            </a:pPr>
            <a:endParaRPr lang="zh-CN" altLang="en-US" sz="2800">
              <a:latin typeface="楷体_GB2312" pitchFamily="49" charset="-122"/>
              <a:ea typeface="楷体_GB2312" pitchFamily="49" charset="-122"/>
            </a:endParaRPr>
          </a:p>
        </p:txBody>
      </p:sp>
      <p:sp>
        <p:nvSpPr>
          <p:cNvPr id="72" name="AutoShape 44"/>
          <p:cNvSpPr>
            <a:spLocks noChangeArrowheads="1"/>
          </p:cNvSpPr>
          <p:nvPr/>
        </p:nvSpPr>
        <p:spPr bwMode="gray">
          <a:xfrm>
            <a:off x="3523331" y="2660989"/>
            <a:ext cx="5192018" cy="508000"/>
          </a:xfrm>
          <a:prstGeom prst="roundRect">
            <a:avLst>
              <a:gd name="adj" fmla="val 50000"/>
            </a:avLst>
          </a:prstGeom>
          <a:noFill/>
          <a:ln w="12700" algn="ctr">
            <a:solidFill>
              <a:schemeClr val="bg2"/>
            </a:solidFill>
            <a:round/>
            <a:headEnd/>
            <a:tailEnd/>
          </a:ln>
        </p:spPr>
        <p:txBody>
          <a:bodyPr wrap="none" anchor="ctr"/>
          <a:lstStyle/>
          <a:p>
            <a:pPr>
              <a:lnSpc>
                <a:spcPct val="150000"/>
              </a:lnSpc>
              <a:defRPr/>
            </a:pPr>
            <a:r>
              <a:rPr lang="zh-CN" altLang="en-US" sz="2800" kern="0" dirty="0">
                <a:solidFill>
                  <a:srgbClr val="FF0000"/>
                </a:solidFill>
                <a:latin typeface="微软雅黑" pitchFamily="34" charset="-122"/>
                <a:ea typeface="微软雅黑" pitchFamily="34" charset="-122"/>
              </a:rPr>
              <a:t>二</a:t>
            </a:r>
            <a:r>
              <a:rPr lang="zh-CN" altLang="en-US" sz="2800" kern="0" dirty="0" smtClean="0">
                <a:solidFill>
                  <a:srgbClr val="FF0000"/>
                </a:solidFill>
                <a:latin typeface="微软雅黑" pitchFamily="34" charset="-122"/>
                <a:ea typeface="微软雅黑" pitchFamily="34" charset="-122"/>
              </a:rPr>
              <a:t>、</a:t>
            </a:r>
            <a:r>
              <a:rPr lang="en-US" altLang="zh-CN" sz="2800" kern="0" dirty="0" smtClean="0">
                <a:solidFill>
                  <a:srgbClr val="FF0000"/>
                </a:solidFill>
                <a:latin typeface="微软雅黑" pitchFamily="34" charset="-122"/>
                <a:ea typeface="微软雅黑" pitchFamily="34" charset="-122"/>
              </a:rPr>
              <a:t>ICT</a:t>
            </a:r>
            <a:r>
              <a:rPr lang="zh-CN" altLang="en-US" sz="2800" kern="0" dirty="0" smtClean="0">
                <a:solidFill>
                  <a:srgbClr val="FF0000"/>
                </a:solidFill>
                <a:latin typeface="微软雅黑" pitchFamily="34" charset="-122"/>
                <a:ea typeface="微软雅黑" pitchFamily="34" charset="-122"/>
              </a:rPr>
              <a:t>热点领域</a:t>
            </a:r>
            <a:r>
              <a:rPr lang="zh-CN" altLang="en-US" sz="2800" kern="0" dirty="0">
                <a:solidFill>
                  <a:srgbClr val="FF0000"/>
                </a:solidFill>
                <a:latin typeface="微软雅黑" pitchFamily="34" charset="-122"/>
                <a:ea typeface="微软雅黑" pitchFamily="34" charset="-122"/>
              </a:rPr>
              <a:t>变革</a:t>
            </a:r>
            <a:endParaRPr lang="en-US" altLang="zh-CN" sz="2800" kern="0" dirty="0">
              <a:solidFill>
                <a:srgbClr val="FF0000"/>
              </a:solidFill>
              <a:latin typeface="微软雅黑" pitchFamily="34" charset="-122"/>
              <a:ea typeface="微软雅黑" pitchFamily="34" charset="-122"/>
            </a:endParaRPr>
          </a:p>
        </p:txBody>
      </p:sp>
      <p:sp>
        <p:nvSpPr>
          <p:cNvPr id="73" name="Oval 19"/>
          <p:cNvSpPr>
            <a:spLocks noChangeArrowheads="1"/>
          </p:cNvSpPr>
          <p:nvPr/>
        </p:nvSpPr>
        <p:spPr bwMode="auto">
          <a:xfrm>
            <a:off x="3236143" y="3881302"/>
            <a:ext cx="228600" cy="228600"/>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w="19050">
            <a:noFill/>
            <a:round/>
            <a:headEnd/>
            <a:tailEnd/>
          </a:ln>
          <a:effectLst>
            <a:innerShdw blurRad="63500" dist="50800" dir="2700000">
              <a:prstClr val="black">
                <a:alpha val="50000"/>
              </a:prstClr>
            </a:innerShdw>
          </a:effectLst>
        </p:spPr>
        <p:txBody>
          <a:bodyPr wrap="none" anchor="ctr"/>
          <a:lstStyle/>
          <a:p>
            <a:pPr>
              <a:defRPr/>
            </a:pPr>
            <a:endParaRPr lang="zh-CN" altLang="en-US" sz="2800">
              <a:latin typeface="楷体_GB2312" pitchFamily="49" charset="-122"/>
              <a:ea typeface="楷体_GB2312" pitchFamily="49" charset="-122"/>
            </a:endParaRPr>
          </a:p>
        </p:txBody>
      </p:sp>
      <p:sp>
        <p:nvSpPr>
          <p:cNvPr id="74" name="AutoShape 44"/>
          <p:cNvSpPr>
            <a:spLocks noChangeArrowheads="1"/>
          </p:cNvSpPr>
          <p:nvPr/>
        </p:nvSpPr>
        <p:spPr bwMode="gray">
          <a:xfrm>
            <a:off x="3523331" y="3737165"/>
            <a:ext cx="5192018" cy="508000"/>
          </a:xfrm>
          <a:prstGeom prst="roundRect">
            <a:avLst>
              <a:gd name="adj" fmla="val 50000"/>
            </a:avLst>
          </a:prstGeom>
          <a:noFill/>
          <a:ln w="12700" algn="ctr">
            <a:solidFill>
              <a:schemeClr val="bg2"/>
            </a:solidFill>
            <a:round/>
            <a:headEnd/>
            <a:tailEnd/>
          </a:ln>
        </p:spPr>
        <p:txBody>
          <a:bodyPr wrap="none" anchor="ctr"/>
          <a:lstStyle/>
          <a:p>
            <a:pPr>
              <a:lnSpc>
                <a:spcPct val="150000"/>
              </a:lnSpc>
              <a:defRPr/>
            </a:pPr>
            <a:r>
              <a:rPr lang="zh-CN" altLang="en-US" sz="2800" kern="0" dirty="0">
                <a:latin typeface="微软雅黑" pitchFamily="34" charset="-122"/>
                <a:ea typeface="微软雅黑" pitchFamily="34" charset="-122"/>
              </a:rPr>
              <a:t>三</a:t>
            </a:r>
            <a:r>
              <a:rPr lang="zh-CN" altLang="en-US" sz="2800" kern="0" dirty="0" smtClean="0">
                <a:latin typeface="微软雅黑" pitchFamily="34" charset="-122"/>
                <a:ea typeface="微软雅黑" pitchFamily="34" charset="-122"/>
              </a:rPr>
              <a:t>、</a:t>
            </a:r>
            <a:r>
              <a:rPr lang="en-US" altLang="zh-CN" sz="2800" kern="0" dirty="0" smtClean="0">
                <a:latin typeface="微软雅黑" pitchFamily="34" charset="-122"/>
                <a:ea typeface="微软雅黑" pitchFamily="34" charset="-122"/>
              </a:rPr>
              <a:t>“</a:t>
            </a:r>
            <a:r>
              <a:rPr lang="zh-CN" altLang="en-US" sz="2800" kern="0" dirty="0" smtClean="0">
                <a:latin typeface="微软雅黑" pitchFamily="34" charset="-122"/>
                <a:ea typeface="微软雅黑" pitchFamily="34" charset="-122"/>
              </a:rPr>
              <a:t>互联网</a:t>
            </a:r>
            <a:r>
              <a:rPr lang="en-US" altLang="zh-CN" sz="2800" kern="0" dirty="0" smtClean="0">
                <a:latin typeface="微软雅黑" pitchFamily="34" charset="-122"/>
                <a:ea typeface="微软雅黑" pitchFamily="34" charset="-122"/>
              </a:rPr>
              <a:t>+”</a:t>
            </a:r>
            <a:r>
              <a:rPr lang="zh-CN" altLang="en-US" sz="2800" kern="0" dirty="0" smtClean="0">
                <a:latin typeface="微软雅黑" pitchFamily="34" charset="-122"/>
                <a:ea typeface="微软雅黑" pitchFamily="34" charset="-122"/>
              </a:rPr>
              <a:t>与</a:t>
            </a:r>
            <a:r>
              <a:rPr lang="en-US" altLang="zh-CN" sz="2800" kern="0" dirty="0" smtClean="0">
                <a:latin typeface="微软雅黑" pitchFamily="34" charset="-122"/>
                <a:ea typeface="微软雅黑" pitchFamily="34" charset="-122"/>
              </a:rPr>
              <a:t>ICT</a:t>
            </a:r>
            <a:r>
              <a:rPr lang="zh-CN" altLang="en-US" sz="2800" kern="0" dirty="0" smtClean="0">
                <a:latin typeface="微软雅黑" pitchFamily="34" charset="-122"/>
                <a:ea typeface="微软雅黑" pitchFamily="34" charset="-122"/>
              </a:rPr>
              <a:t>跨界融合</a:t>
            </a:r>
            <a:endParaRPr lang="en-US" altLang="zh-CN" sz="2800" kern="0" dirty="0">
              <a:latin typeface="微软雅黑" pitchFamily="34" charset="-122"/>
              <a:ea typeface="微软雅黑" pitchFamily="34" charset="-122"/>
            </a:endParaRPr>
          </a:p>
        </p:txBody>
      </p:sp>
      <p:grpSp>
        <p:nvGrpSpPr>
          <p:cNvPr id="75" name="Group 24"/>
          <p:cNvGrpSpPr>
            <a:grpSpLocks/>
          </p:cNvGrpSpPr>
          <p:nvPr/>
        </p:nvGrpSpPr>
        <p:grpSpPr bwMode="auto">
          <a:xfrm>
            <a:off x="2228032" y="2919426"/>
            <a:ext cx="1008112" cy="173611"/>
            <a:chOff x="1440" y="1392"/>
            <a:chExt cx="624" cy="240"/>
          </a:xfrm>
        </p:grpSpPr>
        <p:sp>
          <p:nvSpPr>
            <p:cNvPr id="76" name="Line 25"/>
            <p:cNvSpPr>
              <a:spLocks noChangeShapeType="1"/>
            </p:cNvSpPr>
            <p:nvPr/>
          </p:nvSpPr>
          <p:spPr bwMode="auto">
            <a:xfrm flipV="1">
              <a:off x="1440" y="1392"/>
              <a:ext cx="240" cy="240"/>
            </a:xfrm>
            <a:prstGeom prst="line">
              <a:avLst/>
            </a:prstGeom>
            <a:noFill/>
            <a:ln w="12700" cap="rnd">
              <a:solidFill>
                <a:schemeClr val="tx1"/>
              </a:solidFill>
              <a:prstDash val="sysDot"/>
              <a:round/>
              <a:headEnd/>
              <a:tailEnd/>
            </a:ln>
          </p:spPr>
          <p:txBody>
            <a:bodyPr/>
            <a:lstStyle/>
            <a:p>
              <a:endParaRPr lang="zh-CN" altLang="en-US"/>
            </a:p>
          </p:txBody>
        </p:sp>
        <p:sp>
          <p:nvSpPr>
            <p:cNvPr id="77" name="Line 26"/>
            <p:cNvSpPr>
              <a:spLocks noChangeShapeType="1"/>
            </p:cNvSpPr>
            <p:nvPr/>
          </p:nvSpPr>
          <p:spPr bwMode="auto">
            <a:xfrm>
              <a:off x="1680" y="1392"/>
              <a:ext cx="384" cy="0"/>
            </a:xfrm>
            <a:prstGeom prst="line">
              <a:avLst/>
            </a:prstGeom>
            <a:noFill/>
            <a:ln w="12700" cap="rnd">
              <a:solidFill>
                <a:schemeClr val="tx1"/>
              </a:solidFill>
              <a:prstDash val="sysDot"/>
              <a:round/>
              <a:headEnd/>
              <a:tailEnd/>
            </a:ln>
          </p:spPr>
          <p:txBody>
            <a:bodyPr/>
            <a:lstStyle/>
            <a:p>
              <a:endParaRPr lang="zh-CN" altLang="en-US"/>
            </a:p>
          </p:txBody>
        </p:sp>
      </p:grpSp>
      <p:grpSp>
        <p:nvGrpSpPr>
          <p:cNvPr id="78" name="Group 27"/>
          <p:cNvGrpSpPr>
            <a:grpSpLocks/>
          </p:cNvGrpSpPr>
          <p:nvPr/>
        </p:nvGrpSpPr>
        <p:grpSpPr bwMode="auto">
          <a:xfrm>
            <a:off x="2156023" y="3733447"/>
            <a:ext cx="1085865" cy="275894"/>
            <a:chOff x="1392" y="2976"/>
            <a:chExt cx="672" cy="192"/>
          </a:xfrm>
        </p:grpSpPr>
        <p:sp>
          <p:nvSpPr>
            <p:cNvPr id="79" name="Line 28"/>
            <p:cNvSpPr>
              <a:spLocks noChangeShapeType="1"/>
            </p:cNvSpPr>
            <p:nvPr/>
          </p:nvSpPr>
          <p:spPr bwMode="auto">
            <a:xfrm>
              <a:off x="1392" y="2976"/>
              <a:ext cx="288" cy="192"/>
            </a:xfrm>
            <a:prstGeom prst="line">
              <a:avLst/>
            </a:prstGeom>
            <a:noFill/>
            <a:ln w="12700" cap="rnd">
              <a:solidFill>
                <a:schemeClr val="tx1"/>
              </a:solidFill>
              <a:prstDash val="sysDot"/>
              <a:round/>
              <a:headEnd/>
              <a:tailEnd/>
            </a:ln>
          </p:spPr>
          <p:txBody>
            <a:bodyPr/>
            <a:lstStyle/>
            <a:p>
              <a:endParaRPr lang="zh-CN" altLang="en-US"/>
            </a:p>
          </p:txBody>
        </p:sp>
        <p:sp>
          <p:nvSpPr>
            <p:cNvPr id="80" name="Line 29"/>
            <p:cNvSpPr>
              <a:spLocks noChangeShapeType="1"/>
            </p:cNvSpPr>
            <p:nvPr/>
          </p:nvSpPr>
          <p:spPr bwMode="auto">
            <a:xfrm>
              <a:off x="1680" y="3168"/>
              <a:ext cx="384" cy="0"/>
            </a:xfrm>
            <a:prstGeom prst="line">
              <a:avLst/>
            </a:prstGeom>
            <a:noFill/>
            <a:ln w="12700" cap="rnd">
              <a:solidFill>
                <a:schemeClr val="tx1"/>
              </a:solidFill>
              <a:prstDash val="sysDot"/>
              <a:round/>
              <a:headEnd/>
              <a:tailEnd/>
            </a:ln>
          </p:spPr>
          <p:txBody>
            <a:bodyPr/>
            <a:lstStyle/>
            <a:p>
              <a:endParaRPr lang="zh-CN" altLang="en-US"/>
            </a:p>
          </p:txBody>
        </p:sp>
      </p:grpSp>
    </p:spTree>
    <p:extLst>
      <p:ext uri="{BB962C8B-B14F-4D97-AF65-F5344CB8AC3E}">
        <p14:creationId xmlns:p14="http://schemas.microsoft.com/office/powerpoint/2010/main" val="3362700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圆角矩形 24"/>
          <p:cNvSpPr>
            <a:spLocks noChangeArrowheads="1"/>
          </p:cNvSpPr>
          <p:nvPr/>
        </p:nvSpPr>
        <p:spPr bwMode="auto">
          <a:xfrm>
            <a:off x="1912938" y="2960688"/>
            <a:ext cx="5313362" cy="615950"/>
          </a:xfrm>
          <a:prstGeom prst="roundRect">
            <a:avLst>
              <a:gd name="adj" fmla="val 16667"/>
            </a:avLst>
          </a:prstGeom>
          <a:solidFill>
            <a:srgbClr val="C6D9F1"/>
          </a:solidFill>
          <a:ln w="9525">
            <a:solidFill>
              <a:srgbClr val="00B050"/>
            </a:solidFill>
            <a:round/>
            <a:headEnd/>
            <a:tailEnd/>
          </a:ln>
        </p:spPr>
        <p:txBody>
          <a:bodyPr/>
          <a:lstStyle/>
          <a:p>
            <a:pPr eaLnBrk="1" hangingPunct="1">
              <a:lnSpc>
                <a:spcPct val="150000"/>
              </a:lnSpc>
            </a:pPr>
            <a:r>
              <a:rPr lang="en-US" altLang="zh-CN">
                <a:solidFill>
                  <a:srgbClr val="262626"/>
                </a:solidFill>
                <a:latin typeface="微软雅黑" pitchFamily="34" charset="-122"/>
                <a:ea typeface="微软雅黑" pitchFamily="34" charset="-122"/>
                <a:sym typeface="Arial" charset="0"/>
              </a:rPr>
              <a:t>                             IDC</a:t>
            </a:r>
            <a:r>
              <a:rPr lang="zh-CN" altLang="en-US">
                <a:solidFill>
                  <a:srgbClr val="262626"/>
                </a:solidFill>
                <a:latin typeface="微软雅黑" pitchFamily="34" charset="-122"/>
                <a:ea typeface="微软雅黑" pitchFamily="34" charset="-122"/>
                <a:sym typeface="Arial" charset="0"/>
              </a:rPr>
              <a:t>、</a:t>
            </a:r>
            <a:r>
              <a:rPr lang="en-US" altLang="zh-CN">
                <a:solidFill>
                  <a:srgbClr val="262626"/>
                </a:solidFill>
                <a:latin typeface="微软雅黑" pitchFamily="34" charset="-122"/>
                <a:ea typeface="微软雅黑" pitchFamily="34" charset="-122"/>
                <a:sym typeface="Arial" charset="0"/>
              </a:rPr>
              <a:t>CDN </a:t>
            </a:r>
            <a:endParaRPr lang="zh-CN" altLang="en-US">
              <a:solidFill>
                <a:srgbClr val="262626"/>
              </a:solidFill>
              <a:latin typeface="微软雅黑" pitchFamily="34" charset="-122"/>
              <a:ea typeface="微软雅黑" pitchFamily="34" charset="-122"/>
              <a:sym typeface="Arial" charset="0"/>
            </a:endParaRPr>
          </a:p>
        </p:txBody>
      </p:sp>
      <p:sp>
        <p:nvSpPr>
          <p:cNvPr id="31747" name="圆角矩形 25"/>
          <p:cNvSpPr>
            <a:spLocks noChangeArrowheads="1"/>
          </p:cNvSpPr>
          <p:nvPr/>
        </p:nvSpPr>
        <p:spPr bwMode="auto">
          <a:xfrm>
            <a:off x="1931988" y="3560763"/>
            <a:ext cx="5314950" cy="1384300"/>
          </a:xfrm>
          <a:prstGeom prst="roundRect">
            <a:avLst>
              <a:gd name="adj" fmla="val 16667"/>
            </a:avLst>
          </a:prstGeom>
          <a:solidFill>
            <a:srgbClr val="FFFF00"/>
          </a:solidFill>
          <a:ln w="9525">
            <a:solidFill>
              <a:srgbClr val="00B050"/>
            </a:solidFill>
            <a:round/>
            <a:headEnd/>
            <a:tailEnd/>
          </a:ln>
        </p:spPr>
        <p:txBody>
          <a:bodyPr/>
          <a:lstStyle/>
          <a:p>
            <a:pPr algn="ctr" eaLnBrk="1" hangingPunct="1"/>
            <a:endParaRPr lang="zh-CN" altLang="zh-CN" sz="1600">
              <a:solidFill>
                <a:srgbClr val="262626"/>
              </a:solidFill>
              <a:latin typeface="微软雅黑" pitchFamily="34" charset="-122"/>
              <a:ea typeface="微软雅黑" pitchFamily="34" charset="-122"/>
              <a:sym typeface="Arial" charset="0"/>
            </a:endParaRPr>
          </a:p>
        </p:txBody>
      </p:sp>
      <p:sp>
        <p:nvSpPr>
          <p:cNvPr id="31748" name="等腰三角形 31"/>
          <p:cNvSpPr>
            <a:spLocks noChangeArrowheads="1"/>
          </p:cNvSpPr>
          <p:nvPr/>
        </p:nvSpPr>
        <p:spPr bwMode="auto">
          <a:xfrm>
            <a:off x="3876675" y="3890963"/>
            <a:ext cx="1128713" cy="511175"/>
          </a:xfrm>
          <a:prstGeom prst="triangle">
            <a:avLst>
              <a:gd name="adj" fmla="val 50000"/>
            </a:avLst>
          </a:prstGeom>
          <a:solidFill>
            <a:schemeClr val="bg1"/>
          </a:solidFill>
          <a:ln w="9525">
            <a:solidFill>
              <a:srgbClr val="002060"/>
            </a:solidFill>
            <a:miter lim="800000"/>
            <a:headEnd/>
            <a:tailEnd/>
          </a:ln>
          <a:effectLst>
            <a:outerShdw dist="38100" dir="5400000" algn="ctr" rotWithShape="0">
              <a:srgbClr val="000000">
                <a:alpha val="37000"/>
              </a:srgbClr>
            </a:outerShdw>
          </a:effectLst>
        </p:spPr>
        <p:txBody>
          <a:bodyPr/>
          <a:lstStyle/>
          <a:p>
            <a:pPr eaLnBrk="1" hangingPunct="1"/>
            <a:r>
              <a:rPr lang="zh-CN" altLang="zh-CN" sz="1600">
                <a:latin typeface="微软雅黑" pitchFamily="34" charset="-122"/>
                <a:ea typeface="微软雅黑" pitchFamily="34" charset="-122"/>
                <a:sym typeface="Arial" charset="0"/>
              </a:rPr>
              <a:t> </a:t>
            </a:r>
          </a:p>
        </p:txBody>
      </p:sp>
      <p:sp>
        <p:nvSpPr>
          <p:cNvPr id="31749" name="椭圆 32"/>
          <p:cNvSpPr>
            <a:spLocks noChangeArrowheads="1"/>
          </p:cNvSpPr>
          <p:nvPr/>
        </p:nvSpPr>
        <p:spPr bwMode="auto">
          <a:xfrm>
            <a:off x="4799013" y="4125913"/>
            <a:ext cx="1493837" cy="530225"/>
          </a:xfrm>
          <a:prstGeom prst="ellipse">
            <a:avLst/>
          </a:prstGeom>
          <a:solidFill>
            <a:schemeClr val="bg1"/>
          </a:solidFill>
          <a:ln w="9525">
            <a:solidFill>
              <a:schemeClr val="tx1"/>
            </a:solidFill>
            <a:round/>
            <a:headEnd/>
            <a:tailEnd/>
          </a:ln>
        </p:spPr>
        <p:txBody>
          <a:bodyPr/>
          <a:lstStyle/>
          <a:p>
            <a:pPr algn="ctr" eaLnBrk="1" hangingPunct="1">
              <a:lnSpc>
                <a:spcPct val="150000"/>
              </a:lnSpc>
            </a:pPr>
            <a:r>
              <a:rPr lang="zh-CN" altLang="en-US" sz="1400" dirty="0" smtClean="0">
                <a:solidFill>
                  <a:srgbClr val="262626"/>
                </a:solidFill>
                <a:latin typeface="微软雅黑" pitchFamily="34" charset="-122"/>
                <a:ea typeface="微软雅黑" pitchFamily="34" charset="-122"/>
                <a:sym typeface="Arial" charset="0"/>
              </a:rPr>
              <a:t>专有网络</a:t>
            </a:r>
            <a:endParaRPr lang="zh-CN" altLang="zh-CN" sz="1400" dirty="0">
              <a:solidFill>
                <a:srgbClr val="262626"/>
              </a:solidFill>
              <a:latin typeface="微软雅黑" pitchFamily="34" charset="-122"/>
              <a:ea typeface="微软雅黑" pitchFamily="34" charset="-122"/>
              <a:sym typeface="Arial" charset="0"/>
            </a:endParaRPr>
          </a:p>
        </p:txBody>
      </p:sp>
      <p:sp>
        <p:nvSpPr>
          <p:cNvPr id="31750" name="椭圆 33"/>
          <p:cNvSpPr>
            <a:spLocks noChangeArrowheads="1"/>
          </p:cNvSpPr>
          <p:nvPr/>
        </p:nvSpPr>
        <p:spPr bwMode="auto">
          <a:xfrm>
            <a:off x="2291556" y="4141788"/>
            <a:ext cx="1777207" cy="587375"/>
          </a:xfrm>
          <a:prstGeom prst="ellipse">
            <a:avLst/>
          </a:prstGeom>
          <a:solidFill>
            <a:schemeClr val="bg1"/>
          </a:solidFill>
          <a:ln w="9525">
            <a:solidFill>
              <a:schemeClr val="tx1"/>
            </a:solidFill>
            <a:round/>
            <a:headEnd/>
            <a:tailEnd/>
          </a:ln>
        </p:spPr>
        <p:txBody>
          <a:bodyPr/>
          <a:lstStyle/>
          <a:p>
            <a:pPr algn="ctr" eaLnBrk="1" hangingPunct="1">
              <a:lnSpc>
                <a:spcPct val="150000"/>
              </a:lnSpc>
            </a:pPr>
            <a:r>
              <a:rPr lang="zh-CN" altLang="en-US" sz="1400" dirty="0" smtClean="0">
                <a:solidFill>
                  <a:srgbClr val="262626"/>
                </a:solidFill>
                <a:latin typeface="微软雅黑" pitchFamily="34" charset="-122"/>
                <a:ea typeface="微软雅黑" pitchFamily="34" charset="-122"/>
                <a:sym typeface="Arial" charset="0"/>
              </a:rPr>
              <a:t>公共固定网络</a:t>
            </a:r>
            <a:endParaRPr lang="zh-CN" altLang="zh-CN" sz="1400" dirty="0">
              <a:solidFill>
                <a:srgbClr val="262626"/>
              </a:solidFill>
              <a:latin typeface="微软雅黑" pitchFamily="34" charset="-122"/>
              <a:ea typeface="微软雅黑" pitchFamily="34" charset="-122"/>
              <a:sym typeface="Arial" charset="0"/>
            </a:endParaRPr>
          </a:p>
        </p:txBody>
      </p:sp>
      <p:sp>
        <p:nvSpPr>
          <p:cNvPr id="31751" name="椭圆 34"/>
          <p:cNvSpPr>
            <a:spLocks noChangeArrowheads="1"/>
          </p:cNvSpPr>
          <p:nvPr/>
        </p:nvSpPr>
        <p:spPr bwMode="auto">
          <a:xfrm>
            <a:off x="3876675" y="3576638"/>
            <a:ext cx="1925638" cy="444500"/>
          </a:xfrm>
          <a:prstGeom prst="ellipse">
            <a:avLst/>
          </a:prstGeom>
          <a:solidFill>
            <a:schemeClr val="bg1"/>
          </a:solidFill>
          <a:ln w="9525">
            <a:solidFill>
              <a:schemeClr val="tx1"/>
            </a:solidFill>
            <a:round/>
            <a:headEnd/>
            <a:tailEnd/>
          </a:ln>
        </p:spPr>
        <p:txBody>
          <a:bodyPr/>
          <a:lstStyle/>
          <a:p>
            <a:pPr algn="ctr">
              <a:lnSpc>
                <a:spcPct val="150000"/>
              </a:lnSpc>
            </a:pPr>
            <a:r>
              <a:rPr lang="zh-CN" altLang="en-US" sz="1400" dirty="0">
                <a:solidFill>
                  <a:srgbClr val="262626"/>
                </a:solidFill>
                <a:latin typeface="微软雅黑" pitchFamily="34" charset="-122"/>
                <a:ea typeface="微软雅黑" pitchFamily="34" charset="-122"/>
                <a:sym typeface="Arial" charset="0"/>
              </a:rPr>
              <a:t>公共</a:t>
            </a:r>
            <a:r>
              <a:rPr lang="zh-CN" altLang="en-US" sz="1400" dirty="0" smtClean="0">
                <a:solidFill>
                  <a:srgbClr val="262626"/>
                </a:solidFill>
                <a:latin typeface="微软雅黑" pitchFamily="34" charset="-122"/>
                <a:ea typeface="微软雅黑" pitchFamily="34" charset="-122"/>
                <a:sym typeface="Arial" charset="0"/>
              </a:rPr>
              <a:t>无线网络</a:t>
            </a:r>
            <a:endParaRPr lang="zh-CN" altLang="zh-CN" sz="1400" dirty="0">
              <a:solidFill>
                <a:srgbClr val="262626"/>
              </a:solidFill>
              <a:latin typeface="微软雅黑" pitchFamily="34" charset="-122"/>
              <a:ea typeface="微软雅黑" pitchFamily="34" charset="-122"/>
              <a:sym typeface="Arial" charset="0"/>
            </a:endParaRPr>
          </a:p>
        </p:txBody>
      </p:sp>
      <p:sp>
        <p:nvSpPr>
          <p:cNvPr id="31752" name="圆角矩形 143"/>
          <p:cNvSpPr>
            <a:spLocks/>
          </p:cNvSpPr>
          <p:nvPr/>
        </p:nvSpPr>
        <p:spPr bwMode="auto">
          <a:xfrm>
            <a:off x="1908175" y="5497513"/>
            <a:ext cx="5399088" cy="884237"/>
          </a:xfrm>
          <a:custGeom>
            <a:avLst/>
            <a:gdLst>
              <a:gd name="T0" fmla="*/ 744 w 6629761"/>
              <a:gd name="T1" fmla="*/ 34390 h 983034"/>
              <a:gd name="T2" fmla="*/ 16278 w 6629761"/>
              <a:gd name="T3" fmla="*/ 0 h 983034"/>
              <a:gd name="T4" fmla="*/ 223133 w 6629761"/>
              <a:gd name="T5" fmla="*/ 0 h 983034"/>
              <a:gd name="T6" fmla="*/ 238669 w 6629761"/>
              <a:gd name="T7" fmla="*/ 34390 h 983034"/>
              <a:gd name="T8" fmla="*/ 238669 w 6629761"/>
              <a:gd name="T9" fmla="*/ 44130 h 983034"/>
              <a:gd name="T10" fmla="*/ 233215 w 6629761"/>
              <a:gd name="T11" fmla="*/ 77504 h 983034"/>
              <a:gd name="T12" fmla="*/ 5738 w 6629761"/>
              <a:gd name="T13" fmla="*/ 78519 h 983034"/>
              <a:gd name="T14" fmla="*/ 744 w 6629761"/>
              <a:gd name="T15" fmla="*/ 44130 h 983034"/>
              <a:gd name="T16" fmla="*/ 744 w 6629761"/>
              <a:gd name="T17" fmla="*/ 34390 h 9830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29761" h="983034">
                <a:moveTo>
                  <a:pt x="20585" y="430539"/>
                </a:moveTo>
                <a:cubicBezTo>
                  <a:pt x="20585" y="192759"/>
                  <a:pt x="213344" y="0"/>
                  <a:pt x="451124" y="0"/>
                </a:cubicBezTo>
                <a:lnTo>
                  <a:pt x="6183826" y="0"/>
                </a:lnTo>
                <a:cubicBezTo>
                  <a:pt x="6421606" y="0"/>
                  <a:pt x="6614365" y="192759"/>
                  <a:pt x="6614365" y="430539"/>
                </a:cubicBezTo>
                <a:lnTo>
                  <a:pt x="6614365" y="552495"/>
                </a:lnTo>
                <a:cubicBezTo>
                  <a:pt x="6614365" y="790275"/>
                  <a:pt x="6701006" y="970334"/>
                  <a:pt x="6463226" y="970334"/>
                </a:cubicBezTo>
                <a:lnTo>
                  <a:pt x="159024" y="983034"/>
                </a:lnTo>
                <a:cubicBezTo>
                  <a:pt x="-78756" y="983034"/>
                  <a:pt x="20585" y="790275"/>
                  <a:pt x="20585" y="552495"/>
                </a:cubicBezTo>
                <a:lnTo>
                  <a:pt x="20585" y="430539"/>
                </a:lnTo>
                <a:close/>
              </a:path>
            </a:pathLst>
          </a:custGeom>
          <a:solidFill>
            <a:schemeClr val="bg1"/>
          </a:solidFill>
          <a:ln w="9525" cap="flat" cmpd="sng">
            <a:solidFill>
              <a:srgbClr val="7030A0"/>
            </a:solidFill>
            <a:miter lim="800000"/>
            <a:headEnd/>
            <a:tailEnd/>
          </a:ln>
          <a:effectLst>
            <a:outerShdw dist="23000" dir="5400000" algn="ctr" rotWithShape="0">
              <a:srgbClr val="000000">
                <a:alpha val="31998"/>
              </a:srgbClr>
            </a:outerShdw>
          </a:effectLst>
        </p:spPr>
        <p:txBody>
          <a:bodyPr anchor="ctr"/>
          <a:lstStyle/>
          <a:p>
            <a:endParaRPr lang="zh-CN" altLang="en-US"/>
          </a:p>
        </p:txBody>
      </p:sp>
      <p:sp>
        <p:nvSpPr>
          <p:cNvPr id="31753" name="TextBox 154"/>
          <p:cNvSpPr txBox="1">
            <a:spLocks noChangeArrowheads="1"/>
          </p:cNvSpPr>
          <p:nvPr/>
        </p:nvSpPr>
        <p:spPr bwMode="auto">
          <a:xfrm>
            <a:off x="2135188" y="6027738"/>
            <a:ext cx="4921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200" b="1">
                <a:solidFill>
                  <a:srgbClr val="0033CC"/>
                </a:solidFill>
                <a:latin typeface="微软雅黑" pitchFamily="34" charset="-122"/>
                <a:ea typeface="微软雅黑" pitchFamily="34" charset="-122"/>
                <a:sym typeface="Arial" charset="0"/>
              </a:rPr>
              <a:t>PC</a:t>
            </a:r>
            <a:endParaRPr lang="zh-CN" altLang="en-US" sz="1200" b="1">
              <a:solidFill>
                <a:srgbClr val="0033CC"/>
              </a:solidFill>
              <a:latin typeface="微软雅黑" pitchFamily="34" charset="-122"/>
              <a:ea typeface="微软雅黑" pitchFamily="34" charset="-122"/>
              <a:sym typeface="Arial" charset="0"/>
            </a:endParaRPr>
          </a:p>
        </p:txBody>
      </p:sp>
      <p:sp>
        <p:nvSpPr>
          <p:cNvPr id="31754" name="TextBox 171"/>
          <p:cNvSpPr txBox="1">
            <a:spLocks noChangeArrowheads="1"/>
          </p:cNvSpPr>
          <p:nvPr/>
        </p:nvSpPr>
        <p:spPr bwMode="auto">
          <a:xfrm>
            <a:off x="2843213" y="6064250"/>
            <a:ext cx="93345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lnSpc>
                <a:spcPct val="80000"/>
              </a:lnSpc>
            </a:pPr>
            <a:r>
              <a:rPr lang="zh-CN" altLang="zh-CN" sz="1200" b="1">
                <a:solidFill>
                  <a:srgbClr val="0033CC"/>
                </a:solidFill>
                <a:latin typeface="微软雅黑" pitchFamily="34" charset="-122"/>
                <a:ea typeface="微软雅黑" pitchFamily="34" charset="-122"/>
                <a:sym typeface="Arial" charset="0"/>
              </a:rPr>
              <a:t>智能手机</a:t>
            </a:r>
          </a:p>
        </p:txBody>
      </p:sp>
      <p:pic>
        <p:nvPicPr>
          <p:cNvPr id="31755" name="Picture 8"/>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9460" t="33774" b="36455"/>
          <a:stretch>
            <a:fillRect/>
          </a:stretch>
        </p:blipFill>
        <p:spPr bwMode="auto">
          <a:xfrm>
            <a:off x="2268538" y="5648325"/>
            <a:ext cx="317500" cy="300038"/>
          </a:xfrm>
          <a:prstGeom prst="rect">
            <a:avLst/>
          </a:prstGeom>
          <a:noFill/>
          <a:ln>
            <a:noFill/>
          </a:ln>
          <a:effectLst>
            <a:prstShdw prst="shdw17" dist="17961" dir="2700000">
              <a:srgbClr val="2F4D71">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6" name="Picture 4" descr="http://bizbox.slate.com/blog/iphone_home.g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8046" t="3603" r="9752" b="4523"/>
          <a:stretch>
            <a:fillRect/>
          </a:stretch>
        </p:blipFill>
        <p:spPr bwMode="auto">
          <a:xfrm>
            <a:off x="3203575" y="5635625"/>
            <a:ext cx="1920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0193" t="2344" r="50761" b="-2"/>
          <a:stretch>
            <a:fillRect/>
          </a:stretch>
        </p:blipFill>
        <p:spPr bwMode="auto">
          <a:xfrm>
            <a:off x="3995738" y="5599113"/>
            <a:ext cx="190500" cy="419100"/>
          </a:xfrm>
          <a:prstGeom prst="rect">
            <a:avLst/>
          </a:prstGeom>
          <a:noFill/>
          <a:ln>
            <a:noFill/>
          </a:ln>
          <a:effectLst>
            <a:prstShdw prst="shdw17" dist="17961" dir="2700000">
              <a:srgbClr val="2F4D71">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8" name="TextBox 171"/>
          <p:cNvSpPr txBox="1">
            <a:spLocks noChangeArrowheads="1"/>
          </p:cNvSpPr>
          <p:nvPr/>
        </p:nvSpPr>
        <p:spPr bwMode="auto">
          <a:xfrm>
            <a:off x="3635375" y="6073775"/>
            <a:ext cx="917575"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lnSpc>
                <a:spcPct val="80000"/>
              </a:lnSpc>
            </a:pPr>
            <a:r>
              <a:rPr lang="zh-CN" altLang="zh-CN" sz="1200" b="1">
                <a:solidFill>
                  <a:srgbClr val="0033CC"/>
                </a:solidFill>
                <a:latin typeface="微软雅黑" pitchFamily="34" charset="-122"/>
                <a:ea typeface="微软雅黑" pitchFamily="34" charset="-122"/>
                <a:sym typeface="Arial" charset="0"/>
              </a:rPr>
              <a:t>平板电脑</a:t>
            </a:r>
          </a:p>
        </p:txBody>
      </p:sp>
      <p:sp>
        <p:nvSpPr>
          <p:cNvPr id="31759" name="TextBox 171"/>
          <p:cNvSpPr txBox="1">
            <a:spLocks noChangeArrowheads="1"/>
          </p:cNvSpPr>
          <p:nvPr/>
        </p:nvSpPr>
        <p:spPr bwMode="auto">
          <a:xfrm>
            <a:off x="4427538" y="6069013"/>
            <a:ext cx="1119187"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lnSpc>
                <a:spcPct val="80000"/>
              </a:lnSpc>
            </a:pPr>
            <a:r>
              <a:rPr lang="zh-CN" altLang="zh-CN" sz="1200" b="1">
                <a:solidFill>
                  <a:srgbClr val="0033CC"/>
                </a:solidFill>
                <a:latin typeface="微软雅黑" pitchFamily="34" charset="-122"/>
                <a:ea typeface="微软雅黑" pitchFamily="34" charset="-122"/>
                <a:sym typeface="Arial" charset="0"/>
              </a:rPr>
              <a:t>家庭智能视听</a:t>
            </a:r>
          </a:p>
        </p:txBody>
      </p:sp>
      <p:pic>
        <p:nvPicPr>
          <p:cNvPr id="31760" name="图片 317"/>
          <p:cNvPicPr>
            <a:picLocks noChangeAspect="1" noChangeArrowheads="1"/>
          </p:cNvPicPr>
          <p:nvPr/>
        </p:nvPicPr>
        <p:blipFill>
          <a:blip r:embed="rId6" cstate="print">
            <a:extLst>
              <a:ext uri="{28A0092B-C50C-407E-A947-70E740481C1C}">
                <a14:useLocalDpi xmlns:a14="http://schemas.microsoft.com/office/drawing/2010/main" val="0"/>
              </a:ext>
            </a:extLst>
          </a:blip>
          <a:srcRect l="6689" t="8185" r="4816" b="11664"/>
          <a:stretch>
            <a:fillRect/>
          </a:stretch>
        </p:blipFill>
        <p:spPr bwMode="auto">
          <a:xfrm>
            <a:off x="4859338" y="5686425"/>
            <a:ext cx="306387"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1" name="TextBox 171"/>
          <p:cNvSpPr txBox="1">
            <a:spLocks noChangeArrowheads="1"/>
          </p:cNvSpPr>
          <p:nvPr/>
        </p:nvSpPr>
        <p:spPr bwMode="auto">
          <a:xfrm>
            <a:off x="5453063" y="6051550"/>
            <a:ext cx="1062037"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lnSpc>
                <a:spcPct val="80000"/>
              </a:lnSpc>
            </a:pPr>
            <a:r>
              <a:rPr lang="zh-CN" altLang="zh-CN" sz="1200" b="1">
                <a:solidFill>
                  <a:srgbClr val="0033CC"/>
                </a:solidFill>
                <a:latin typeface="微软雅黑" pitchFamily="34" charset="-122"/>
                <a:ea typeface="微软雅黑" pitchFamily="34" charset="-122"/>
                <a:sym typeface="Arial" charset="0"/>
              </a:rPr>
              <a:t>智能穿戴 </a:t>
            </a:r>
          </a:p>
        </p:txBody>
      </p:sp>
      <p:sp>
        <p:nvSpPr>
          <p:cNvPr id="31762" name="TextBox 171"/>
          <p:cNvSpPr txBox="1">
            <a:spLocks noChangeArrowheads="1"/>
          </p:cNvSpPr>
          <p:nvPr/>
        </p:nvSpPr>
        <p:spPr bwMode="auto">
          <a:xfrm>
            <a:off x="6292850" y="6072188"/>
            <a:ext cx="1087438"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lnSpc>
                <a:spcPct val="80000"/>
              </a:lnSpc>
            </a:pPr>
            <a:r>
              <a:rPr lang="zh-CN" altLang="zh-CN" sz="1200" b="1">
                <a:solidFill>
                  <a:srgbClr val="0033CC"/>
                </a:solidFill>
                <a:latin typeface="微软雅黑" pitchFamily="34" charset="-122"/>
                <a:ea typeface="微软雅黑" pitchFamily="34" charset="-122"/>
                <a:sym typeface="Arial" charset="0"/>
              </a:rPr>
              <a:t>智能机器</a:t>
            </a:r>
          </a:p>
        </p:txBody>
      </p:sp>
      <p:pic>
        <p:nvPicPr>
          <p:cNvPr id="31763" name="Picture 25" descr="4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02313" y="5668963"/>
            <a:ext cx="280987"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4" name="椭圆 56"/>
          <p:cNvSpPr>
            <a:spLocks noChangeArrowheads="1"/>
          </p:cNvSpPr>
          <p:nvPr/>
        </p:nvSpPr>
        <p:spPr bwMode="auto">
          <a:xfrm>
            <a:off x="1998663" y="4945063"/>
            <a:ext cx="5276850" cy="552450"/>
          </a:xfrm>
          <a:prstGeom prst="ellipse">
            <a:avLst/>
          </a:prstGeom>
          <a:solidFill>
            <a:srgbClr val="F0F3F8"/>
          </a:solidFill>
          <a:ln w="9525">
            <a:solidFill>
              <a:srgbClr val="7030A0"/>
            </a:solidFill>
            <a:round/>
            <a:headEnd/>
            <a:tailEnd/>
          </a:ln>
        </p:spPr>
        <p:txBody>
          <a:bodyPr/>
          <a:lstStyle/>
          <a:p>
            <a:pPr eaLnBrk="1" hangingPunct="1"/>
            <a:r>
              <a:rPr lang="zh-CN" altLang="zh-CN" sz="1400">
                <a:solidFill>
                  <a:srgbClr val="262626"/>
                </a:solidFill>
                <a:latin typeface="微软雅黑" pitchFamily="34" charset="-122"/>
                <a:ea typeface="微软雅黑" pitchFamily="34" charset="-122"/>
                <a:sym typeface="Wingdings" pitchFamily="2" charset="2"/>
              </a:rPr>
              <a:t>语音消费数据流量消费内容和应用消费</a:t>
            </a:r>
            <a:endParaRPr lang="zh-CN" altLang="zh-CN" sz="1400">
              <a:latin typeface="微软雅黑" pitchFamily="34" charset="-122"/>
              <a:ea typeface="微软雅黑" pitchFamily="34" charset="-122"/>
              <a:sym typeface="Arial" charset="0"/>
            </a:endParaRPr>
          </a:p>
        </p:txBody>
      </p:sp>
      <p:sp>
        <p:nvSpPr>
          <p:cNvPr id="31765" name="标题 1"/>
          <p:cNvSpPr>
            <a:spLocks noGrp="1"/>
          </p:cNvSpPr>
          <p:nvPr>
            <p:ph type="title" idx="4294967295"/>
          </p:nvPr>
        </p:nvSpPr>
        <p:spPr>
          <a:xfrm>
            <a:off x="0" y="-15875"/>
            <a:ext cx="9182100" cy="1143000"/>
          </a:xfrm>
        </p:spPr>
        <p:txBody>
          <a:bodyPr/>
          <a:lstStyle/>
          <a:p>
            <a:pPr eaLnBrk="1" hangingPunct="1"/>
            <a:r>
              <a:rPr lang="en-US" altLang="zh-CN" sz="2800" kern="1200" dirty="0">
                <a:solidFill>
                  <a:schemeClr val="tx1"/>
                </a:solidFill>
                <a:latin typeface="黑体" pitchFamily="49" charset="-122"/>
                <a:ea typeface="黑体" pitchFamily="49" charset="-122"/>
              </a:rPr>
              <a:t>ICT</a:t>
            </a:r>
            <a:r>
              <a:rPr lang="zh-CN" altLang="en-US" sz="2800" kern="1200" dirty="0">
                <a:solidFill>
                  <a:schemeClr val="tx1"/>
                </a:solidFill>
                <a:latin typeface="黑体" pitchFamily="49" charset="-122"/>
                <a:ea typeface="黑体" pitchFamily="49" charset="-122"/>
              </a:rPr>
              <a:t>创新体系：六大热点领域</a:t>
            </a:r>
          </a:p>
        </p:txBody>
      </p:sp>
      <p:pic>
        <p:nvPicPr>
          <p:cNvPr id="31766" name="图片 3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29375" y="5737225"/>
            <a:ext cx="56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7" name="圆角矩形 87"/>
          <p:cNvSpPr>
            <a:spLocks noChangeArrowheads="1"/>
          </p:cNvSpPr>
          <p:nvPr/>
        </p:nvSpPr>
        <p:spPr bwMode="auto">
          <a:xfrm>
            <a:off x="2008188" y="1201738"/>
            <a:ext cx="5168900" cy="565150"/>
          </a:xfrm>
          <a:prstGeom prst="roundRect">
            <a:avLst>
              <a:gd name="adj" fmla="val 16667"/>
            </a:avLst>
          </a:prstGeom>
          <a:solidFill>
            <a:schemeClr val="bg1"/>
          </a:solidFill>
          <a:ln w="9525">
            <a:solidFill>
              <a:srgbClr val="FF0000"/>
            </a:solidFill>
            <a:round/>
            <a:headEnd/>
            <a:tailEnd/>
          </a:ln>
        </p:spPr>
        <p:txBody>
          <a:bodyPr/>
          <a:lstStyle/>
          <a:p>
            <a:pPr algn="ctr" eaLnBrk="1" hangingPunct="1">
              <a:lnSpc>
                <a:spcPct val="150000"/>
              </a:lnSpc>
            </a:pPr>
            <a:r>
              <a:rPr lang="zh-CN" altLang="en-US">
                <a:solidFill>
                  <a:srgbClr val="0000FF"/>
                </a:solidFill>
                <a:latin typeface="微软雅黑" pitchFamily="34" charset="-122"/>
                <a:ea typeface="微软雅黑" pitchFamily="34" charset="-122"/>
                <a:sym typeface="Arial" charset="0"/>
              </a:rPr>
              <a:t>   “互联网</a:t>
            </a:r>
            <a:r>
              <a:rPr lang="en-US" altLang="zh-CN">
                <a:solidFill>
                  <a:srgbClr val="0000FF"/>
                </a:solidFill>
                <a:latin typeface="微软雅黑" pitchFamily="34" charset="-122"/>
                <a:ea typeface="微软雅黑" pitchFamily="34" charset="-122"/>
                <a:sym typeface="Arial" charset="0"/>
              </a:rPr>
              <a:t>+</a:t>
            </a:r>
            <a:r>
              <a:rPr lang="zh-CN" altLang="en-US">
                <a:solidFill>
                  <a:srgbClr val="0000FF"/>
                </a:solidFill>
                <a:latin typeface="微软雅黑" pitchFamily="34" charset="-122"/>
                <a:ea typeface="微软雅黑" pitchFamily="34" charset="-122"/>
                <a:sym typeface="Arial" charset="0"/>
              </a:rPr>
              <a:t>”服务业、工业、农业、公共服务</a:t>
            </a:r>
          </a:p>
        </p:txBody>
      </p:sp>
      <p:sp>
        <p:nvSpPr>
          <p:cNvPr id="31768" name="椭圆 68"/>
          <p:cNvSpPr>
            <a:spLocks noChangeArrowheads="1"/>
          </p:cNvSpPr>
          <p:nvPr/>
        </p:nvSpPr>
        <p:spPr bwMode="auto">
          <a:xfrm>
            <a:off x="1692275" y="1920875"/>
            <a:ext cx="2886075" cy="936625"/>
          </a:xfrm>
          <a:prstGeom prst="ellipse">
            <a:avLst/>
          </a:prstGeom>
          <a:solidFill>
            <a:srgbClr val="F0F3F8"/>
          </a:solidFill>
          <a:ln w="9525">
            <a:solidFill>
              <a:srgbClr val="00B050"/>
            </a:solidFill>
            <a:round/>
            <a:headEnd/>
            <a:tailEnd/>
          </a:ln>
        </p:spPr>
        <p:txBody>
          <a:bodyPr/>
          <a:lstStyle/>
          <a:p>
            <a:pPr algn="ctr" eaLnBrk="1" hangingPunct="1">
              <a:lnSpc>
                <a:spcPct val="150000"/>
              </a:lnSpc>
            </a:pPr>
            <a:r>
              <a:rPr lang="en-US" altLang="zh-CN" sz="1600">
                <a:solidFill>
                  <a:srgbClr val="262626"/>
                </a:solidFill>
                <a:latin typeface="微软雅黑" pitchFamily="34" charset="-122"/>
                <a:ea typeface="微软雅黑" pitchFamily="34" charset="-122"/>
                <a:sym typeface="Wingdings" pitchFamily="2" charset="2"/>
              </a:rPr>
              <a:t>(</a:t>
            </a:r>
            <a:r>
              <a:rPr lang="zh-CN" altLang="en-US" sz="1600">
                <a:solidFill>
                  <a:srgbClr val="262626"/>
                </a:solidFill>
                <a:latin typeface="微软雅黑" pitchFamily="34" charset="-122"/>
                <a:ea typeface="微软雅黑" pitchFamily="34" charset="-122"/>
                <a:sym typeface="Wingdings" pitchFamily="2" charset="2"/>
              </a:rPr>
              <a:t>三</a:t>
            </a:r>
            <a:r>
              <a:rPr lang="en-US" altLang="zh-CN" sz="1600">
                <a:solidFill>
                  <a:srgbClr val="262626"/>
                </a:solidFill>
                <a:latin typeface="微软雅黑" pitchFamily="34" charset="-122"/>
                <a:ea typeface="微软雅黑" pitchFamily="34" charset="-122"/>
                <a:sym typeface="Wingdings" pitchFamily="2" charset="2"/>
              </a:rPr>
              <a:t>)</a:t>
            </a:r>
            <a:r>
              <a:rPr lang="zh-CN" altLang="en-US" sz="1600">
                <a:solidFill>
                  <a:srgbClr val="262626"/>
                </a:solidFill>
                <a:latin typeface="微软雅黑" pitchFamily="34" charset="-122"/>
                <a:ea typeface="微软雅黑" pitchFamily="34" charset="-122"/>
                <a:sym typeface="Wingdings" pitchFamily="2" charset="2"/>
              </a:rPr>
              <a:t>综合型业务平台</a:t>
            </a:r>
            <a:endParaRPr lang="zh-CN" altLang="en-US" sz="1600">
              <a:solidFill>
                <a:srgbClr val="262626"/>
              </a:solidFill>
              <a:latin typeface="微软雅黑" pitchFamily="34" charset="-122"/>
              <a:ea typeface="微软雅黑" pitchFamily="34" charset="-122"/>
              <a:sym typeface="Arial" charset="0"/>
            </a:endParaRPr>
          </a:p>
        </p:txBody>
      </p:sp>
      <p:sp>
        <p:nvSpPr>
          <p:cNvPr id="31769" name="椭圆 68"/>
          <p:cNvSpPr>
            <a:spLocks noChangeArrowheads="1"/>
          </p:cNvSpPr>
          <p:nvPr/>
        </p:nvSpPr>
        <p:spPr bwMode="auto">
          <a:xfrm>
            <a:off x="3995738" y="1874838"/>
            <a:ext cx="3279775" cy="936625"/>
          </a:xfrm>
          <a:prstGeom prst="ellipse">
            <a:avLst/>
          </a:prstGeom>
          <a:solidFill>
            <a:srgbClr val="F2DCDB"/>
          </a:solidFill>
          <a:ln w="9525">
            <a:solidFill>
              <a:srgbClr val="00B050"/>
            </a:solidFill>
            <a:round/>
            <a:headEnd/>
            <a:tailEnd/>
          </a:ln>
        </p:spPr>
        <p:txBody>
          <a:bodyPr/>
          <a:lstStyle/>
          <a:p>
            <a:pPr eaLnBrk="1" hangingPunct="1">
              <a:lnSpc>
                <a:spcPct val="150000"/>
              </a:lnSpc>
            </a:pPr>
            <a:r>
              <a:rPr lang="zh-CN" altLang="zh-CN" sz="1600">
                <a:latin typeface="微软雅黑" pitchFamily="34" charset="-122"/>
                <a:ea typeface="微软雅黑" pitchFamily="34" charset="-122"/>
                <a:sym typeface="Wingdings" pitchFamily="2" charset="2"/>
              </a:rPr>
              <a:t>（</a:t>
            </a:r>
            <a:r>
              <a:rPr lang="zh-CN" altLang="zh-CN" sz="1600">
                <a:solidFill>
                  <a:srgbClr val="262626"/>
                </a:solidFill>
                <a:latin typeface="微软雅黑" pitchFamily="34" charset="-122"/>
                <a:ea typeface="微软雅黑" pitchFamily="34" charset="-122"/>
                <a:sym typeface="Wingdings" pitchFamily="2" charset="2"/>
              </a:rPr>
              <a:t>四）垂直型业务平台</a:t>
            </a:r>
          </a:p>
        </p:txBody>
      </p:sp>
      <p:pic>
        <p:nvPicPr>
          <p:cNvPr id="3177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98663" y="1214438"/>
            <a:ext cx="585787" cy="555625"/>
          </a:xfrm>
          <a:prstGeom prst="rect">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1771" name="TextBox 333"/>
          <p:cNvSpPr txBox="1">
            <a:spLocks noChangeArrowheads="1"/>
          </p:cNvSpPr>
          <p:nvPr/>
        </p:nvSpPr>
        <p:spPr bwMode="auto">
          <a:xfrm>
            <a:off x="7308305" y="5733256"/>
            <a:ext cx="1554812" cy="507831"/>
          </a:xfrm>
          <a:prstGeom prst="rect">
            <a:avLst/>
          </a:prstGeom>
          <a:solidFill>
            <a:schemeClr val="accent2">
              <a:lumMod val="75000"/>
            </a:schemeClr>
          </a:solidFill>
          <a:ln>
            <a:noFill/>
          </a:ln>
          <a:extLst/>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50000"/>
              </a:lnSpc>
            </a:pPr>
            <a:r>
              <a:rPr lang="zh-CN" altLang="en-US" dirty="0">
                <a:solidFill>
                  <a:schemeClr val="bg1"/>
                </a:solidFill>
                <a:latin typeface="微软雅黑" pitchFamily="34" charset="-122"/>
                <a:ea typeface="微软雅黑" pitchFamily="34" charset="-122"/>
                <a:sym typeface="Arial" charset="0"/>
              </a:rPr>
              <a:t>④智能</a:t>
            </a:r>
            <a:r>
              <a:rPr lang="zh-CN" altLang="en-US" dirty="0" smtClean="0">
                <a:solidFill>
                  <a:schemeClr val="bg1"/>
                </a:solidFill>
                <a:latin typeface="微软雅黑" pitchFamily="34" charset="-122"/>
                <a:ea typeface="微软雅黑" pitchFamily="34" charset="-122"/>
                <a:sym typeface="Arial" charset="0"/>
              </a:rPr>
              <a:t>硬件</a:t>
            </a:r>
            <a:endParaRPr lang="en-US" altLang="zh-CN" dirty="0">
              <a:solidFill>
                <a:schemeClr val="bg1"/>
              </a:solidFill>
              <a:latin typeface="微软雅黑" pitchFamily="34" charset="-122"/>
              <a:ea typeface="微软雅黑" pitchFamily="34" charset="-122"/>
              <a:sym typeface="Arial" charset="0"/>
            </a:endParaRPr>
          </a:p>
        </p:txBody>
      </p:sp>
      <p:sp>
        <p:nvSpPr>
          <p:cNvPr id="31772" name="TextBox 333"/>
          <p:cNvSpPr txBox="1">
            <a:spLocks noChangeArrowheads="1"/>
          </p:cNvSpPr>
          <p:nvPr/>
        </p:nvSpPr>
        <p:spPr bwMode="auto">
          <a:xfrm>
            <a:off x="7380289" y="1199607"/>
            <a:ext cx="1482828" cy="461665"/>
          </a:xfrm>
          <a:prstGeom prst="rect">
            <a:avLst/>
          </a:prstGeom>
          <a:solidFill>
            <a:schemeClr val="accent2">
              <a:lumMod val="75000"/>
            </a:schemeClr>
          </a:solidFill>
          <a:ln>
            <a:noFill/>
          </a:ln>
          <a:extLst/>
        </p:spPr>
        <p:txBody>
          <a:bodyPr wrap="square" bIns="0" anchor="ct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50000"/>
              </a:lnSpc>
            </a:pPr>
            <a:r>
              <a:rPr lang="zh-CN" altLang="en-US" dirty="0" smtClean="0">
                <a:solidFill>
                  <a:schemeClr val="bg1"/>
                </a:solidFill>
                <a:latin typeface="微软雅黑" pitchFamily="34" charset="-122"/>
                <a:ea typeface="微软雅黑" pitchFamily="34" charset="-122"/>
                <a:sym typeface="Arial" charset="0"/>
              </a:rPr>
              <a:t>⑥ 智能制造</a:t>
            </a:r>
            <a:endParaRPr lang="en-US" altLang="zh-CN" dirty="0">
              <a:solidFill>
                <a:schemeClr val="bg1"/>
              </a:solidFill>
              <a:latin typeface="微软雅黑" pitchFamily="34" charset="-122"/>
              <a:ea typeface="微软雅黑" pitchFamily="34" charset="-122"/>
              <a:sym typeface="Arial" charset="0"/>
            </a:endParaRPr>
          </a:p>
        </p:txBody>
      </p:sp>
      <p:sp>
        <p:nvSpPr>
          <p:cNvPr id="31775" name="TextBox 333"/>
          <p:cNvSpPr txBox="1">
            <a:spLocks noChangeArrowheads="1"/>
          </p:cNvSpPr>
          <p:nvPr/>
        </p:nvSpPr>
        <p:spPr bwMode="auto">
          <a:xfrm>
            <a:off x="7308304" y="3927644"/>
            <a:ext cx="1554812" cy="458908"/>
          </a:xfrm>
          <a:prstGeom prst="rect">
            <a:avLst/>
          </a:prstGeom>
          <a:solidFill>
            <a:schemeClr val="accent2">
              <a:lumMod val="75000"/>
            </a:schemeClr>
          </a:solidFill>
          <a:ln>
            <a:noFill/>
          </a:ln>
          <a:extLst/>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50000"/>
              </a:lnSpc>
            </a:pPr>
            <a:r>
              <a:rPr lang="zh-CN" altLang="en-US" dirty="0" smtClean="0">
                <a:solidFill>
                  <a:schemeClr val="bg1"/>
                </a:solidFill>
                <a:latin typeface="微软雅黑" pitchFamily="34" charset="-122"/>
                <a:ea typeface="微软雅黑" pitchFamily="34" charset="-122"/>
                <a:sym typeface="Arial" charset="0"/>
              </a:rPr>
              <a:t> ②</a:t>
            </a:r>
            <a:r>
              <a:rPr lang="en-US" altLang="zh-CN" dirty="0" smtClean="0">
                <a:solidFill>
                  <a:schemeClr val="bg1"/>
                </a:solidFill>
                <a:latin typeface="微软雅黑" pitchFamily="34" charset="-122"/>
                <a:ea typeface="微软雅黑" pitchFamily="34" charset="-122"/>
                <a:sym typeface="Arial" charset="0"/>
              </a:rPr>
              <a:t>SDN/NFV</a:t>
            </a:r>
            <a:endParaRPr lang="en-US" altLang="zh-CN" dirty="0">
              <a:solidFill>
                <a:schemeClr val="bg1"/>
              </a:solidFill>
              <a:latin typeface="微软雅黑" pitchFamily="34" charset="-122"/>
              <a:ea typeface="微软雅黑" pitchFamily="34" charset="-122"/>
              <a:sym typeface="Arial" charset="0"/>
            </a:endParaRPr>
          </a:p>
        </p:txBody>
      </p:sp>
      <p:cxnSp>
        <p:nvCxnSpPr>
          <p:cNvPr id="5" name="直接连接符 4"/>
          <p:cNvCxnSpPr/>
          <p:nvPr/>
        </p:nvCxnSpPr>
        <p:spPr bwMode="auto">
          <a:xfrm flipH="1">
            <a:off x="179388" y="1778000"/>
            <a:ext cx="1512887" cy="0"/>
          </a:xfrm>
          <a:prstGeom prst="line">
            <a:avLst/>
          </a:prstGeom>
          <a:solidFill>
            <a:schemeClr val="accent1"/>
          </a:solidFill>
          <a:ln w="9525" cap="flat" cmpd="sng" algn="ctr">
            <a:solidFill>
              <a:schemeClr val="tx1"/>
            </a:solidFill>
            <a:prstDash val="sysDash"/>
            <a:round/>
            <a:headEnd type="none" w="med" len="med"/>
            <a:tailEnd type="none" w="med" len="med"/>
          </a:ln>
          <a:effectLst>
            <a:outerShdw dist="17961" dir="2700000" algn="ctr" rotWithShape="0">
              <a:schemeClr val="tx1">
                <a:gamma/>
                <a:shade val="60000"/>
                <a:invGamma/>
                <a:alpha val="50000"/>
              </a:schemeClr>
            </a:outerShdw>
          </a:effectLst>
        </p:spPr>
      </p:cxnSp>
      <p:cxnSp>
        <p:nvCxnSpPr>
          <p:cNvPr id="54" name="直接连接符 53"/>
          <p:cNvCxnSpPr/>
          <p:nvPr/>
        </p:nvCxnSpPr>
        <p:spPr bwMode="auto">
          <a:xfrm flipH="1">
            <a:off x="179388" y="2886075"/>
            <a:ext cx="1512887" cy="0"/>
          </a:xfrm>
          <a:prstGeom prst="line">
            <a:avLst/>
          </a:prstGeom>
          <a:solidFill>
            <a:schemeClr val="accent1"/>
          </a:solidFill>
          <a:ln w="9525" cap="flat" cmpd="sng" algn="ctr">
            <a:solidFill>
              <a:schemeClr val="tx1"/>
            </a:solidFill>
            <a:prstDash val="sysDash"/>
            <a:round/>
            <a:headEnd type="none" w="med" len="med"/>
            <a:tailEnd type="none" w="med" len="med"/>
          </a:ln>
          <a:effectLst>
            <a:outerShdw dist="17961" dir="2700000" algn="ctr" rotWithShape="0">
              <a:schemeClr val="tx1">
                <a:gamma/>
                <a:shade val="60000"/>
                <a:invGamma/>
                <a:alpha val="50000"/>
              </a:schemeClr>
            </a:outerShdw>
          </a:effectLst>
        </p:spPr>
      </p:cxnSp>
      <p:cxnSp>
        <p:nvCxnSpPr>
          <p:cNvPr id="55" name="直接连接符 54"/>
          <p:cNvCxnSpPr/>
          <p:nvPr/>
        </p:nvCxnSpPr>
        <p:spPr bwMode="auto">
          <a:xfrm flipH="1">
            <a:off x="179388" y="3578225"/>
            <a:ext cx="1512887" cy="0"/>
          </a:xfrm>
          <a:prstGeom prst="line">
            <a:avLst/>
          </a:prstGeom>
          <a:solidFill>
            <a:schemeClr val="accent1"/>
          </a:solidFill>
          <a:ln w="9525" cap="flat" cmpd="sng" algn="ctr">
            <a:solidFill>
              <a:schemeClr val="tx1"/>
            </a:solidFill>
            <a:prstDash val="sysDash"/>
            <a:round/>
            <a:headEnd type="none" w="med" len="med"/>
            <a:tailEnd type="none" w="med" len="med"/>
          </a:ln>
          <a:effectLst>
            <a:outerShdw dist="17961" dir="2700000" algn="ctr" rotWithShape="0">
              <a:schemeClr val="tx1">
                <a:gamma/>
                <a:shade val="60000"/>
                <a:invGamma/>
                <a:alpha val="50000"/>
              </a:schemeClr>
            </a:outerShdw>
          </a:effectLst>
        </p:spPr>
      </p:cxnSp>
      <p:cxnSp>
        <p:nvCxnSpPr>
          <p:cNvPr id="56" name="直接连接符 55"/>
          <p:cNvCxnSpPr/>
          <p:nvPr/>
        </p:nvCxnSpPr>
        <p:spPr bwMode="auto">
          <a:xfrm flipH="1">
            <a:off x="179388" y="4945063"/>
            <a:ext cx="1512887" cy="0"/>
          </a:xfrm>
          <a:prstGeom prst="line">
            <a:avLst/>
          </a:prstGeom>
          <a:solidFill>
            <a:schemeClr val="accent1"/>
          </a:solidFill>
          <a:ln w="9525" cap="flat" cmpd="sng" algn="ctr">
            <a:solidFill>
              <a:schemeClr val="tx1"/>
            </a:solidFill>
            <a:prstDash val="sysDash"/>
            <a:round/>
            <a:headEnd type="none" w="med" len="med"/>
            <a:tailEnd type="none" w="med" len="med"/>
          </a:ln>
          <a:effectLst>
            <a:outerShdw dist="17961" dir="2700000" algn="ctr" rotWithShape="0">
              <a:schemeClr val="tx1">
                <a:gamma/>
                <a:shade val="60000"/>
                <a:invGamma/>
                <a:alpha val="50000"/>
              </a:schemeClr>
            </a:outerShdw>
          </a:effectLst>
        </p:spPr>
      </p:cxnSp>
      <p:cxnSp>
        <p:nvCxnSpPr>
          <p:cNvPr id="57" name="直接连接符 56"/>
          <p:cNvCxnSpPr/>
          <p:nvPr/>
        </p:nvCxnSpPr>
        <p:spPr bwMode="auto">
          <a:xfrm flipH="1">
            <a:off x="179388" y="5521325"/>
            <a:ext cx="1512887" cy="0"/>
          </a:xfrm>
          <a:prstGeom prst="line">
            <a:avLst/>
          </a:prstGeom>
          <a:solidFill>
            <a:schemeClr val="accent1"/>
          </a:solidFill>
          <a:ln w="9525" cap="flat" cmpd="sng" algn="ctr">
            <a:solidFill>
              <a:schemeClr val="tx1"/>
            </a:solidFill>
            <a:prstDash val="sysDash"/>
            <a:round/>
            <a:headEnd type="none" w="med" len="med"/>
            <a:tailEnd type="none" w="med" len="med"/>
          </a:ln>
          <a:effectLst>
            <a:outerShdw dist="17961" dir="2700000" algn="ctr" rotWithShape="0">
              <a:schemeClr val="tx1">
                <a:gamma/>
                <a:shade val="60000"/>
                <a:invGamma/>
                <a:alpha val="50000"/>
              </a:schemeClr>
            </a:outerShdw>
          </a:effectLst>
        </p:spPr>
      </p:cxnSp>
      <p:sp>
        <p:nvSpPr>
          <p:cNvPr id="31781" name="TextBox 5"/>
          <p:cNvSpPr txBox="1">
            <a:spLocks noChangeArrowheads="1"/>
          </p:cNvSpPr>
          <p:nvPr/>
        </p:nvSpPr>
        <p:spPr bwMode="auto">
          <a:xfrm>
            <a:off x="323850" y="1192213"/>
            <a:ext cx="136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a:latin typeface="微软雅黑" pitchFamily="34" charset="-122"/>
                <a:ea typeface="微软雅黑" pitchFamily="34" charset="-122"/>
                <a:sym typeface="Arial" charset="0"/>
              </a:rPr>
              <a:t>融合层</a:t>
            </a:r>
          </a:p>
        </p:txBody>
      </p:sp>
      <p:sp>
        <p:nvSpPr>
          <p:cNvPr id="31782" name="TextBox 59"/>
          <p:cNvSpPr txBox="1">
            <a:spLocks noChangeArrowheads="1"/>
          </p:cNvSpPr>
          <p:nvPr/>
        </p:nvSpPr>
        <p:spPr bwMode="auto">
          <a:xfrm>
            <a:off x="87313" y="2003425"/>
            <a:ext cx="169068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lnSpc>
                <a:spcPct val="150000"/>
              </a:lnSpc>
            </a:pPr>
            <a:r>
              <a:rPr lang="zh-CN" altLang="en-US" sz="2000">
                <a:latin typeface="微软雅黑" pitchFamily="34" charset="-122"/>
                <a:ea typeface="微软雅黑" pitchFamily="34" charset="-122"/>
                <a:sym typeface="Arial" charset="0"/>
              </a:rPr>
              <a:t>平台层</a:t>
            </a:r>
            <a:endParaRPr lang="en-US" altLang="zh-CN" sz="2000">
              <a:latin typeface="微软雅黑" pitchFamily="34" charset="-122"/>
              <a:ea typeface="微软雅黑" pitchFamily="34" charset="-122"/>
              <a:sym typeface="Arial" charset="0"/>
            </a:endParaRPr>
          </a:p>
          <a:p>
            <a:pPr algn="ctr" eaLnBrk="1" hangingPunct="1">
              <a:lnSpc>
                <a:spcPct val="150000"/>
              </a:lnSpc>
            </a:pPr>
            <a:r>
              <a:rPr lang="en-US" altLang="zh-CN" sz="1400">
                <a:solidFill>
                  <a:srgbClr val="0000FF"/>
                </a:solidFill>
                <a:latin typeface="微软雅黑" pitchFamily="34" charset="-122"/>
                <a:ea typeface="微软雅黑" pitchFamily="34" charset="-122"/>
                <a:sym typeface="Arial" charset="0"/>
              </a:rPr>
              <a:t>【</a:t>
            </a:r>
            <a:r>
              <a:rPr lang="zh-CN" altLang="en-US" sz="1400">
                <a:solidFill>
                  <a:srgbClr val="0000FF"/>
                </a:solidFill>
                <a:latin typeface="微软雅黑" pitchFamily="34" charset="-122"/>
                <a:ea typeface="微软雅黑" pitchFamily="34" charset="-122"/>
                <a:sym typeface="Arial" charset="0"/>
              </a:rPr>
              <a:t>新型基础设施</a:t>
            </a:r>
            <a:r>
              <a:rPr lang="en-US" altLang="zh-CN" sz="1400">
                <a:solidFill>
                  <a:srgbClr val="0000FF"/>
                </a:solidFill>
                <a:latin typeface="微软雅黑" pitchFamily="34" charset="-122"/>
                <a:ea typeface="微软雅黑" pitchFamily="34" charset="-122"/>
                <a:sym typeface="Arial" charset="0"/>
              </a:rPr>
              <a:t>】</a:t>
            </a:r>
            <a:endParaRPr lang="zh-CN" altLang="en-US" sz="1400">
              <a:solidFill>
                <a:srgbClr val="0000FF"/>
              </a:solidFill>
              <a:latin typeface="微软雅黑" pitchFamily="34" charset="-122"/>
              <a:ea typeface="微软雅黑" pitchFamily="34" charset="-122"/>
              <a:sym typeface="Arial" charset="0"/>
            </a:endParaRPr>
          </a:p>
        </p:txBody>
      </p:sp>
      <p:sp>
        <p:nvSpPr>
          <p:cNvPr id="31783" name="TextBox 60"/>
          <p:cNvSpPr txBox="1">
            <a:spLocks noChangeArrowheads="1"/>
          </p:cNvSpPr>
          <p:nvPr/>
        </p:nvSpPr>
        <p:spPr bwMode="auto">
          <a:xfrm>
            <a:off x="179388" y="3001963"/>
            <a:ext cx="1512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a:latin typeface="微软雅黑" pitchFamily="34" charset="-122"/>
                <a:ea typeface="微软雅黑" pitchFamily="34" charset="-122"/>
                <a:sym typeface="Arial" charset="0"/>
              </a:rPr>
              <a:t>应用基础层</a:t>
            </a:r>
          </a:p>
        </p:txBody>
      </p:sp>
      <p:sp>
        <p:nvSpPr>
          <p:cNvPr id="31784" name="TextBox 61"/>
          <p:cNvSpPr txBox="1">
            <a:spLocks noChangeArrowheads="1"/>
          </p:cNvSpPr>
          <p:nvPr/>
        </p:nvSpPr>
        <p:spPr bwMode="auto">
          <a:xfrm>
            <a:off x="179388" y="4071938"/>
            <a:ext cx="1512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a:latin typeface="微软雅黑" pitchFamily="34" charset="-122"/>
                <a:ea typeface="微软雅黑" pitchFamily="34" charset="-122"/>
                <a:sym typeface="Arial" charset="0"/>
              </a:rPr>
              <a:t>网络基础层</a:t>
            </a:r>
          </a:p>
        </p:txBody>
      </p:sp>
      <p:sp>
        <p:nvSpPr>
          <p:cNvPr id="31785" name="TextBox 62"/>
          <p:cNvSpPr txBox="1">
            <a:spLocks noChangeArrowheads="1"/>
          </p:cNvSpPr>
          <p:nvPr/>
        </p:nvSpPr>
        <p:spPr bwMode="auto">
          <a:xfrm>
            <a:off x="323850" y="5080000"/>
            <a:ext cx="136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a:latin typeface="微软雅黑" pitchFamily="34" charset="-122"/>
                <a:ea typeface="微软雅黑" pitchFamily="34" charset="-122"/>
                <a:sym typeface="Arial" charset="0"/>
              </a:rPr>
              <a:t>接入层</a:t>
            </a:r>
          </a:p>
        </p:txBody>
      </p:sp>
      <p:sp>
        <p:nvSpPr>
          <p:cNvPr id="31786" name="TextBox 63"/>
          <p:cNvSpPr txBox="1">
            <a:spLocks noChangeArrowheads="1"/>
          </p:cNvSpPr>
          <p:nvPr/>
        </p:nvSpPr>
        <p:spPr bwMode="auto">
          <a:xfrm>
            <a:off x="323850" y="5872163"/>
            <a:ext cx="136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a:latin typeface="微软雅黑" pitchFamily="34" charset="-122"/>
                <a:ea typeface="微软雅黑" pitchFamily="34" charset="-122"/>
                <a:sym typeface="Arial" charset="0"/>
              </a:rPr>
              <a:t>终端层</a:t>
            </a:r>
          </a:p>
        </p:txBody>
      </p:sp>
      <p:sp>
        <p:nvSpPr>
          <p:cNvPr id="31787" name="TextBox 63"/>
          <p:cNvSpPr txBox="1">
            <a:spLocks noChangeArrowheads="1"/>
          </p:cNvSpPr>
          <p:nvPr/>
        </p:nvSpPr>
        <p:spPr bwMode="auto">
          <a:xfrm>
            <a:off x="1619672" y="6445250"/>
            <a:ext cx="3816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1600">
                <a:solidFill>
                  <a:srgbClr val="FF0000"/>
                </a:solidFill>
                <a:latin typeface="微软雅黑" pitchFamily="34" charset="-122"/>
                <a:ea typeface="微软雅黑" pitchFamily="34" charset="-122"/>
                <a:sym typeface="Arial" charset="0"/>
              </a:rPr>
              <a:t>终端融合化   互联网化</a:t>
            </a:r>
          </a:p>
        </p:txBody>
      </p:sp>
      <p:sp>
        <p:nvSpPr>
          <p:cNvPr id="45" name="TextBox 333"/>
          <p:cNvSpPr txBox="1">
            <a:spLocks noChangeArrowheads="1"/>
          </p:cNvSpPr>
          <p:nvPr/>
        </p:nvSpPr>
        <p:spPr bwMode="auto">
          <a:xfrm>
            <a:off x="7288511" y="3324309"/>
            <a:ext cx="1855489" cy="507831"/>
          </a:xfrm>
          <a:prstGeom prst="rect">
            <a:avLst/>
          </a:prstGeom>
          <a:solidFill>
            <a:schemeClr val="accent2">
              <a:lumMod val="75000"/>
            </a:schemeClr>
          </a:solidFill>
          <a:ln>
            <a:noFill/>
          </a:ln>
          <a:extLst/>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a:lnSpc>
                <a:spcPct val="150000"/>
              </a:lnSpc>
            </a:pPr>
            <a:r>
              <a:rPr lang="zh-CN" altLang="en-US" dirty="0" smtClean="0">
                <a:solidFill>
                  <a:schemeClr val="bg1"/>
                </a:solidFill>
                <a:latin typeface="微软雅黑" pitchFamily="34" charset="-122"/>
                <a:ea typeface="微软雅黑" pitchFamily="34" charset="-122"/>
                <a:sym typeface="Arial" charset="0"/>
              </a:rPr>
              <a:t>③应用基础设施</a:t>
            </a:r>
            <a:endParaRPr lang="en-US" altLang="zh-CN" dirty="0">
              <a:solidFill>
                <a:schemeClr val="bg1"/>
              </a:solidFill>
              <a:latin typeface="微软雅黑" pitchFamily="34" charset="-122"/>
              <a:ea typeface="微软雅黑" pitchFamily="34" charset="-122"/>
              <a:sym typeface="Arial" charset="0"/>
            </a:endParaRPr>
          </a:p>
        </p:txBody>
      </p:sp>
      <p:sp>
        <p:nvSpPr>
          <p:cNvPr id="47" name="TextBox 333"/>
          <p:cNvSpPr txBox="1">
            <a:spLocks noChangeArrowheads="1"/>
          </p:cNvSpPr>
          <p:nvPr/>
        </p:nvSpPr>
        <p:spPr bwMode="auto">
          <a:xfrm>
            <a:off x="7389598" y="1778000"/>
            <a:ext cx="1473519" cy="415498"/>
          </a:xfrm>
          <a:prstGeom prst="rect">
            <a:avLst/>
          </a:prstGeom>
          <a:solidFill>
            <a:schemeClr val="accent2">
              <a:lumMod val="75000"/>
            </a:schemeClr>
          </a:solidFill>
          <a:ln>
            <a:noFill/>
          </a:ln>
          <a:extLst/>
        </p:spPr>
        <p:txBody>
          <a:bodyPr wrap="square" lIns="0" tIns="0" rIns="0" bIns="0">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50000"/>
              </a:lnSpc>
            </a:pPr>
            <a:r>
              <a:rPr lang="zh-CN" altLang="en-US" dirty="0" smtClean="0">
                <a:solidFill>
                  <a:schemeClr val="bg1"/>
                </a:solidFill>
                <a:latin typeface="微软雅黑" pitchFamily="34" charset="-122"/>
                <a:ea typeface="微软雅黑" pitchFamily="34" charset="-122"/>
                <a:sym typeface="Arial" charset="0"/>
              </a:rPr>
              <a:t>⑤大数据安全</a:t>
            </a:r>
            <a:endParaRPr lang="en-US" altLang="zh-CN" dirty="0">
              <a:solidFill>
                <a:schemeClr val="bg1"/>
              </a:solidFill>
              <a:latin typeface="微软雅黑" pitchFamily="34" charset="-122"/>
              <a:ea typeface="微软雅黑" pitchFamily="34" charset="-122"/>
              <a:sym typeface="Arial" charset="0"/>
            </a:endParaRPr>
          </a:p>
        </p:txBody>
      </p:sp>
      <p:sp>
        <p:nvSpPr>
          <p:cNvPr id="48" name="TextBox 333"/>
          <p:cNvSpPr txBox="1">
            <a:spLocks noChangeArrowheads="1"/>
          </p:cNvSpPr>
          <p:nvPr/>
        </p:nvSpPr>
        <p:spPr bwMode="auto">
          <a:xfrm>
            <a:off x="7337973" y="4521414"/>
            <a:ext cx="1525143" cy="415498"/>
          </a:xfrm>
          <a:prstGeom prst="rect">
            <a:avLst/>
          </a:prstGeom>
          <a:solidFill>
            <a:schemeClr val="accent2">
              <a:lumMod val="75000"/>
            </a:schemeClr>
          </a:solidFill>
          <a:ln>
            <a:noFill/>
          </a:ln>
          <a:extLst/>
        </p:spPr>
        <p:txBody>
          <a:bodyPr wrap="square" lIns="0" tIns="0" rIns="0" bIns="0">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50000"/>
              </a:lnSpc>
            </a:pPr>
            <a:r>
              <a:rPr lang="en-US" altLang="zh-CN" dirty="0" smtClean="0">
                <a:solidFill>
                  <a:schemeClr val="bg1"/>
                </a:solidFill>
                <a:latin typeface="微软雅黑" pitchFamily="34" charset="-122"/>
                <a:ea typeface="微软雅黑" pitchFamily="34" charset="-122"/>
                <a:sym typeface="Arial" charset="0"/>
              </a:rPr>
              <a:t>  ① 5G</a:t>
            </a:r>
            <a:endParaRPr lang="en-US" altLang="zh-CN" dirty="0">
              <a:solidFill>
                <a:schemeClr val="bg1"/>
              </a:solidFill>
              <a:latin typeface="微软雅黑" pitchFamily="34" charset="-122"/>
              <a:ea typeface="微软雅黑" pitchFamily="34" charset="-122"/>
              <a:sym typeface="Arial" charset="0"/>
            </a:endParaRPr>
          </a:p>
        </p:txBody>
      </p:sp>
    </p:spTree>
    <p:extLst>
      <p:ext uri="{BB962C8B-B14F-4D97-AF65-F5344CB8AC3E}">
        <p14:creationId xmlns:p14="http://schemas.microsoft.com/office/powerpoint/2010/main" val="32812433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07412" y="1351128"/>
            <a:ext cx="8600028" cy="4940490"/>
            <a:chOff x="344296" y="1232911"/>
            <a:chExt cx="11466704" cy="5092275"/>
          </a:xfrm>
        </p:grpSpPr>
        <p:sp>
          <p:nvSpPr>
            <p:cNvPr id="43" name="矩形 42"/>
            <p:cNvSpPr/>
            <p:nvPr/>
          </p:nvSpPr>
          <p:spPr>
            <a:xfrm>
              <a:off x="344296" y="1232912"/>
              <a:ext cx="11466704" cy="5092274"/>
            </a:xfrm>
            <a:prstGeom prst="rect">
              <a:avLst/>
            </a:prstGeom>
            <a:solidFill>
              <a:schemeClr val="bg1"/>
            </a:solidFill>
            <a:ln w="12700">
              <a:solidFill>
                <a:schemeClr val="bg1">
                  <a:lumMod val="50000"/>
                </a:schemeClr>
              </a:solidFill>
              <a:prstDash val="solid"/>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dirty="0"/>
            </a:p>
          </p:txBody>
        </p:sp>
        <p:cxnSp>
          <p:nvCxnSpPr>
            <p:cNvPr id="29" name="直接连接符 28"/>
            <p:cNvCxnSpPr/>
            <p:nvPr/>
          </p:nvCxnSpPr>
          <p:spPr>
            <a:xfrm>
              <a:off x="2992738" y="1232912"/>
              <a:ext cx="0" cy="5092274"/>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30" name="直接连接符 29"/>
            <p:cNvCxnSpPr>
              <a:endCxn id="43" idx="2"/>
            </p:cNvCxnSpPr>
            <p:nvPr/>
          </p:nvCxnSpPr>
          <p:spPr>
            <a:xfrm flipH="1">
              <a:off x="6077648" y="1232911"/>
              <a:ext cx="1018" cy="5092275"/>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9228094" y="1244240"/>
              <a:ext cx="904" cy="5080946"/>
            </a:xfrm>
            <a:prstGeom prst="line">
              <a:avLst/>
            </a:prstGeom>
            <a:ln>
              <a:prstDash val="dash"/>
            </a:ln>
          </p:spPr>
          <p:style>
            <a:lnRef idx="1">
              <a:schemeClr val="dk1"/>
            </a:lnRef>
            <a:fillRef idx="0">
              <a:schemeClr val="dk1"/>
            </a:fillRef>
            <a:effectRef idx="0">
              <a:schemeClr val="dk1"/>
            </a:effectRef>
            <a:fontRef idx="minor">
              <a:schemeClr val="tx1"/>
            </a:fontRef>
          </p:style>
        </p:cxnSp>
      </p:grpSp>
      <p:sp>
        <p:nvSpPr>
          <p:cNvPr id="2" name="标题 1"/>
          <p:cNvSpPr>
            <a:spLocks noGrp="1"/>
          </p:cNvSpPr>
          <p:nvPr>
            <p:ph type="title"/>
          </p:nvPr>
        </p:nvSpPr>
        <p:spPr/>
        <p:txBody>
          <a:bodyPr>
            <a:normAutofit/>
          </a:bodyPr>
          <a:lstStyle/>
          <a:p>
            <a:r>
              <a:rPr lang="zh-CN" altLang="en-US" sz="2800" kern="1200" dirty="0">
                <a:solidFill>
                  <a:schemeClr val="tx1"/>
                </a:solidFill>
                <a:latin typeface="黑体" pitchFamily="49" charset="-122"/>
                <a:ea typeface="黑体" pitchFamily="49" charset="-122"/>
              </a:rPr>
              <a:t>热点一：</a:t>
            </a:r>
            <a:r>
              <a:rPr lang="en-US" altLang="zh-CN" sz="2800" kern="1200" dirty="0">
                <a:solidFill>
                  <a:schemeClr val="tx1"/>
                </a:solidFill>
                <a:latin typeface="黑体" pitchFamily="49" charset="-122"/>
                <a:ea typeface="黑体" pitchFamily="49" charset="-122"/>
              </a:rPr>
              <a:t>5G</a:t>
            </a:r>
            <a:r>
              <a:rPr lang="zh-CN" altLang="en-US" sz="2800" kern="1200" dirty="0">
                <a:solidFill>
                  <a:schemeClr val="tx1"/>
                </a:solidFill>
                <a:latin typeface="黑体" pitchFamily="49" charset="-122"/>
                <a:ea typeface="黑体" pitchFamily="49" charset="-122"/>
              </a:rPr>
              <a:t>竞争前移，争夺激励</a:t>
            </a:r>
          </a:p>
        </p:txBody>
      </p:sp>
      <p:pic>
        <p:nvPicPr>
          <p:cNvPr id="5" name="内容占位符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484242" y="1658615"/>
            <a:ext cx="866343" cy="793593"/>
          </a:xfrm>
          <a:prstGeom prst="rect">
            <a:avLst/>
          </a:prstGeom>
          <a:noFill/>
          <a:ln w="9525">
            <a:solidFill>
              <a:schemeClr val="bg1">
                <a:lumMod val="85000"/>
              </a:schemeClr>
            </a:solidFill>
            <a:miter lim="800000"/>
            <a:headEnd/>
            <a:tailEnd/>
          </a:ln>
          <a:effectLst>
            <a:outerShdw blurRad="50800" dist="38100" dir="2700000" algn="tl" rotWithShape="0">
              <a:prstClr val="black">
                <a:alpha val="40000"/>
              </a:prstClr>
            </a:outerShdw>
          </a:effectLst>
        </p:spPr>
      </p:pic>
      <p:pic>
        <p:nvPicPr>
          <p:cNvPr id="6"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776" y="1645492"/>
            <a:ext cx="940934" cy="791023"/>
          </a:xfrm>
          <a:prstGeom prst="rect">
            <a:avLst/>
          </a:prstGeom>
          <a:noFill/>
          <a:ln w="9525">
            <a:solidFill>
              <a:schemeClr val="bg1">
                <a:lumMod val="8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23626" y="1624693"/>
            <a:ext cx="769133" cy="769773"/>
          </a:xfrm>
          <a:prstGeom prst="rect">
            <a:avLst/>
          </a:prstGeom>
          <a:noFill/>
          <a:ln w="9525">
            <a:solidFill>
              <a:schemeClr val="bg1">
                <a:lumMod val="85000"/>
              </a:schemeClr>
            </a:solidFill>
            <a:miter lim="800000"/>
            <a:headEnd/>
            <a:tailEnd/>
          </a:ln>
          <a:effectLst>
            <a:outerShdw blurRad="50800" dist="38100" dir="2700000" algn="tl" rotWithShape="0">
              <a:prstClr val="black">
                <a:alpha val="40000"/>
              </a:prstClr>
            </a:outerShdw>
          </a:effectLst>
        </p:spPr>
      </p:pic>
      <p:sp>
        <p:nvSpPr>
          <p:cNvPr id="8" name="矩形 7"/>
          <p:cNvSpPr/>
          <p:nvPr/>
        </p:nvSpPr>
        <p:spPr>
          <a:xfrm>
            <a:off x="1525361" y="1824579"/>
            <a:ext cx="555068" cy="830997"/>
          </a:xfrm>
          <a:prstGeom prst="rect">
            <a:avLst/>
          </a:prstGeom>
        </p:spPr>
        <p:txBody>
          <a:bodyPr wrap="square">
            <a:spAutoFit/>
          </a:bodyPr>
          <a:lstStyle/>
          <a:p>
            <a:pPr>
              <a:lnSpc>
                <a:spcPct val="120000"/>
              </a:lnSpc>
            </a:pPr>
            <a:r>
              <a:rPr lang="zh-CN" altLang="en-US" sz="2000" b="1" dirty="0">
                <a:solidFill>
                  <a:srgbClr val="0070C0"/>
                </a:solidFill>
                <a:latin typeface="微软雅黑" panose="020B0503020204020204" pitchFamily="34" charset="-122"/>
                <a:ea typeface="微软雅黑" panose="020B0503020204020204" pitchFamily="34" charset="-122"/>
              </a:rPr>
              <a:t>欧盟</a:t>
            </a:r>
            <a:endParaRPr lang="en-US" altLang="zh-CN" sz="2000" b="1" dirty="0">
              <a:solidFill>
                <a:srgbClr val="0070C0"/>
              </a:solidFill>
              <a:latin typeface="微软雅黑" panose="020B0503020204020204" pitchFamily="34" charset="-122"/>
              <a:ea typeface="微软雅黑" panose="020B0503020204020204" pitchFamily="34" charset="-122"/>
            </a:endParaRPr>
          </a:p>
        </p:txBody>
      </p:sp>
      <p:sp>
        <p:nvSpPr>
          <p:cNvPr id="9" name="矩形 8"/>
          <p:cNvSpPr/>
          <p:nvPr/>
        </p:nvSpPr>
        <p:spPr>
          <a:xfrm>
            <a:off x="3625318" y="1809524"/>
            <a:ext cx="599746" cy="707886"/>
          </a:xfrm>
          <a:prstGeom prst="rect">
            <a:avLst/>
          </a:prstGeom>
        </p:spPr>
        <p:txBody>
          <a:bodyPr wrap="square">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韩国</a:t>
            </a:r>
            <a:endParaRPr lang="zh-CN" altLang="en-US" sz="2000" b="1" dirty="0">
              <a:solidFill>
                <a:srgbClr val="0070C0"/>
              </a:solidFill>
            </a:endParaRPr>
          </a:p>
        </p:txBody>
      </p:sp>
      <p:sp>
        <p:nvSpPr>
          <p:cNvPr id="10" name="矩形 9"/>
          <p:cNvSpPr/>
          <p:nvPr/>
        </p:nvSpPr>
        <p:spPr>
          <a:xfrm>
            <a:off x="5885840" y="1809523"/>
            <a:ext cx="662253" cy="707886"/>
          </a:xfrm>
          <a:prstGeom prst="rect">
            <a:avLst/>
          </a:prstGeom>
        </p:spPr>
        <p:txBody>
          <a:bodyPr wrap="square">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日本</a:t>
            </a:r>
          </a:p>
        </p:txBody>
      </p:sp>
      <p:pic>
        <p:nvPicPr>
          <p:cNvPr id="11" name="内容占位符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77569" y="1564701"/>
            <a:ext cx="832128" cy="762207"/>
          </a:xfrm>
          <a:prstGeom prst="rect">
            <a:avLst/>
          </a:prstGeom>
          <a:noFill/>
          <a:ln w="9525">
            <a:solidFill>
              <a:schemeClr val="bg1">
                <a:lumMod val="85000"/>
              </a:schemeClr>
            </a:solidFill>
            <a:miter lim="800000"/>
            <a:headEnd/>
            <a:tailEnd/>
          </a:ln>
          <a:effectLst>
            <a:outerShdw blurRad="50800" dist="38100" dir="2700000" algn="tl" rotWithShape="0">
              <a:prstClr val="black">
                <a:alpha val="40000"/>
              </a:prstClr>
            </a:outerShdw>
          </a:effectLst>
        </p:spPr>
      </p:pic>
      <p:sp>
        <p:nvSpPr>
          <p:cNvPr id="12" name="矩形 11"/>
          <p:cNvSpPr/>
          <p:nvPr/>
        </p:nvSpPr>
        <p:spPr>
          <a:xfrm>
            <a:off x="8150925" y="1745748"/>
            <a:ext cx="593171" cy="707886"/>
          </a:xfrm>
          <a:prstGeom prst="rect">
            <a:avLst/>
          </a:prstGeom>
        </p:spPr>
        <p:txBody>
          <a:bodyPr wrap="square">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美国</a:t>
            </a:r>
          </a:p>
        </p:txBody>
      </p:sp>
      <p:cxnSp>
        <p:nvCxnSpPr>
          <p:cNvPr id="13" name="直接连接符 12"/>
          <p:cNvCxnSpPr/>
          <p:nvPr/>
        </p:nvCxnSpPr>
        <p:spPr>
          <a:xfrm>
            <a:off x="-457200" y="-928640"/>
            <a:ext cx="9144000" cy="0"/>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32" name="矩形 31"/>
          <p:cNvSpPr/>
          <p:nvPr/>
        </p:nvSpPr>
        <p:spPr>
          <a:xfrm>
            <a:off x="248802" y="2638136"/>
            <a:ext cx="1902764" cy="1274195"/>
          </a:xfrm>
          <a:prstGeom prst="rect">
            <a:avLst/>
          </a:prstGeom>
        </p:spPr>
        <p:txBody>
          <a:bodyPr wrap="square">
            <a:spAutoFit/>
          </a:bodyPr>
          <a:lstStyle/>
          <a:p>
            <a:pPr marL="285750" lvl="0" indent="-285750">
              <a:lnSpc>
                <a:spcPct val="120000"/>
              </a:lnSpc>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2018</a:t>
            </a:r>
            <a:r>
              <a:rPr lang="zh-CN" altLang="en-US" sz="1600" dirty="0" smtClean="0">
                <a:latin typeface="微软雅黑" panose="020B0503020204020204" pitchFamily="34" charset="-122"/>
                <a:ea typeface="微软雅黑" panose="020B0503020204020204" pitchFamily="34" charset="-122"/>
              </a:rPr>
              <a:t>年，欧盟</a:t>
            </a:r>
            <a:r>
              <a:rPr lang="en-US" altLang="zh-CN" sz="1600" dirty="0" smtClean="0">
                <a:latin typeface="微软雅黑" panose="020B0503020204020204" pitchFamily="34" charset="-122"/>
                <a:ea typeface="微软雅黑" panose="020B0503020204020204" pitchFamily="34" charset="-122"/>
              </a:rPr>
              <a:t>5G PPP</a:t>
            </a:r>
            <a:r>
              <a:rPr lang="zh-CN" altLang="en-US" sz="1600" dirty="0" smtClean="0">
                <a:latin typeface="微软雅黑" panose="020B0503020204020204" pitchFamily="34" charset="-122"/>
                <a:ea typeface="微软雅黑" panose="020B0503020204020204" pitchFamily="34" charset="-122"/>
              </a:rPr>
              <a:t>计划启动</a:t>
            </a:r>
            <a:r>
              <a:rPr lang="en-US" altLang="zh-CN" sz="1600" dirty="0" smtClean="0">
                <a:latin typeface="微软雅黑" panose="020B0503020204020204" pitchFamily="34" charset="-122"/>
                <a:ea typeface="微软雅黑" panose="020B0503020204020204" pitchFamily="34" charset="-122"/>
              </a:rPr>
              <a:t>5G</a:t>
            </a:r>
            <a:r>
              <a:rPr lang="zh-CN" altLang="en-US" sz="1600" dirty="0" smtClean="0">
                <a:latin typeface="微软雅黑" panose="020B0503020204020204" pitchFamily="34" charset="-122"/>
                <a:ea typeface="微软雅黑" panose="020B0503020204020204" pitchFamily="34" charset="-122"/>
              </a:rPr>
              <a:t>技术试验</a:t>
            </a:r>
            <a:endParaRPr lang="en-US" altLang="zh-CN" sz="1600" dirty="0" smtClean="0">
              <a:latin typeface="微软雅黑" panose="020B0503020204020204" pitchFamily="34" charset="-122"/>
              <a:ea typeface="微软雅黑" panose="020B0503020204020204" pitchFamily="34" charset="-122"/>
            </a:endParaRPr>
          </a:p>
          <a:p>
            <a:pPr marL="285750" lvl="0" indent="-285750">
              <a:lnSpc>
                <a:spcPct val="120000"/>
              </a:lnSpc>
              <a:buFont typeface="Arial" panose="020B0604020202020204" pitchFamily="34" charset="0"/>
              <a:buChar char="•"/>
            </a:pPr>
            <a:endParaRPr lang="zh-CN" altLang="en-US" sz="1600" dirty="0">
              <a:latin typeface="微软雅黑" panose="020B0503020204020204" pitchFamily="34" charset="-122"/>
              <a:ea typeface="微软雅黑" panose="020B0503020204020204" pitchFamily="34" charset="-122"/>
            </a:endParaRPr>
          </a:p>
        </p:txBody>
      </p:sp>
      <p:sp>
        <p:nvSpPr>
          <p:cNvPr id="33" name="矩形 32"/>
          <p:cNvSpPr/>
          <p:nvPr/>
        </p:nvSpPr>
        <p:spPr>
          <a:xfrm>
            <a:off x="2331712" y="2640522"/>
            <a:ext cx="2037746" cy="1569660"/>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2018</a:t>
            </a:r>
            <a:r>
              <a:rPr lang="zh-CN" altLang="en-US" sz="1600" dirty="0" smtClean="0">
                <a:latin typeface="微软雅黑" panose="020B0503020204020204" pitchFamily="34" charset="-122"/>
                <a:ea typeface="微软雅黑" panose="020B0503020204020204" pitchFamily="34" charset="-122"/>
              </a:rPr>
              <a:t>年初，启动</a:t>
            </a:r>
            <a:r>
              <a:rPr lang="en-US" altLang="zh-CN" sz="1600" dirty="0" smtClean="0">
                <a:latin typeface="微软雅黑" panose="020B0503020204020204" pitchFamily="34" charset="-122"/>
                <a:ea typeface="微软雅黑" panose="020B0503020204020204" pitchFamily="34" charset="-122"/>
              </a:rPr>
              <a:t>5G</a:t>
            </a:r>
            <a:r>
              <a:rPr lang="zh-CN" altLang="en-US" sz="1600" dirty="0" smtClean="0">
                <a:latin typeface="微软雅黑" panose="020B0503020204020204" pitchFamily="34" charset="-122"/>
                <a:ea typeface="微软雅黑" panose="020B0503020204020204" pitchFamily="34" charset="-122"/>
              </a:rPr>
              <a:t>预商用试验，支持平昌冬奥会</a:t>
            </a:r>
            <a:endParaRPr lang="en-US" altLang="zh-CN" sz="1600" dirty="0" smtClean="0">
              <a:latin typeface="微软雅黑" panose="020B0503020204020204" pitchFamily="34" charset="-122"/>
              <a:ea typeface="微软雅黑" panose="020B0503020204020204" pitchFamily="34" charset="-122"/>
            </a:endParaRPr>
          </a:p>
          <a:p>
            <a:pPr marL="285750" lvl="0" indent="-285750">
              <a:lnSpc>
                <a:spcPct val="120000"/>
              </a:lnSpc>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2020</a:t>
            </a:r>
            <a:r>
              <a:rPr lang="zh-CN" altLang="en-US" sz="1600" dirty="0" smtClean="0">
                <a:latin typeface="微软雅黑" panose="020B0503020204020204" pitchFamily="34" charset="-122"/>
                <a:ea typeface="微软雅黑" panose="020B0503020204020204" pitchFamily="34" charset="-122"/>
              </a:rPr>
              <a:t>年底，韩国计划实现</a:t>
            </a:r>
            <a:r>
              <a:rPr lang="en-US" altLang="zh-CN" sz="1600" dirty="0" smtClean="0">
                <a:latin typeface="微软雅黑" panose="020B0503020204020204" pitchFamily="34" charset="-122"/>
                <a:ea typeface="微软雅黑" panose="020B0503020204020204" pitchFamily="34" charset="-122"/>
              </a:rPr>
              <a:t>5G</a:t>
            </a:r>
            <a:r>
              <a:rPr lang="zh-CN" altLang="en-US" sz="1600" dirty="0" smtClean="0">
                <a:latin typeface="微软雅黑" panose="020B0503020204020204" pitchFamily="34" charset="-122"/>
                <a:ea typeface="微软雅黑" panose="020B0503020204020204" pitchFamily="34" charset="-122"/>
              </a:rPr>
              <a:t>商用</a:t>
            </a:r>
            <a:endParaRPr lang="zh-CN" altLang="en-US" sz="1600" dirty="0">
              <a:latin typeface="微软雅黑" panose="020B0503020204020204" pitchFamily="34" charset="-122"/>
              <a:ea typeface="微软雅黑" panose="020B0503020204020204" pitchFamily="34" charset="-122"/>
            </a:endParaRPr>
          </a:p>
        </p:txBody>
      </p:sp>
      <p:sp>
        <p:nvSpPr>
          <p:cNvPr id="34" name="矩形 33"/>
          <p:cNvSpPr/>
          <p:nvPr/>
        </p:nvSpPr>
        <p:spPr>
          <a:xfrm>
            <a:off x="4552270" y="2681470"/>
            <a:ext cx="2282735" cy="1865126"/>
          </a:xfrm>
          <a:prstGeom prst="rect">
            <a:avLst/>
          </a:prstGeom>
        </p:spPr>
        <p:txBody>
          <a:bodyPr wrap="square">
            <a:spAutoFit/>
          </a:bodyPr>
          <a:lstStyle/>
          <a:p>
            <a:pPr marL="285750" lvl="0" indent="-285750">
              <a:lnSpc>
                <a:spcPct val="120000"/>
              </a:lnSpc>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2020</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7</a:t>
            </a:r>
            <a:r>
              <a:rPr lang="zh-CN" altLang="en-US" sz="1600" dirty="0" smtClean="0">
                <a:latin typeface="微软雅黑" panose="020B0503020204020204" pitchFamily="34" charset="-122"/>
                <a:ea typeface="微软雅黑" panose="020B0503020204020204" pitchFamily="34" charset="-122"/>
              </a:rPr>
              <a:t>月，实现</a:t>
            </a:r>
            <a:r>
              <a:rPr lang="en-US" altLang="zh-CN" sz="1600" dirty="0" smtClean="0">
                <a:latin typeface="微软雅黑" panose="020B0503020204020204" pitchFamily="34" charset="-122"/>
                <a:ea typeface="微软雅黑" panose="020B0503020204020204" pitchFamily="34" charset="-122"/>
              </a:rPr>
              <a:t>5G</a:t>
            </a:r>
            <a:r>
              <a:rPr lang="zh-CN" altLang="en-US" sz="1600" dirty="0" smtClean="0">
                <a:latin typeface="微软雅黑" panose="020B0503020204020204" pitchFamily="34" charset="-122"/>
                <a:ea typeface="微软雅黑" panose="020B0503020204020204" pitchFamily="34" charset="-122"/>
              </a:rPr>
              <a:t>商用，支持东京奥运会</a:t>
            </a:r>
            <a:endParaRPr lang="en-US" altLang="zh-CN" sz="1600" dirty="0" smtClean="0">
              <a:latin typeface="微软雅黑" panose="020B0503020204020204" pitchFamily="34" charset="-122"/>
              <a:ea typeface="微软雅黑" panose="020B0503020204020204" pitchFamily="34" charset="-122"/>
            </a:endParaRPr>
          </a:p>
          <a:p>
            <a:pPr marL="285750" lvl="0" indent="-285750">
              <a:lnSpc>
                <a:spcPct val="120000"/>
              </a:lnSpc>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NTT DoCoMo</a:t>
            </a:r>
            <a:r>
              <a:rPr lang="zh-CN" altLang="en-US" sz="1600" dirty="0" smtClean="0">
                <a:latin typeface="微软雅黑" panose="020B0503020204020204" pitchFamily="34" charset="-122"/>
                <a:ea typeface="微软雅黑" panose="020B0503020204020204" pitchFamily="34" charset="-122"/>
              </a:rPr>
              <a:t>正在组织主流企业验证</a:t>
            </a:r>
            <a:r>
              <a:rPr lang="en-US" altLang="zh-CN" sz="1600" dirty="0" smtClean="0">
                <a:latin typeface="微软雅黑" panose="020B0503020204020204" pitchFamily="34" charset="-122"/>
                <a:ea typeface="微软雅黑" panose="020B0503020204020204" pitchFamily="34" charset="-122"/>
              </a:rPr>
              <a:t>5G</a:t>
            </a:r>
            <a:r>
              <a:rPr lang="zh-CN" altLang="en-US" sz="1600" dirty="0" smtClean="0">
                <a:latin typeface="微软雅黑" panose="020B0503020204020204" pitchFamily="34" charset="-122"/>
                <a:ea typeface="微软雅黑" panose="020B0503020204020204" pitchFamily="34" charset="-122"/>
              </a:rPr>
              <a:t>关键技术</a:t>
            </a:r>
            <a:endParaRPr lang="zh-CN" altLang="en-US" sz="1600" dirty="0">
              <a:latin typeface="微软雅黑" panose="020B0503020204020204" pitchFamily="34" charset="-122"/>
              <a:ea typeface="微软雅黑" panose="020B0503020204020204" pitchFamily="34" charset="-122"/>
            </a:endParaRPr>
          </a:p>
        </p:txBody>
      </p:sp>
      <p:sp>
        <p:nvSpPr>
          <p:cNvPr id="35" name="矩形 34"/>
          <p:cNvSpPr/>
          <p:nvPr/>
        </p:nvSpPr>
        <p:spPr>
          <a:xfrm>
            <a:off x="6870938" y="2829204"/>
            <a:ext cx="1971756" cy="978729"/>
          </a:xfrm>
          <a:prstGeom prst="rect">
            <a:avLst/>
          </a:prstGeom>
        </p:spPr>
        <p:txBody>
          <a:bodyPr wrap="square">
            <a:spAutoFit/>
          </a:bodyPr>
          <a:lstStyle/>
          <a:p>
            <a:pPr marL="285750" lvl="0" indent="-285750">
              <a:lnSpc>
                <a:spcPct val="120000"/>
              </a:lnSpc>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2016</a:t>
            </a:r>
            <a:r>
              <a:rPr lang="zh-CN" altLang="en-US" sz="1600" dirty="0" smtClean="0">
                <a:latin typeface="微软雅黑" panose="020B0503020204020204" pitchFamily="34" charset="-122"/>
                <a:ea typeface="微软雅黑" panose="020B0503020204020204" pitchFamily="34" charset="-122"/>
              </a:rPr>
              <a:t>年，美国运营商</a:t>
            </a:r>
            <a:r>
              <a:rPr lang="en-US" altLang="zh-CN" sz="1600" dirty="0" smtClean="0">
                <a:latin typeface="微软雅黑" panose="020B0503020204020204" pitchFamily="34" charset="-122"/>
                <a:ea typeface="微软雅黑" panose="020B0503020204020204" pitchFamily="34" charset="-122"/>
              </a:rPr>
              <a:t>Verizon</a:t>
            </a:r>
            <a:r>
              <a:rPr lang="zh-CN" altLang="en-US" sz="1600" dirty="0">
                <a:latin typeface="微软雅黑" panose="020B0503020204020204" pitchFamily="34" charset="-122"/>
                <a:ea typeface="微软雅黑" panose="020B0503020204020204" pitchFamily="34" charset="-122"/>
              </a:rPr>
              <a:t>将</a:t>
            </a:r>
            <a:r>
              <a:rPr lang="zh-CN" altLang="en-US" sz="1600" dirty="0" smtClean="0">
                <a:latin typeface="微软雅黑" panose="020B0503020204020204" pitchFamily="34" charset="-122"/>
                <a:ea typeface="微软雅黑" panose="020B0503020204020204" pitchFamily="34" charset="-122"/>
              </a:rPr>
              <a:t>启动</a:t>
            </a:r>
            <a:r>
              <a:rPr lang="en-US" altLang="zh-CN" sz="1600" dirty="0" smtClean="0">
                <a:latin typeface="微软雅黑" panose="020B0503020204020204" pitchFamily="34" charset="-122"/>
                <a:ea typeface="微软雅黑" panose="020B0503020204020204" pitchFamily="34" charset="-122"/>
              </a:rPr>
              <a:t>5G</a:t>
            </a:r>
            <a:r>
              <a:rPr lang="zh-CN" altLang="en-US" sz="1600" dirty="0" smtClean="0">
                <a:latin typeface="微软雅黑" panose="020B0503020204020204" pitchFamily="34" charset="-122"/>
                <a:ea typeface="微软雅黑" panose="020B0503020204020204" pitchFamily="34" charset="-122"/>
              </a:rPr>
              <a:t>外场试验</a:t>
            </a:r>
            <a:endParaRPr lang="en-US" altLang="zh-CN" sz="1600" dirty="0" smtClean="0">
              <a:latin typeface="微软雅黑" panose="020B0503020204020204" pitchFamily="34" charset="-122"/>
              <a:ea typeface="微软雅黑" panose="020B0503020204020204" pitchFamily="34" charset="-122"/>
            </a:endParaRPr>
          </a:p>
        </p:txBody>
      </p:sp>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25164" y="3826868"/>
            <a:ext cx="6794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351626" y="4713698"/>
            <a:ext cx="1572709" cy="1643527"/>
          </a:xfrm>
          <a:prstGeom prst="rect">
            <a:avLst/>
          </a:prstGeom>
        </p:spPr>
        <p:txBody>
          <a:bodyPr wrap="square">
            <a:spAutoFit/>
          </a:bodyPr>
          <a:lstStyle/>
          <a:p>
            <a:pPr marL="285750" indent="-285750">
              <a:lnSpc>
                <a:spcPct val="120000"/>
              </a:lnSpc>
              <a:spcBef>
                <a:spcPts val="600"/>
              </a:spcBef>
              <a:buFont typeface="Arial" pitchFamily="34" charset="0"/>
              <a:buChar char="•"/>
            </a:pPr>
            <a:r>
              <a:rPr lang="en-US" altLang="zh-CN" sz="1400" dirty="0">
                <a:solidFill>
                  <a:srgbClr val="000000"/>
                </a:solidFill>
                <a:latin typeface="微软雅黑" pitchFamily="34" charset="-122"/>
                <a:ea typeface="微软雅黑" pitchFamily="34" charset="-122"/>
              </a:rPr>
              <a:t>2013</a:t>
            </a:r>
            <a:r>
              <a:rPr lang="zh-CN" altLang="en-US" sz="1400" dirty="0">
                <a:solidFill>
                  <a:srgbClr val="000000"/>
                </a:solidFill>
                <a:latin typeface="微软雅黑" pitchFamily="34" charset="-122"/>
                <a:ea typeface="微软雅黑" pitchFamily="34" charset="-122"/>
              </a:rPr>
              <a:t>年</a:t>
            </a:r>
            <a:r>
              <a:rPr lang="en-US" altLang="zh-CN" sz="1400" dirty="0">
                <a:solidFill>
                  <a:srgbClr val="000000"/>
                </a:solidFill>
                <a:latin typeface="微软雅黑" pitchFamily="34" charset="-122"/>
                <a:ea typeface="微软雅黑" pitchFamily="34" charset="-122"/>
              </a:rPr>
              <a:t>12</a:t>
            </a:r>
            <a:r>
              <a:rPr lang="zh-CN" altLang="en-US" sz="1400" dirty="0">
                <a:solidFill>
                  <a:srgbClr val="000000"/>
                </a:solidFill>
                <a:latin typeface="微软雅黑" pitchFamily="34" charset="-122"/>
                <a:ea typeface="微软雅黑" pitchFamily="34" charset="-122"/>
              </a:rPr>
              <a:t>月欧盟启动</a:t>
            </a:r>
            <a:r>
              <a:rPr lang="en-US" altLang="zh-CN" sz="1400" dirty="0">
                <a:solidFill>
                  <a:srgbClr val="000000"/>
                </a:solidFill>
                <a:latin typeface="微软雅黑" pitchFamily="34" charset="-122"/>
                <a:ea typeface="微软雅黑" pitchFamily="34" charset="-122"/>
              </a:rPr>
              <a:t>5G-PPP</a:t>
            </a:r>
            <a:r>
              <a:rPr lang="zh-CN" altLang="en-US" sz="1400" dirty="0">
                <a:solidFill>
                  <a:srgbClr val="000000"/>
                </a:solidFill>
                <a:latin typeface="微软雅黑" pitchFamily="34" charset="-122"/>
                <a:ea typeface="微软雅黑" pitchFamily="34" charset="-122"/>
              </a:rPr>
              <a:t>项目，总投资</a:t>
            </a:r>
            <a:r>
              <a:rPr lang="en-US" altLang="zh-CN" sz="1400" dirty="0">
                <a:solidFill>
                  <a:srgbClr val="000000"/>
                </a:solidFill>
                <a:latin typeface="微软雅黑" pitchFamily="34" charset="-122"/>
                <a:ea typeface="微软雅黑" pitchFamily="34" charset="-122"/>
              </a:rPr>
              <a:t>14</a:t>
            </a:r>
            <a:r>
              <a:rPr lang="zh-CN" altLang="en-US" sz="1400" dirty="0">
                <a:solidFill>
                  <a:srgbClr val="000000"/>
                </a:solidFill>
                <a:latin typeface="微软雅黑" pitchFamily="34" charset="-122"/>
                <a:ea typeface="微软雅黑" pitchFamily="34" charset="-122"/>
              </a:rPr>
              <a:t>亿欧元，执行时间</a:t>
            </a:r>
            <a:r>
              <a:rPr lang="en-US" altLang="zh-CN" sz="1400" dirty="0">
                <a:solidFill>
                  <a:srgbClr val="000000"/>
                </a:solidFill>
                <a:latin typeface="微软雅黑" pitchFamily="34" charset="-122"/>
                <a:ea typeface="微软雅黑" pitchFamily="34" charset="-122"/>
              </a:rPr>
              <a:t>2014-2020</a:t>
            </a:r>
            <a:r>
              <a:rPr lang="zh-CN" altLang="en-US" sz="1400" dirty="0">
                <a:solidFill>
                  <a:srgbClr val="000000"/>
                </a:solidFill>
                <a:latin typeface="微软雅黑" pitchFamily="34" charset="-122"/>
                <a:ea typeface="微软雅黑" pitchFamily="34" charset="-122"/>
              </a:rPr>
              <a:t>年</a:t>
            </a:r>
          </a:p>
        </p:txBody>
      </p:sp>
      <p:pic>
        <p:nvPicPr>
          <p:cNvPr id="37"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3893" y="4201783"/>
            <a:ext cx="1241425" cy="59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矩形 11"/>
          <p:cNvSpPr>
            <a:spLocks noChangeArrowheads="1"/>
          </p:cNvSpPr>
          <p:nvPr/>
        </p:nvSpPr>
        <p:spPr bwMode="auto">
          <a:xfrm>
            <a:off x="2238587" y="4941878"/>
            <a:ext cx="2313683" cy="1646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spcBef>
                <a:spcPts val="600"/>
              </a:spcBef>
              <a:buFont typeface="Arial" pitchFamily="34" charset="0"/>
              <a:buChar char="•"/>
            </a:pPr>
            <a:r>
              <a:rPr lang="zh-CN" altLang="en-US" sz="1600" dirty="0">
                <a:latin typeface="微软雅黑" pitchFamily="34" charset="-122"/>
                <a:ea typeface="微软雅黑" pitchFamily="34" charset="-122"/>
                <a:cs typeface="Times New Roman" pitchFamily="18" charset="0"/>
              </a:rPr>
              <a:t>发布</a:t>
            </a:r>
            <a:r>
              <a:rPr lang="en-US" altLang="zh-CN" sz="1600" b="1" dirty="0">
                <a:solidFill>
                  <a:srgbClr val="FF0000"/>
                </a:solidFill>
                <a:latin typeface="微软雅黑" pitchFamily="34" charset="-122"/>
                <a:ea typeface="微软雅黑" pitchFamily="34" charset="-122"/>
                <a:cs typeface="Times New Roman" pitchFamily="18" charset="0"/>
              </a:rPr>
              <a:t>5G</a:t>
            </a:r>
            <a:r>
              <a:rPr lang="zh-CN" altLang="en-US" sz="1600" b="1" dirty="0">
                <a:solidFill>
                  <a:srgbClr val="FF0000"/>
                </a:solidFill>
                <a:latin typeface="微软雅黑" pitchFamily="34" charset="-122"/>
                <a:ea typeface="微软雅黑" pitchFamily="34" charset="-122"/>
                <a:cs typeface="Times New Roman" pitchFamily="18" charset="0"/>
              </a:rPr>
              <a:t>创新战略</a:t>
            </a:r>
            <a:r>
              <a:rPr lang="zh-CN" altLang="en-US" sz="1600" dirty="0">
                <a:latin typeface="微软雅黑" pitchFamily="34" charset="-122"/>
                <a:ea typeface="微软雅黑" pitchFamily="34" charset="-122"/>
                <a:cs typeface="Times New Roman" pitchFamily="18" charset="0"/>
              </a:rPr>
              <a:t>，在</a:t>
            </a:r>
            <a:r>
              <a:rPr lang="en-US" altLang="zh-CN" sz="1600" dirty="0">
                <a:latin typeface="微软雅黑" pitchFamily="34" charset="-122"/>
                <a:ea typeface="微软雅黑" pitchFamily="34" charset="-122"/>
                <a:cs typeface="Times New Roman" pitchFamily="18" charset="0"/>
              </a:rPr>
              <a:t>5G</a:t>
            </a:r>
            <a:r>
              <a:rPr lang="zh-CN" altLang="en-US" sz="1600" dirty="0">
                <a:latin typeface="微软雅黑" pitchFamily="34" charset="-122"/>
                <a:ea typeface="微软雅黑" pitchFamily="34" charset="-122"/>
                <a:cs typeface="Times New Roman" pitchFamily="18" charset="0"/>
              </a:rPr>
              <a:t>市场、技术、标准、生态引领</a:t>
            </a:r>
            <a:endParaRPr lang="en-US" altLang="zh-CN" sz="1600" dirty="0">
              <a:latin typeface="微软雅黑" pitchFamily="34" charset="-122"/>
              <a:ea typeface="微软雅黑" pitchFamily="34" charset="-122"/>
              <a:cs typeface="Times New Roman" pitchFamily="18" charset="0"/>
            </a:endParaRPr>
          </a:p>
          <a:p>
            <a:pPr marL="285750" indent="-285750">
              <a:spcBef>
                <a:spcPts val="600"/>
              </a:spcBef>
              <a:buFont typeface="Arial" pitchFamily="34" charset="0"/>
              <a:buChar char="•"/>
            </a:pPr>
            <a:r>
              <a:rPr lang="zh-CN" altLang="en-US" sz="1600" dirty="0" smtClean="0">
                <a:solidFill>
                  <a:srgbClr val="000000"/>
                </a:solidFill>
                <a:latin typeface="微软雅黑" pitchFamily="34" charset="-122"/>
                <a:ea typeface="微软雅黑" pitchFamily="34" charset="-122"/>
                <a:cs typeface="Times New Roman" pitchFamily="18" charset="0"/>
              </a:rPr>
              <a:t>启动</a:t>
            </a:r>
            <a:r>
              <a:rPr lang="en-US" altLang="zh-CN" sz="1600" b="1" dirty="0">
                <a:solidFill>
                  <a:srgbClr val="000000"/>
                </a:solidFill>
                <a:latin typeface="微软雅黑" pitchFamily="34" charset="-122"/>
                <a:ea typeface="微软雅黑" pitchFamily="34" charset="-122"/>
                <a:cs typeface="Times New Roman" pitchFamily="18" charset="0"/>
              </a:rPr>
              <a:t>GIGA Korea</a:t>
            </a:r>
            <a:r>
              <a:rPr lang="zh-CN" altLang="en-US" sz="1600" dirty="0">
                <a:solidFill>
                  <a:srgbClr val="000000"/>
                </a:solidFill>
                <a:latin typeface="微软雅黑" pitchFamily="34" charset="-122"/>
                <a:ea typeface="微软雅黑" pitchFamily="34" charset="-122"/>
                <a:cs typeface="Times New Roman" pitchFamily="18" charset="0"/>
              </a:rPr>
              <a:t>项目</a:t>
            </a:r>
            <a:r>
              <a:rPr lang="zh-CN" altLang="en-US" sz="1600" dirty="0">
                <a:solidFill>
                  <a:srgbClr val="000000"/>
                </a:solidFill>
                <a:latin typeface="微软雅黑" pitchFamily="34" charset="-122"/>
                <a:ea typeface="微软雅黑" pitchFamily="34" charset="-122"/>
              </a:rPr>
              <a:t>，政府投资</a:t>
            </a:r>
            <a:r>
              <a:rPr lang="en-US" altLang="zh-CN" sz="1600" dirty="0">
                <a:solidFill>
                  <a:srgbClr val="000000"/>
                </a:solidFill>
                <a:latin typeface="微软雅黑" pitchFamily="34" charset="-122"/>
                <a:ea typeface="微软雅黑" pitchFamily="34" charset="-122"/>
              </a:rPr>
              <a:t>4120</a:t>
            </a:r>
            <a:r>
              <a:rPr lang="zh-CN" altLang="en-US" sz="1600" dirty="0">
                <a:solidFill>
                  <a:srgbClr val="000000"/>
                </a:solidFill>
                <a:latin typeface="微软雅黑" pitchFamily="34" charset="-122"/>
                <a:ea typeface="微软雅黑" pitchFamily="34" charset="-122"/>
              </a:rPr>
              <a:t>亿韩元</a:t>
            </a:r>
            <a:endParaRPr lang="en-US" altLang="zh-CN" sz="1600" dirty="0">
              <a:solidFill>
                <a:srgbClr val="000000"/>
              </a:solidFill>
              <a:latin typeface="微软雅黑" pitchFamily="34" charset="-122"/>
              <a:ea typeface="微软雅黑" pitchFamily="34" charset="-122"/>
            </a:endParaRPr>
          </a:p>
        </p:txBody>
      </p:sp>
      <p:sp>
        <p:nvSpPr>
          <p:cNvPr id="16" name="矩形 15"/>
          <p:cNvSpPr/>
          <p:nvPr/>
        </p:nvSpPr>
        <p:spPr>
          <a:xfrm>
            <a:off x="4700534" y="5078197"/>
            <a:ext cx="1942514" cy="1323439"/>
          </a:xfrm>
          <a:prstGeom prst="rect">
            <a:avLst/>
          </a:prstGeom>
        </p:spPr>
        <p:txBody>
          <a:bodyPr wrap="square">
            <a:spAutoFit/>
          </a:bodyPr>
          <a:lstStyle/>
          <a:p>
            <a:pPr marL="285750" indent="-285750" fontAlgn="auto">
              <a:spcBef>
                <a:spcPts val="600"/>
              </a:spcBef>
              <a:spcAft>
                <a:spcPts val="0"/>
              </a:spcAft>
              <a:buFont typeface="Arial" panose="020B0604020202020204" pitchFamily="34" charset="0"/>
              <a:buChar char="•"/>
              <a:defRPr/>
            </a:pPr>
            <a:r>
              <a:rPr lang="en-US" altLang="zh-CN" sz="1600" dirty="0">
                <a:solidFill>
                  <a:prstClr val="black"/>
                </a:solidFill>
                <a:latin typeface="微软雅黑" panose="020B0503020204020204" pitchFamily="34" charset="-122"/>
                <a:ea typeface="微软雅黑" panose="020B0503020204020204" pitchFamily="34" charset="-122"/>
              </a:rPr>
              <a:t>2014.10</a:t>
            </a:r>
            <a:r>
              <a:rPr lang="zh-CN" altLang="en-US" sz="1600" dirty="0">
                <a:solidFill>
                  <a:prstClr val="black"/>
                </a:solidFill>
                <a:latin typeface="微软雅黑" panose="020B0503020204020204" pitchFamily="34" charset="-122"/>
                <a:ea typeface="微软雅黑" panose="020B0503020204020204" pitchFamily="34" charset="-122"/>
              </a:rPr>
              <a:t>月</a:t>
            </a:r>
            <a:r>
              <a:rPr lang="zh-CN" altLang="en-US" sz="1600" dirty="0">
                <a:latin typeface="微软雅黑" panose="020B0503020204020204" pitchFamily="34" charset="-122"/>
                <a:ea typeface="微软雅黑" panose="020B0503020204020204" pitchFamily="34" charset="-122"/>
              </a:rPr>
              <a:t>成立</a:t>
            </a:r>
            <a:r>
              <a:rPr lang="en-US" altLang="zh-CN" sz="1600" dirty="0">
                <a:latin typeface="微软雅黑" panose="020B0503020204020204" pitchFamily="34" charset="-122"/>
                <a:ea typeface="微软雅黑" panose="020B0503020204020204" pitchFamily="34" charset="-122"/>
              </a:rPr>
              <a:t>5G</a:t>
            </a:r>
            <a:r>
              <a:rPr lang="zh-CN" altLang="en-US" sz="1600" dirty="0">
                <a:latin typeface="微软雅黑" panose="020B0503020204020204" pitchFamily="34" charset="-122"/>
                <a:ea typeface="微软雅黑" panose="020B0503020204020204" pitchFamily="34" charset="-122"/>
              </a:rPr>
              <a:t>移动推进联盟，组织开展</a:t>
            </a:r>
            <a:r>
              <a:rPr lang="en-US" altLang="zh-CN" sz="1600" dirty="0">
                <a:latin typeface="微软雅黑" panose="020B0503020204020204" pitchFamily="34" charset="-122"/>
                <a:ea typeface="微软雅黑" panose="020B0503020204020204" pitchFamily="34" charset="-122"/>
              </a:rPr>
              <a:t>5G</a:t>
            </a:r>
            <a:r>
              <a:rPr lang="zh-CN" altLang="en-US" sz="1600" dirty="0">
                <a:latin typeface="微软雅黑" panose="020B0503020204020204" pitchFamily="34" charset="-122"/>
                <a:ea typeface="微软雅黑" panose="020B0503020204020204" pitchFamily="34" charset="-122"/>
              </a:rPr>
              <a:t>技术研发、技术试验等工作</a:t>
            </a:r>
          </a:p>
        </p:txBody>
      </p:sp>
      <p:pic>
        <p:nvPicPr>
          <p:cNvPr id="39" name="图片 38"/>
          <p:cNvPicPr>
            <a:picLocks noChangeAspect="1"/>
          </p:cNvPicPr>
          <p:nvPr/>
        </p:nvPicPr>
        <p:blipFill>
          <a:blip r:embed="rId9"/>
          <a:stretch>
            <a:fillRect/>
          </a:stretch>
        </p:blipFill>
        <p:spPr>
          <a:xfrm>
            <a:off x="4770519" y="4312092"/>
            <a:ext cx="1115321" cy="629671"/>
          </a:xfrm>
          <a:prstGeom prst="rect">
            <a:avLst/>
          </a:prstGeom>
        </p:spPr>
      </p:pic>
      <p:pic>
        <p:nvPicPr>
          <p:cNvPr id="41"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41164" y="4201782"/>
            <a:ext cx="909761" cy="740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矩形 41"/>
          <p:cNvSpPr/>
          <p:nvPr/>
        </p:nvSpPr>
        <p:spPr>
          <a:xfrm>
            <a:off x="6910417" y="5108998"/>
            <a:ext cx="1942514" cy="830997"/>
          </a:xfrm>
          <a:prstGeom prst="rect">
            <a:avLst/>
          </a:prstGeom>
        </p:spPr>
        <p:txBody>
          <a:bodyPr wrap="square">
            <a:spAutoFit/>
          </a:bodyPr>
          <a:lstStyle/>
          <a:p>
            <a:pPr marL="285750" indent="-285750" fontAlgn="auto">
              <a:spcBef>
                <a:spcPts val="600"/>
              </a:spcBef>
              <a:spcAft>
                <a:spcPts val="0"/>
              </a:spcAft>
              <a:buFont typeface="Arial" panose="020B0604020202020204" pitchFamily="34" charset="0"/>
              <a:buChar char="•"/>
              <a:defRPr/>
            </a:pPr>
            <a:r>
              <a:rPr lang="en-US" altLang="zh-CN" sz="1600" dirty="0" smtClean="0">
                <a:latin typeface="微软雅黑" panose="020B0503020204020204" pitchFamily="34" charset="-122"/>
                <a:ea typeface="微软雅黑" panose="020B0503020204020204" pitchFamily="34" charset="-122"/>
              </a:rPr>
              <a:t>4G American </a:t>
            </a:r>
            <a:r>
              <a:rPr lang="zh-CN" altLang="en-US" sz="1600" dirty="0" smtClean="0">
                <a:latin typeface="微软雅黑" panose="020B0503020204020204" pitchFamily="34" charset="-122"/>
                <a:ea typeface="微软雅黑" panose="020B0503020204020204" pitchFamily="34" charset="-122"/>
              </a:rPr>
              <a:t>组织产业开展</a:t>
            </a:r>
            <a:r>
              <a:rPr lang="en-US" altLang="zh-CN" sz="1600" dirty="0" smtClean="0">
                <a:latin typeface="微软雅黑" panose="020B0503020204020204" pitchFamily="34" charset="-122"/>
                <a:ea typeface="微软雅黑" panose="020B0503020204020204" pitchFamily="34" charset="-122"/>
              </a:rPr>
              <a:t>5G</a:t>
            </a:r>
            <a:r>
              <a:rPr lang="zh-CN" altLang="en-US" sz="1600" dirty="0" smtClean="0">
                <a:latin typeface="微软雅黑" panose="020B0503020204020204" pitchFamily="34" charset="-122"/>
                <a:ea typeface="微软雅黑" panose="020B0503020204020204" pitchFamily="34" charset="-122"/>
              </a:rPr>
              <a:t>研究</a:t>
            </a:r>
            <a:endParaRPr lang="zh-CN" altLang="en-US" sz="1600" dirty="0">
              <a:latin typeface="微软雅黑" panose="020B0503020204020204" pitchFamily="34" charset="-122"/>
              <a:ea typeface="微软雅黑" panose="020B0503020204020204" pitchFamily="34" charset="-122"/>
            </a:endParaRPr>
          </a:p>
        </p:txBody>
      </p:sp>
      <p:pic>
        <p:nvPicPr>
          <p:cNvPr id="4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3824" y="3735828"/>
            <a:ext cx="614362" cy="663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95252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702469" y="188640"/>
            <a:ext cx="8229600" cy="785812"/>
          </a:xfrm>
        </p:spPr>
        <p:txBody>
          <a:bodyPr>
            <a:normAutofit/>
          </a:bodyPr>
          <a:lstStyle/>
          <a:p>
            <a:r>
              <a:rPr lang="en-US" altLang="zh-CN" sz="2800" kern="1200" dirty="0">
                <a:solidFill>
                  <a:schemeClr val="tx1"/>
                </a:solidFill>
                <a:latin typeface="黑体" pitchFamily="49" charset="-122"/>
                <a:ea typeface="黑体" pitchFamily="49" charset="-122"/>
              </a:rPr>
              <a:t>5G</a:t>
            </a:r>
            <a:r>
              <a:rPr lang="zh-CN" altLang="en-US" sz="2800" kern="1200" dirty="0">
                <a:solidFill>
                  <a:schemeClr val="tx1"/>
                </a:solidFill>
                <a:latin typeface="黑体" pitchFamily="49" charset="-122"/>
                <a:ea typeface="黑体" pitchFamily="49" charset="-122"/>
              </a:rPr>
              <a:t>国际标准化工作启动</a:t>
            </a:r>
          </a:p>
        </p:txBody>
      </p:sp>
      <p:sp>
        <p:nvSpPr>
          <p:cNvPr id="56" name="矩形 55"/>
          <p:cNvSpPr/>
          <p:nvPr/>
        </p:nvSpPr>
        <p:spPr>
          <a:xfrm>
            <a:off x="302504" y="4797152"/>
            <a:ext cx="8456612" cy="2240613"/>
          </a:xfrm>
          <a:prstGeom prst="rect">
            <a:avLst/>
          </a:prstGeom>
          <a:noFill/>
        </p:spPr>
        <p:txBody>
          <a:bodyPr>
            <a:spAutoFit/>
          </a:bodyPr>
          <a:lstStyle/>
          <a:p>
            <a:pPr marL="285750" lvl="1" indent="-285750" fontAlgn="auto">
              <a:lnSpc>
                <a:spcPct val="120000"/>
              </a:lnSpc>
              <a:spcBef>
                <a:spcPts val="600"/>
              </a:spcBef>
              <a:spcAft>
                <a:spcPts val="0"/>
              </a:spcAft>
              <a:buFont typeface="Arial" panose="020B0604020202020204" pitchFamily="34" charset="0"/>
              <a:buChar char="•"/>
              <a:defRPr/>
            </a:pPr>
            <a:r>
              <a:rPr lang="en-US" altLang="zh-CN" dirty="0">
                <a:solidFill>
                  <a:prstClr val="black"/>
                </a:solidFill>
                <a:latin typeface="微软雅黑" panose="020B0503020204020204" pitchFamily="34" charset="-122"/>
                <a:ea typeface="微软雅黑" panose="020B0503020204020204" pitchFamily="34" charset="-122"/>
              </a:rPr>
              <a:t>ITU</a:t>
            </a: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 2015</a:t>
            </a:r>
            <a:r>
              <a:rPr lang="zh-CN" altLang="en-US" dirty="0" smtClean="0">
                <a:solidFill>
                  <a:prstClr val="black"/>
                </a:solidFill>
                <a:latin typeface="微软雅黑" panose="020B0503020204020204" pitchFamily="34" charset="-122"/>
                <a:ea typeface="微软雅黑" panose="020B0503020204020204" pitchFamily="34" charset="-122"/>
              </a:rPr>
              <a:t>年</a:t>
            </a:r>
            <a:r>
              <a:rPr lang="en-US" altLang="zh-CN" dirty="0" smtClean="0">
                <a:solidFill>
                  <a:prstClr val="black"/>
                </a:solidFill>
                <a:latin typeface="微软雅黑" panose="020B0503020204020204" pitchFamily="34" charset="-122"/>
                <a:ea typeface="微软雅黑" panose="020B0503020204020204" pitchFamily="34" charset="-122"/>
              </a:rPr>
              <a:t>6</a:t>
            </a:r>
            <a:r>
              <a:rPr lang="zh-CN" altLang="en-US" dirty="0" smtClean="0">
                <a:solidFill>
                  <a:prstClr val="black"/>
                </a:solidFill>
                <a:latin typeface="微软雅黑" panose="020B0503020204020204" pitchFamily="34" charset="-122"/>
                <a:ea typeface="微软雅黑" panose="020B0503020204020204" pitchFamily="34" charset="-122"/>
              </a:rPr>
              <a:t>月完成</a:t>
            </a:r>
            <a:r>
              <a:rPr lang="en-US" altLang="zh-CN" dirty="0">
                <a:solidFill>
                  <a:prstClr val="black"/>
                </a:solidFill>
                <a:latin typeface="微软雅黑" panose="020B0503020204020204" pitchFamily="34" charset="-122"/>
                <a:ea typeface="微软雅黑" panose="020B0503020204020204" pitchFamily="34" charset="-122"/>
              </a:rPr>
              <a:t>5G</a:t>
            </a:r>
            <a:r>
              <a:rPr lang="zh-CN" altLang="en-US" dirty="0">
                <a:solidFill>
                  <a:prstClr val="black"/>
                </a:solidFill>
                <a:latin typeface="微软雅黑" panose="020B0503020204020204" pitchFamily="34" charset="-122"/>
                <a:ea typeface="微软雅黑" panose="020B0503020204020204" pitchFamily="34" charset="-122"/>
              </a:rPr>
              <a:t>愿景，</a:t>
            </a:r>
            <a:r>
              <a:rPr lang="en-US" altLang="zh-CN" dirty="0" smtClean="0">
                <a:solidFill>
                  <a:prstClr val="black"/>
                </a:solidFill>
                <a:latin typeface="微软雅黑" panose="020B0503020204020204" pitchFamily="34" charset="-122"/>
                <a:ea typeface="微软雅黑" panose="020B0503020204020204" pitchFamily="34" charset="-122"/>
              </a:rPr>
              <a:t>2017</a:t>
            </a:r>
            <a:r>
              <a:rPr lang="zh-CN" altLang="en-US" dirty="0" smtClean="0">
                <a:solidFill>
                  <a:prstClr val="black"/>
                </a:solidFill>
                <a:latin typeface="微软雅黑" panose="020B0503020204020204" pitchFamily="34" charset="-122"/>
                <a:ea typeface="微软雅黑" panose="020B0503020204020204" pitchFamily="34" charset="-122"/>
              </a:rPr>
              <a:t>年底启动</a:t>
            </a:r>
            <a:r>
              <a:rPr lang="en-US" altLang="zh-CN" dirty="0" smtClean="0">
                <a:solidFill>
                  <a:prstClr val="black"/>
                </a:solidFill>
                <a:latin typeface="微软雅黑" panose="020B0503020204020204" pitchFamily="34" charset="-122"/>
                <a:ea typeface="微软雅黑" panose="020B0503020204020204" pitchFamily="34" charset="-122"/>
              </a:rPr>
              <a:t>5G</a:t>
            </a:r>
            <a:r>
              <a:rPr lang="zh-CN" altLang="en-US" dirty="0" smtClean="0">
                <a:solidFill>
                  <a:prstClr val="black"/>
                </a:solidFill>
                <a:latin typeface="微软雅黑" panose="020B0503020204020204" pitchFamily="34" charset="-122"/>
                <a:ea typeface="微软雅黑" panose="020B0503020204020204" pitchFamily="34" charset="-122"/>
              </a:rPr>
              <a:t>技术</a:t>
            </a:r>
            <a:r>
              <a:rPr lang="zh-CN" altLang="en-US" dirty="0">
                <a:solidFill>
                  <a:prstClr val="black"/>
                </a:solidFill>
                <a:latin typeface="微软雅黑" panose="020B0503020204020204" pitchFamily="34" charset="-122"/>
                <a:ea typeface="微软雅黑" panose="020B0503020204020204" pitchFamily="34" charset="-122"/>
              </a:rPr>
              <a:t>方案</a:t>
            </a:r>
            <a:r>
              <a:rPr lang="zh-CN" altLang="en-US" dirty="0" smtClean="0">
                <a:solidFill>
                  <a:prstClr val="black"/>
                </a:solidFill>
                <a:latin typeface="微软雅黑" panose="020B0503020204020204" pitchFamily="34" charset="-122"/>
                <a:ea typeface="微软雅黑" panose="020B0503020204020204" pitchFamily="34" charset="-122"/>
              </a:rPr>
              <a:t>征集，</a:t>
            </a:r>
            <a:r>
              <a:rPr lang="en-US" altLang="zh-CN" dirty="0" smtClean="0">
                <a:solidFill>
                  <a:prstClr val="black"/>
                </a:solidFill>
                <a:latin typeface="微软雅黑" panose="020B0503020204020204" pitchFamily="34" charset="-122"/>
                <a:ea typeface="微软雅黑" panose="020B0503020204020204" pitchFamily="34" charset="-122"/>
              </a:rPr>
              <a:t>2020</a:t>
            </a:r>
            <a:r>
              <a:rPr lang="zh-CN" altLang="en-US" dirty="0" smtClean="0">
                <a:solidFill>
                  <a:prstClr val="black"/>
                </a:solidFill>
                <a:latin typeface="微软雅黑" panose="020B0503020204020204" pitchFamily="34" charset="-122"/>
                <a:ea typeface="微软雅黑" panose="020B0503020204020204" pitchFamily="34" charset="-122"/>
              </a:rPr>
              <a:t>年完成</a:t>
            </a:r>
            <a:r>
              <a:rPr lang="en-US" altLang="zh-CN" dirty="0" smtClean="0">
                <a:solidFill>
                  <a:prstClr val="black"/>
                </a:solidFill>
                <a:latin typeface="微软雅黑" panose="020B0503020204020204" pitchFamily="34" charset="-122"/>
                <a:ea typeface="微软雅黑" panose="020B0503020204020204" pitchFamily="34" charset="-122"/>
              </a:rPr>
              <a:t>5G</a:t>
            </a:r>
            <a:r>
              <a:rPr lang="zh-CN" altLang="en-US" dirty="0" smtClean="0">
                <a:solidFill>
                  <a:prstClr val="black"/>
                </a:solidFill>
                <a:latin typeface="微软雅黑" panose="020B0503020204020204" pitchFamily="34" charset="-122"/>
                <a:ea typeface="微软雅黑" panose="020B0503020204020204" pitchFamily="34" charset="-122"/>
              </a:rPr>
              <a:t>标准制定</a:t>
            </a:r>
            <a:endParaRPr lang="en-US" altLang="zh-CN" dirty="0">
              <a:solidFill>
                <a:prstClr val="black"/>
              </a:solidFill>
              <a:latin typeface="微软雅黑" panose="020B0503020204020204" pitchFamily="34" charset="-122"/>
              <a:ea typeface="微软雅黑" panose="020B0503020204020204" pitchFamily="34" charset="-122"/>
            </a:endParaRPr>
          </a:p>
          <a:p>
            <a:pPr marL="285750" lvl="1" indent="-285750" fontAlgn="auto">
              <a:lnSpc>
                <a:spcPct val="120000"/>
              </a:lnSpc>
              <a:spcBef>
                <a:spcPts val="600"/>
              </a:spcBef>
              <a:spcAft>
                <a:spcPts val="0"/>
              </a:spcAft>
              <a:buFont typeface="Arial" panose="020B0604020202020204" pitchFamily="34" charset="0"/>
              <a:buChar char="•"/>
              <a:defRPr/>
            </a:pPr>
            <a:r>
              <a:rPr lang="en-US" altLang="zh-CN" kern="0" dirty="0">
                <a:solidFill>
                  <a:srgbClr val="000000"/>
                </a:solidFill>
                <a:latin typeface="微软雅黑" panose="020B0503020204020204" pitchFamily="34" charset="-122"/>
                <a:ea typeface="微软雅黑" panose="020B0503020204020204" pitchFamily="34" charset="-122"/>
              </a:rPr>
              <a:t>3GPP</a:t>
            </a:r>
            <a:r>
              <a:rPr lang="zh-CN" altLang="en-US" kern="0" dirty="0">
                <a:solidFill>
                  <a:srgbClr val="000000"/>
                </a:solidFill>
                <a:latin typeface="微软雅黑" panose="020B0503020204020204" pitchFamily="34" charset="-122"/>
                <a:ea typeface="微软雅黑" panose="020B0503020204020204" pitchFamily="34" charset="-122"/>
              </a:rPr>
              <a:t>：</a:t>
            </a:r>
            <a:r>
              <a:rPr lang="en-US" altLang="zh-CN" kern="0" dirty="0">
                <a:solidFill>
                  <a:srgbClr val="000000"/>
                </a:solidFill>
                <a:latin typeface="微软雅黑" panose="020B0503020204020204" pitchFamily="34" charset="-122"/>
                <a:ea typeface="微软雅黑" panose="020B0503020204020204" pitchFamily="34" charset="-122"/>
              </a:rPr>
              <a:t>2016</a:t>
            </a:r>
            <a:r>
              <a:rPr lang="zh-CN" altLang="en-US" kern="0" dirty="0" smtClean="0">
                <a:solidFill>
                  <a:srgbClr val="000000"/>
                </a:solidFill>
                <a:latin typeface="微软雅黑" panose="020B0503020204020204" pitchFamily="34" charset="-122"/>
                <a:ea typeface="微软雅黑" panose="020B0503020204020204" pitchFamily="34" charset="-122"/>
              </a:rPr>
              <a:t>年初启动</a:t>
            </a:r>
            <a:r>
              <a:rPr lang="en-US" altLang="zh-CN" kern="0" dirty="0">
                <a:solidFill>
                  <a:srgbClr val="000000"/>
                </a:solidFill>
                <a:latin typeface="微软雅黑" panose="020B0503020204020204" pitchFamily="34" charset="-122"/>
                <a:ea typeface="微软雅黑" panose="020B0503020204020204" pitchFamily="34" charset="-122"/>
              </a:rPr>
              <a:t>5G</a:t>
            </a:r>
            <a:r>
              <a:rPr lang="zh-CN" altLang="en-US" kern="0" dirty="0" smtClean="0">
                <a:solidFill>
                  <a:srgbClr val="000000"/>
                </a:solidFill>
                <a:latin typeface="微软雅黑" panose="020B0503020204020204" pitchFamily="34" charset="-122"/>
                <a:ea typeface="微软雅黑" panose="020B0503020204020204" pitchFamily="34" charset="-122"/>
              </a:rPr>
              <a:t>标准研究</a:t>
            </a:r>
            <a:r>
              <a:rPr lang="zh-CN" altLang="en-US" kern="0" dirty="0">
                <a:solidFill>
                  <a:srgbClr val="000000"/>
                </a:solidFill>
                <a:latin typeface="微软雅黑" panose="020B0503020204020204" pitchFamily="34" charset="-122"/>
                <a:ea typeface="微软雅黑" panose="020B0503020204020204" pitchFamily="34" charset="-122"/>
              </a:rPr>
              <a:t>，</a:t>
            </a:r>
            <a:r>
              <a:rPr lang="en-US" altLang="zh-CN" kern="0" dirty="0" smtClean="0">
                <a:solidFill>
                  <a:srgbClr val="000000"/>
                </a:solidFill>
                <a:latin typeface="微软雅黑" panose="020B0503020204020204" pitchFamily="34" charset="-122"/>
                <a:ea typeface="微软雅黑" panose="020B0503020204020204" pitchFamily="34" charset="-122"/>
              </a:rPr>
              <a:t>2018</a:t>
            </a:r>
            <a:r>
              <a:rPr lang="zh-CN" altLang="en-US" kern="0" dirty="0" smtClean="0">
                <a:solidFill>
                  <a:srgbClr val="000000"/>
                </a:solidFill>
                <a:latin typeface="微软雅黑" panose="020B0503020204020204" pitchFamily="34" charset="-122"/>
                <a:ea typeface="微软雅黑" panose="020B0503020204020204" pitchFamily="34" charset="-122"/>
              </a:rPr>
              <a:t>年下半年形成</a:t>
            </a:r>
            <a:r>
              <a:rPr lang="en-US" altLang="zh-CN" kern="0" dirty="0" smtClean="0">
                <a:solidFill>
                  <a:srgbClr val="000000"/>
                </a:solidFill>
                <a:latin typeface="微软雅黑" panose="020B0503020204020204" pitchFamily="34" charset="-122"/>
                <a:ea typeface="微软雅黑" panose="020B0503020204020204" pitchFamily="34" charset="-122"/>
              </a:rPr>
              <a:t>5G</a:t>
            </a:r>
            <a:r>
              <a:rPr lang="zh-CN" altLang="en-US" kern="0" dirty="0" smtClean="0">
                <a:solidFill>
                  <a:srgbClr val="000000"/>
                </a:solidFill>
                <a:latin typeface="微软雅黑" panose="020B0503020204020204" pitchFamily="34" charset="-122"/>
                <a:ea typeface="微软雅黑" panose="020B0503020204020204" pitchFamily="34" charset="-122"/>
              </a:rPr>
              <a:t>标准初稿，</a:t>
            </a:r>
            <a:r>
              <a:rPr lang="en-US" altLang="zh-CN" kern="0" dirty="0">
                <a:solidFill>
                  <a:srgbClr val="000000"/>
                </a:solidFill>
                <a:latin typeface="微软雅黑" panose="020B0503020204020204" pitchFamily="34" charset="-122"/>
                <a:ea typeface="微软雅黑" panose="020B0503020204020204" pitchFamily="34" charset="-122"/>
              </a:rPr>
              <a:t>2019</a:t>
            </a:r>
            <a:r>
              <a:rPr lang="zh-CN" altLang="en-US" kern="0" dirty="0" smtClean="0">
                <a:solidFill>
                  <a:srgbClr val="000000"/>
                </a:solidFill>
                <a:latin typeface="微软雅黑" panose="020B0503020204020204" pitchFamily="34" charset="-122"/>
                <a:ea typeface="微软雅黑" panose="020B0503020204020204" pitchFamily="34" charset="-122"/>
              </a:rPr>
              <a:t>年底完成满足</a:t>
            </a:r>
            <a:r>
              <a:rPr lang="en-US" altLang="zh-CN" kern="0" dirty="0" smtClean="0">
                <a:solidFill>
                  <a:srgbClr val="000000"/>
                </a:solidFill>
                <a:latin typeface="微软雅黑" panose="020B0503020204020204" pitchFamily="34" charset="-122"/>
                <a:ea typeface="微软雅黑" panose="020B0503020204020204" pitchFamily="34" charset="-122"/>
              </a:rPr>
              <a:t>ITU</a:t>
            </a:r>
            <a:r>
              <a:rPr lang="zh-CN" altLang="en-US" kern="0" dirty="0" smtClean="0">
                <a:solidFill>
                  <a:srgbClr val="000000"/>
                </a:solidFill>
                <a:latin typeface="微软雅黑" panose="020B0503020204020204" pitchFamily="34" charset="-122"/>
                <a:ea typeface="微软雅黑" panose="020B0503020204020204" pitchFamily="34" charset="-122"/>
              </a:rPr>
              <a:t>要求的</a:t>
            </a:r>
            <a:r>
              <a:rPr lang="en-US" altLang="zh-CN" kern="0" dirty="0" smtClean="0">
                <a:solidFill>
                  <a:srgbClr val="000000"/>
                </a:solidFill>
                <a:latin typeface="微软雅黑" panose="020B0503020204020204" pitchFamily="34" charset="-122"/>
                <a:ea typeface="微软雅黑" panose="020B0503020204020204" pitchFamily="34" charset="-122"/>
              </a:rPr>
              <a:t>5G</a:t>
            </a:r>
            <a:r>
              <a:rPr lang="zh-CN" altLang="en-US" kern="0" dirty="0" smtClean="0">
                <a:solidFill>
                  <a:srgbClr val="000000"/>
                </a:solidFill>
                <a:latin typeface="微软雅黑" panose="020B0503020204020204" pitchFamily="34" charset="-122"/>
                <a:ea typeface="微软雅黑" panose="020B0503020204020204" pitchFamily="34" charset="-122"/>
              </a:rPr>
              <a:t>标准完整版本</a:t>
            </a:r>
            <a:endParaRPr lang="en-US" altLang="zh-CN" kern="0" dirty="0">
              <a:solidFill>
                <a:srgbClr val="000000"/>
              </a:solidFill>
              <a:latin typeface="微软雅黑" panose="020B0503020204020204" pitchFamily="34" charset="-122"/>
              <a:ea typeface="微软雅黑" panose="020B0503020204020204" pitchFamily="34" charset="-122"/>
            </a:endParaRPr>
          </a:p>
          <a:p>
            <a:pPr marL="285750" lvl="1" indent="-285750" fontAlgn="auto">
              <a:lnSpc>
                <a:spcPct val="120000"/>
              </a:lnSpc>
              <a:spcBef>
                <a:spcPts val="600"/>
              </a:spcBef>
              <a:spcAft>
                <a:spcPts val="0"/>
              </a:spcAft>
              <a:buFont typeface="Arial" panose="020B0604020202020204" pitchFamily="34" charset="0"/>
              <a:buChar char="•"/>
              <a:defRPr/>
            </a:pPr>
            <a:r>
              <a:rPr lang="en-US" altLang="zh-CN" kern="0" dirty="0" smtClean="0">
                <a:solidFill>
                  <a:srgbClr val="000000"/>
                </a:solidFill>
                <a:latin typeface="微软雅黑" panose="020B0503020204020204" pitchFamily="34" charset="-122"/>
                <a:ea typeface="微软雅黑" panose="020B0503020204020204" pitchFamily="34" charset="-122"/>
              </a:rPr>
              <a:t>IEEE</a:t>
            </a:r>
            <a:r>
              <a:rPr lang="zh-CN" altLang="en-US" kern="0" dirty="0" smtClean="0">
                <a:solidFill>
                  <a:srgbClr val="000000"/>
                </a:solidFill>
                <a:latin typeface="微软雅黑" panose="020B0503020204020204" pitchFamily="34" charset="-122"/>
                <a:ea typeface="微软雅黑" panose="020B0503020204020204" pitchFamily="34" charset="-122"/>
              </a:rPr>
              <a:t>：</a:t>
            </a:r>
            <a:r>
              <a:rPr lang="en-US" altLang="zh-CN" kern="0" dirty="0">
                <a:solidFill>
                  <a:srgbClr val="000000"/>
                </a:solidFill>
                <a:latin typeface="微软雅黑" panose="020B0503020204020204" pitchFamily="34" charset="-122"/>
                <a:ea typeface="微软雅黑" panose="020B0503020204020204" pitchFamily="34" charset="-122"/>
              </a:rPr>
              <a:t>2014</a:t>
            </a:r>
            <a:r>
              <a:rPr lang="zh-CN" altLang="en-US" kern="0" dirty="0">
                <a:solidFill>
                  <a:srgbClr val="000000"/>
                </a:solidFill>
                <a:latin typeface="微软雅黑" panose="020B0503020204020204" pitchFamily="34" charset="-122"/>
                <a:ea typeface="微软雅黑" panose="020B0503020204020204" pitchFamily="34" charset="-122"/>
              </a:rPr>
              <a:t>年初启动下一代</a:t>
            </a:r>
            <a:r>
              <a:rPr lang="en-US" altLang="zh-CN" kern="0" dirty="0" smtClean="0">
                <a:solidFill>
                  <a:srgbClr val="000000"/>
                </a:solidFill>
                <a:latin typeface="微软雅黑" panose="020B0503020204020204" pitchFamily="34" charset="-122"/>
                <a:ea typeface="微软雅黑" panose="020B0503020204020204" pitchFamily="34" charset="-122"/>
              </a:rPr>
              <a:t>WLAN</a:t>
            </a:r>
            <a:r>
              <a:rPr lang="zh-CN" altLang="en-US" kern="0" dirty="0" smtClean="0">
                <a:solidFill>
                  <a:srgbClr val="000000"/>
                </a:solidFill>
                <a:latin typeface="微软雅黑" panose="020B0503020204020204" pitchFamily="34" charset="-122"/>
                <a:ea typeface="微软雅黑" panose="020B0503020204020204" pitchFamily="34" charset="-122"/>
              </a:rPr>
              <a:t>（</a:t>
            </a:r>
            <a:r>
              <a:rPr lang="en-US" altLang="zh-CN" kern="0" dirty="0" smtClean="0">
                <a:solidFill>
                  <a:srgbClr val="000000"/>
                </a:solidFill>
                <a:latin typeface="微软雅黑" panose="020B0503020204020204" pitchFamily="34" charset="-122"/>
                <a:ea typeface="微软雅黑" panose="020B0503020204020204" pitchFamily="34" charset="-122"/>
              </a:rPr>
              <a:t>802.11ax</a:t>
            </a:r>
            <a:r>
              <a:rPr lang="zh-CN" altLang="en-US" kern="0" dirty="0" smtClean="0">
                <a:solidFill>
                  <a:srgbClr val="000000"/>
                </a:solidFill>
                <a:latin typeface="微软雅黑" panose="020B0503020204020204" pitchFamily="34" charset="-122"/>
                <a:ea typeface="微软雅黑" panose="020B0503020204020204" pitchFamily="34" charset="-122"/>
              </a:rPr>
              <a:t>）标准制定，预计</a:t>
            </a:r>
            <a:r>
              <a:rPr lang="en-US" altLang="zh-CN" kern="0" dirty="0" smtClean="0">
                <a:solidFill>
                  <a:srgbClr val="000000"/>
                </a:solidFill>
                <a:latin typeface="微软雅黑" panose="020B0503020204020204" pitchFamily="34" charset="-122"/>
                <a:ea typeface="微软雅黑" panose="020B0503020204020204" pitchFamily="34" charset="-122"/>
              </a:rPr>
              <a:t>2019</a:t>
            </a:r>
            <a:r>
              <a:rPr lang="zh-CN" altLang="en-US" kern="0" dirty="0" smtClean="0">
                <a:solidFill>
                  <a:srgbClr val="000000"/>
                </a:solidFill>
                <a:latin typeface="微软雅黑" panose="020B0503020204020204" pitchFamily="34" charset="-122"/>
                <a:ea typeface="微软雅黑" panose="020B0503020204020204" pitchFamily="34" charset="-122"/>
              </a:rPr>
              <a:t>年初完成标准制定</a:t>
            </a:r>
            <a:endParaRPr lang="en-US" altLang="zh-CN" kern="0" dirty="0">
              <a:solidFill>
                <a:srgbClr val="000000"/>
              </a:solidFill>
              <a:latin typeface="微软雅黑" panose="020B0503020204020204" pitchFamily="34" charset="-122"/>
              <a:ea typeface="微软雅黑" panose="020B0503020204020204" pitchFamily="34" charset="-122"/>
            </a:endParaRPr>
          </a:p>
        </p:txBody>
      </p:sp>
      <p:sp>
        <p:nvSpPr>
          <p:cNvPr id="98" name="矩形 97"/>
          <p:cNvSpPr/>
          <p:nvPr/>
        </p:nvSpPr>
        <p:spPr bwMode="auto">
          <a:xfrm>
            <a:off x="217489" y="1713771"/>
            <a:ext cx="8607425" cy="301783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latin typeface="+mj-lt"/>
            </a:endParaRPr>
          </a:p>
        </p:txBody>
      </p:sp>
      <p:pic>
        <p:nvPicPr>
          <p:cNvPr id="18441" name="Picture 6" descr="3gp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036" y="2985007"/>
            <a:ext cx="1003903" cy="518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9947" y="1926454"/>
            <a:ext cx="606228" cy="71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3" name="Picture 38" descr="IEEE%2520larg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036" y="3985457"/>
            <a:ext cx="1098177" cy="40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44" name="组合 3"/>
          <p:cNvGrpSpPr>
            <a:grpSpLocks/>
          </p:cNvGrpSpPr>
          <p:nvPr/>
        </p:nvGrpSpPr>
        <p:grpSpPr bwMode="auto">
          <a:xfrm>
            <a:off x="217488" y="1421669"/>
            <a:ext cx="8607424" cy="351254"/>
            <a:chOff x="71453" y="4023575"/>
            <a:chExt cx="8759462" cy="338037"/>
          </a:xfrm>
        </p:grpSpPr>
        <p:sp>
          <p:nvSpPr>
            <p:cNvPr id="115" name="TextBox 15"/>
            <p:cNvSpPr txBox="1">
              <a:spLocks noChangeArrowheads="1"/>
            </p:cNvSpPr>
            <p:nvPr/>
          </p:nvSpPr>
          <p:spPr bwMode="auto">
            <a:xfrm>
              <a:off x="3431778" y="4023575"/>
              <a:ext cx="819079" cy="325814"/>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a:latin typeface="+mj-lt"/>
                  <a:ea typeface="黑体" pitchFamily="2" charset="-122"/>
                </a:rPr>
                <a:t>2015</a:t>
              </a:r>
            </a:p>
          </p:txBody>
        </p:sp>
        <p:sp>
          <p:nvSpPr>
            <p:cNvPr id="116" name="TextBox 12"/>
            <p:cNvSpPr txBox="1">
              <a:spLocks noChangeArrowheads="1"/>
            </p:cNvSpPr>
            <p:nvPr/>
          </p:nvSpPr>
          <p:spPr bwMode="auto">
            <a:xfrm>
              <a:off x="895379" y="4023575"/>
              <a:ext cx="651062" cy="325814"/>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dirty="0">
                  <a:latin typeface="+mj-lt"/>
                  <a:ea typeface="黑体" pitchFamily="2" charset="-122"/>
                </a:rPr>
                <a:t>2012</a:t>
              </a:r>
            </a:p>
          </p:txBody>
        </p:sp>
        <p:sp>
          <p:nvSpPr>
            <p:cNvPr id="117" name="TextBox 13"/>
            <p:cNvSpPr txBox="1">
              <a:spLocks noChangeArrowheads="1"/>
            </p:cNvSpPr>
            <p:nvPr/>
          </p:nvSpPr>
          <p:spPr bwMode="auto">
            <a:xfrm>
              <a:off x="1525440" y="4023575"/>
              <a:ext cx="1150265" cy="325814"/>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a:latin typeface="+mj-lt"/>
                  <a:ea typeface="黑体" pitchFamily="2" charset="-122"/>
                </a:rPr>
                <a:t>2013</a:t>
              </a:r>
            </a:p>
          </p:txBody>
        </p:sp>
        <p:sp>
          <p:nvSpPr>
            <p:cNvPr id="118" name="TextBox 14"/>
            <p:cNvSpPr txBox="1">
              <a:spLocks noChangeArrowheads="1"/>
            </p:cNvSpPr>
            <p:nvPr/>
          </p:nvSpPr>
          <p:spPr bwMode="auto">
            <a:xfrm>
              <a:off x="2612698" y="4023575"/>
              <a:ext cx="819080" cy="325814"/>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a:latin typeface="+mj-lt"/>
                  <a:ea typeface="黑体" pitchFamily="2" charset="-122"/>
                </a:rPr>
                <a:t>2014</a:t>
              </a:r>
            </a:p>
          </p:txBody>
        </p:sp>
        <p:sp>
          <p:nvSpPr>
            <p:cNvPr id="119" name="TextBox 16"/>
            <p:cNvSpPr txBox="1">
              <a:spLocks noChangeArrowheads="1"/>
            </p:cNvSpPr>
            <p:nvPr/>
          </p:nvSpPr>
          <p:spPr bwMode="auto">
            <a:xfrm>
              <a:off x="5441511" y="4035797"/>
              <a:ext cx="683373" cy="325814"/>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a:latin typeface="+mj-lt"/>
                  <a:ea typeface="黑体" pitchFamily="2" charset="-122"/>
                </a:rPr>
                <a:t>2017</a:t>
              </a:r>
            </a:p>
          </p:txBody>
        </p:sp>
        <p:sp>
          <p:nvSpPr>
            <p:cNvPr id="120" name="TextBox 17"/>
            <p:cNvSpPr txBox="1">
              <a:spLocks noChangeArrowheads="1"/>
            </p:cNvSpPr>
            <p:nvPr/>
          </p:nvSpPr>
          <p:spPr bwMode="auto">
            <a:xfrm>
              <a:off x="7145906" y="4035797"/>
              <a:ext cx="662372" cy="325815"/>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a:latin typeface="+mj-lt"/>
                  <a:ea typeface="黑体" pitchFamily="2" charset="-122"/>
                </a:rPr>
                <a:t>2019</a:t>
              </a:r>
            </a:p>
          </p:txBody>
        </p:sp>
        <p:cxnSp>
          <p:nvCxnSpPr>
            <p:cNvPr id="121" name="直接箭头连接符 120"/>
            <p:cNvCxnSpPr/>
            <p:nvPr/>
          </p:nvCxnSpPr>
          <p:spPr>
            <a:xfrm>
              <a:off x="71453" y="4301628"/>
              <a:ext cx="8740076" cy="0"/>
            </a:xfrm>
            <a:prstGeom prst="straightConnector1">
              <a:avLst/>
            </a:prstGeom>
            <a:ln w="19050">
              <a:headEnd type="none" w="med" len="med"/>
              <a:tailEnd type="triangle" w="lg" len="lg"/>
            </a:ln>
          </p:spPr>
          <p:style>
            <a:lnRef idx="1">
              <a:schemeClr val="dk1"/>
            </a:lnRef>
            <a:fillRef idx="0">
              <a:schemeClr val="dk1"/>
            </a:fillRef>
            <a:effectRef idx="0">
              <a:schemeClr val="dk1"/>
            </a:effectRef>
            <a:fontRef idx="minor">
              <a:schemeClr val="tx1"/>
            </a:fontRef>
          </p:style>
        </p:cxnSp>
        <p:cxnSp>
          <p:nvCxnSpPr>
            <p:cNvPr id="122" name="直接连接符 121"/>
            <p:cNvCxnSpPr/>
            <p:nvPr/>
          </p:nvCxnSpPr>
          <p:spPr>
            <a:xfrm>
              <a:off x="821064" y="4245101"/>
              <a:ext cx="0" cy="111526"/>
            </a:xfrm>
            <a:prstGeom prst="line">
              <a:avLst/>
            </a:prstGeom>
            <a:ln w="19050">
              <a:tailEnd type="none"/>
            </a:ln>
          </p:spPr>
          <p:style>
            <a:lnRef idx="1">
              <a:schemeClr val="dk1"/>
            </a:lnRef>
            <a:fillRef idx="0">
              <a:schemeClr val="dk1"/>
            </a:fillRef>
            <a:effectRef idx="0">
              <a:schemeClr val="dk1"/>
            </a:effectRef>
            <a:fontRef idx="minor">
              <a:schemeClr val="tx1"/>
            </a:fontRef>
          </p:style>
        </p:cxnSp>
        <p:cxnSp>
          <p:nvCxnSpPr>
            <p:cNvPr id="123" name="直接连接符 122"/>
            <p:cNvCxnSpPr/>
            <p:nvPr/>
          </p:nvCxnSpPr>
          <p:spPr>
            <a:xfrm>
              <a:off x="1653067" y="4245101"/>
              <a:ext cx="0" cy="111526"/>
            </a:xfrm>
            <a:prstGeom prst="line">
              <a:avLst/>
            </a:prstGeom>
            <a:ln w="19050">
              <a:tailEnd type="none"/>
            </a:ln>
          </p:spPr>
          <p:style>
            <a:lnRef idx="1">
              <a:schemeClr val="dk1"/>
            </a:lnRef>
            <a:fillRef idx="0">
              <a:schemeClr val="dk1"/>
            </a:fillRef>
            <a:effectRef idx="0">
              <a:schemeClr val="dk1"/>
            </a:effectRef>
            <a:fontRef idx="minor">
              <a:schemeClr val="tx1"/>
            </a:fontRef>
          </p:style>
        </p:cxnSp>
        <p:cxnSp>
          <p:nvCxnSpPr>
            <p:cNvPr id="124" name="直接连接符 123"/>
            <p:cNvCxnSpPr/>
            <p:nvPr/>
          </p:nvCxnSpPr>
          <p:spPr>
            <a:xfrm>
              <a:off x="2548076" y="4245101"/>
              <a:ext cx="0" cy="111526"/>
            </a:xfrm>
            <a:prstGeom prst="line">
              <a:avLst/>
            </a:prstGeom>
            <a:ln w="19050">
              <a:tailEnd type="none"/>
            </a:ln>
          </p:spPr>
          <p:style>
            <a:lnRef idx="1">
              <a:schemeClr val="dk1"/>
            </a:lnRef>
            <a:fillRef idx="0">
              <a:schemeClr val="dk1"/>
            </a:fillRef>
            <a:effectRef idx="0">
              <a:schemeClr val="dk1"/>
            </a:effectRef>
            <a:fontRef idx="minor">
              <a:schemeClr val="tx1"/>
            </a:fontRef>
          </p:style>
        </p:cxnSp>
        <p:cxnSp>
          <p:nvCxnSpPr>
            <p:cNvPr id="125" name="直接连接符 124"/>
            <p:cNvCxnSpPr/>
            <p:nvPr/>
          </p:nvCxnSpPr>
          <p:spPr>
            <a:xfrm>
              <a:off x="3431778" y="4245101"/>
              <a:ext cx="0" cy="111526"/>
            </a:xfrm>
            <a:prstGeom prst="line">
              <a:avLst/>
            </a:prstGeom>
            <a:ln w="19050">
              <a:tailEnd type="none"/>
            </a:ln>
          </p:spPr>
          <p:style>
            <a:lnRef idx="1">
              <a:schemeClr val="dk1"/>
            </a:lnRef>
            <a:fillRef idx="0">
              <a:schemeClr val="dk1"/>
            </a:fillRef>
            <a:effectRef idx="0">
              <a:schemeClr val="dk1"/>
            </a:effectRef>
            <a:fontRef idx="minor">
              <a:schemeClr val="tx1"/>
            </a:fontRef>
          </p:style>
        </p:cxnSp>
        <p:cxnSp>
          <p:nvCxnSpPr>
            <p:cNvPr id="126" name="直接连接符 125"/>
            <p:cNvCxnSpPr/>
            <p:nvPr/>
          </p:nvCxnSpPr>
          <p:spPr>
            <a:xfrm>
              <a:off x="4249241" y="4245101"/>
              <a:ext cx="0" cy="111526"/>
            </a:xfrm>
            <a:prstGeom prst="line">
              <a:avLst/>
            </a:prstGeom>
            <a:ln w="19050">
              <a:tailEnd type="none"/>
            </a:ln>
          </p:spPr>
          <p:style>
            <a:lnRef idx="1">
              <a:schemeClr val="dk1"/>
            </a:lnRef>
            <a:fillRef idx="0">
              <a:schemeClr val="dk1"/>
            </a:fillRef>
            <a:effectRef idx="0">
              <a:schemeClr val="dk1"/>
            </a:effectRef>
            <a:fontRef idx="minor">
              <a:schemeClr val="tx1"/>
            </a:fontRef>
          </p:style>
        </p:cxnSp>
        <p:cxnSp>
          <p:nvCxnSpPr>
            <p:cNvPr id="127" name="直接连接符 126"/>
            <p:cNvCxnSpPr/>
            <p:nvPr/>
          </p:nvCxnSpPr>
          <p:spPr>
            <a:xfrm>
              <a:off x="6163657" y="4245101"/>
              <a:ext cx="0" cy="111526"/>
            </a:xfrm>
            <a:prstGeom prst="line">
              <a:avLst/>
            </a:prstGeom>
            <a:ln w="19050">
              <a:tailEnd type="none"/>
            </a:ln>
          </p:spPr>
          <p:style>
            <a:lnRef idx="1">
              <a:schemeClr val="dk1"/>
            </a:lnRef>
            <a:fillRef idx="0">
              <a:schemeClr val="dk1"/>
            </a:fillRef>
            <a:effectRef idx="0">
              <a:schemeClr val="dk1"/>
            </a:effectRef>
            <a:fontRef idx="minor">
              <a:schemeClr val="tx1"/>
            </a:fontRef>
          </p:style>
        </p:cxnSp>
        <p:cxnSp>
          <p:nvCxnSpPr>
            <p:cNvPr id="128" name="直接连接符 127"/>
            <p:cNvCxnSpPr/>
            <p:nvPr/>
          </p:nvCxnSpPr>
          <p:spPr>
            <a:xfrm>
              <a:off x="7916519" y="4245101"/>
              <a:ext cx="0" cy="111526"/>
            </a:xfrm>
            <a:prstGeom prst="line">
              <a:avLst/>
            </a:prstGeom>
            <a:ln w="19050">
              <a:tailEnd type="none"/>
            </a:ln>
          </p:spPr>
          <p:style>
            <a:lnRef idx="1">
              <a:schemeClr val="dk1"/>
            </a:lnRef>
            <a:fillRef idx="0">
              <a:schemeClr val="dk1"/>
            </a:fillRef>
            <a:effectRef idx="0">
              <a:schemeClr val="dk1"/>
            </a:effectRef>
            <a:fontRef idx="minor">
              <a:schemeClr val="tx1"/>
            </a:fontRef>
          </p:style>
        </p:cxnSp>
        <p:cxnSp>
          <p:nvCxnSpPr>
            <p:cNvPr id="129" name="直接连接符 128"/>
            <p:cNvCxnSpPr/>
            <p:nvPr/>
          </p:nvCxnSpPr>
          <p:spPr>
            <a:xfrm>
              <a:off x="5254108" y="4248157"/>
              <a:ext cx="0" cy="113054"/>
            </a:xfrm>
            <a:prstGeom prst="line">
              <a:avLst/>
            </a:prstGeom>
            <a:ln w="19050">
              <a:tailEnd type="none"/>
            </a:ln>
          </p:spPr>
          <p:style>
            <a:lnRef idx="1">
              <a:schemeClr val="dk1"/>
            </a:lnRef>
            <a:fillRef idx="0">
              <a:schemeClr val="dk1"/>
            </a:fillRef>
            <a:effectRef idx="0">
              <a:schemeClr val="dk1"/>
            </a:effectRef>
            <a:fontRef idx="minor">
              <a:schemeClr val="tx1"/>
            </a:fontRef>
          </p:style>
        </p:cxnSp>
        <p:sp>
          <p:nvSpPr>
            <p:cNvPr id="130" name="TextBox 27"/>
            <p:cNvSpPr txBox="1">
              <a:spLocks noChangeArrowheads="1"/>
            </p:cNvSpPr>
            <p:nvPr/>
          </p:nvSpPr>
          <p:spPr bwMode="auto">
            <a:xfrm>
              <a:off x="4342943" y="4023575"/>
              <a:ext cx="819079" cy="325815"/>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a:latin typeface="+mj-lt"/>
                  <a:ea typeface="黑体" pitchFamily="2" charset="-122"/>
                </a:rPr>
                <a:t>2016</a:t>
              </a:r>
            </a:p>
          </p:txBody>
        </p:sp>
        <p:sp>
          <p:nvSpPr>
            <p:cNvPr id="131" name="TextBox 28"/>
            <p:cNvSpPr txBox="1">
              <a:spLocks noChangeArrowheads="1"/>
            </p:cNvSpPr>
            <p:nvPr/>
          </p:nvSpPr>
          <p:spPr bwMode="auto">
            <a:xfrm>
              <a:off x="6341366" y="4035797"/>
              <a:ext cx="683374" cy="325815"/>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a:latin typeface="+mj-lt"/>
                  <a:ea typeface="黑体" pitchFamily="2" charset="-122"/>
                </a:rPr>
                <a:t>2018</a:t>
              </a:r>
            </a:p>
          </p:txBody>
        </p:sp>
        <p:cxnSp>
          <p:nvCxnSpPr>
            <p:cNvPr id="132" name="直接连接符 131"/>
            <p:cNvCxnSpPr/>
            <p:nvPr/>
          </p:nvCxnSpPr>
          <p:spPr>
            <a:xfrm>
              <a:off x="7005354" y="4248157"/>
              <a:ext cx="0" cy="113054"/>
            </a:xfrm>
            <a:prstGeom prst="line">
              <a:avLst/>
            </a:prstGeom>
            <a:ln w="19050">
              <a:tailEnd type="none"/>
            </a:ln>
          </p:spPr>
          <p:style>
            <a:lnRef idx="1">
              <a:schemeClr val="dk1"/>
            </a:lnRef>
            <a:fillRef idx="0">
              <a:schemeClr val="dk1"/>
            </a:fillRef>
            <a:effectRef idx="0">
              <a:schemeClr val="dk1"/>
            </a:effectRef>
            <a:fontRef idx="minor">
              <a:schemeClr val="tx1"/>
            </a:fontRef>
          </p:style>
        </p:cxnSp>
        <p:sp>
          <p:nvSpPr>
            <p:cNvPr id="133" name="TextBox 30"/>
            <p:cNvSpPr txBox="1">
              <a:spLocks noChangeArrowheads="1"/>
            </p:cNvSpPr>
            <p:nvPr/>
          </p:nvSpPr>
          <p:spPr bwMode="auto">
            <a:xfrm>
              <a:off x="8057071" y="4035797"/>
              <a:ext cx="662372" cy="325815"/>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a:latin typeface="+mj-lt"/>
                  <a:ea typeface="黑体" pitchFamily="2" charset="-122"/>
                </a:rPr>
                <a:t>2020</a:t>
              </a:r>
            </a:p>
          </p:txBody>
        </p:sp>
        <p:cxnSp>
          <p:nvCxnSpPr>
            <p:cNvPr id="134" name="直接连接符 133"/>
            <p:cNvCxnSpPr/>
            <p:nvPr/>
          </p:nvCxnSpPr>
          <p:spPr>
            <a:xfrm>
              <a:off x="8830915" y="4240517"/>
              <a:ext cx="0" cy="111527"/>
            </a:xfrm>
            <a:prstGeom prst="line">
              <a:avLst/>
            </a:prstGeom>
            <a:ln w="19050">
              <a:tailEnd type="none"/>
            </a:ln>
          </p:spPr>
          <p:style>
            <a:lnRef idx="1">
              <a:schemeClr val="dk1"/>
            </a:lnRef>
            <a:fillRef idx="0">
              <a:schemeClr val="dk1"/>
            </a:fillRef>
            <a:effectRef idx="0">
              <a:schemeClr val="dk1"/>
            </a:effectRef>
            <a:fontRef idx="minor">
              <a:schemeClr val="tx1"/>
            </a:fontRef>
          </p:style>
        </p:cxnSp>
      </p:grpSp>
      <p:sp>
        <p:nvSpPr>
          <p:cNvPr id="103" name="燕尾形 102"/>
          <p:cNvSpPr/>
          <p:nvPr/>
        </p:nvSpPr>
        <p:spPr bwMode="auto">
          <a:xfrm>
            <a:off x="1501775" y="1955071"/>
            <a:ext cx="2443163" cy="550863"/>
          </a:xfrm>
          <a:prstGeom prst="chevron">
            <a:avLst>
              <a:gd name="adj" fmla="val 27543"/>
            </a:avLst>
          </a:prstGeom>
          <a:solidFill>
            <a:schemeClr val="bg1">
              <a:lumMod val="95000"/>
            </a:schemeClr>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fontAlgn="auto">
              <a:spcBef>
                <a:spcPts val="0"/>
              </a:spcBef>
              <a:spcAft>
                <a:spcPts val="0"/>
              </a:spcAft>
              <a:defRPr/>
            </a:pPr>
            <a:r>
              <a:rPr lang="en-US" altLang="zh-CN" sz="14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rPr>
              <a:t>IMT-2020</a:t>
            </a:r>
            <a:r>
              <a:rPr lang="zh-CN" altLang="en-US" sz="1400" dirty="0">
                <a:latin typeface="+mj-lt"/>
                <a:ea typeface="微软雅黑" panose="020B0503020204020204" pitchFamily="34" charset="-122"/>
                <a:cs typeface="Arial Unicode MS" panose="020B0604020202020204" pitchFamily="34" charset="-122"/>
              </a:rPr>
              <a:t>标准前期研究</a:t>
            </a:r>
            <a:endParaRPr lang="en-US" altLang="zh-CN" sz="1400" dirty="0">
              <a:latin typeface="+mj-lt"/>
              <a:ea typeface="微软雅黑" panose="020B0503020204020204" pitchFamily="34" charset="-122"/>
              <a:cs typeface="Arial Unicode MS" panose="020B0604020202020204" pitchFamily="34" charset="-122"/>
            </a:endParaRPr>
          </a:p>
          <a:p>
            <a:pPr algn="ctr" fontAlgn="auto">
              <a:spcBef>
                <a:spcPts val="0"/>
              </a:spcBef>
              <a:spcAft>
                <a:spcPts val="0"/>
              </a:spcAft>
              <a:defRPr/>
            </a:pPr>
            <a:r>
              <a:rPr lang="zh-CN" altLang="en-US" sz="1400" dirty="0">
                <a:latin typeface="+mj-lt"/>
                <a:ea typeface="微软雅黑" panose="020B0503020204020204" pitchFamily="34" charset="-122"/>
                <a:cs typeface="Arial Unicode MS" panose="020B0604020202020204" pitchFamily="34" charset="-122"/>
              </a:rPr>
              <a:t>（愿景、技术趋势及频谱）</a:t>
            </a:r>
            <a:endParaRPr lang="en-US" altLang="zh-CN" sz="1400" dirty="0">
              <a:latin typeface="+mj-lt"/>
              <a:ea typeface="微软雅黑" panose="020B0503020204020204" pitchFamily="34" charset="-122"/>
              <a:cs typeface="Arial Unicode MS" panose="020B0604020202020204" pitchFamily="34" charset="-122"/>
            </a:endParaRPr>
          </a:p>
        </p:txBody>
      </p:sp>
      <p:sp>
        <p:nvSpPr>
          <p:cNvPr id="104" name="燕尾形 103"/>
          <p:cNvSpPr/>
          <p:nvPr/>
        </p:nvSpPr>
        <p:spPr bwMode="auto">
          <a:xfrm>
            <a:off x="7243764" y="1953483"/>
            <a:ext cx="1536700" cy="550862"/>
          </a:xfrm>
          <a:prstGeom prst="chevron">
            <a:avLst>
              <a:gd name="adj" fmla="val 25517"/>
            </a:avLst>
          </a:prstGeom>
          <a:solidFill>
            <a:srgbClr val="FFFF00"/>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a:r>
              <a:rPr lang="en-US" altLang="zh-CN"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IMT-2020</a:t>
            </a:r>
            <a:r>
              <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评估及标准制定</a:t>
            </a:r>
          </a:p>
        </p:txBody>
      </p:sp>
      <p:sp>
        <p:nvSpPr>
          <p:cNvPr id="105" name="燕尾形 104"/>
          <p:cNvSpPr/>
          <p:nvPr/>
        </p:nvSpPr>
        <p:spPr bwMode="auto">
          <a:xfrm>
            <a:off x="3878263" y="1953483"/>
            <a:ext cx="2178050" cy="550862"/>
          </a:xfrm>
          <a:prstGeom prst="chevron">
            <a:avLst>
              <a:gd name="adj" fmla="val 25517"/>
            </a:avLst>
          </a:prstGeom>
          <a:solidFill>
            <a:srgbClr val="FFFF00"/>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fontAlgn="auto">
              <a:spcBef>
                <a:spcPts val="0"/>
              </a:spcBef>
              <a:spcAft>
                <a:spcPts val="0"/>
              </a:spcAft>
              <a:defRPr/>
            </a:pPr>
            <a:r>
              <a:rPr lang="en-US" altLang="zh-CN"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IMT-2020</a:t>
            </a:r>
            <a:r>
              <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标准流程、技术需求、评估方法等研究</a:t>
            </a:r>
          </a:p>
        </p:txBody>
      </p:sp>
      <p:sp>
        <p:nvSpPr>
          <p:cNvPr id="106" name="燕尾形 105"/>
          <p:cNvSpPr/>
          <p:nvPr/>
        </p:nvSpPr>
        <p:spPr bwMode="auto">
          <a:xfrm>
            <a:off x="5992814" y="1955070"/>
            <a:ext cx="1320800" cy="554038"/>
          </a:xfrm>
          <a:prstGeom prst="chevron">
            <a:avLst>
              <a:gd name="adj" fmla="val 25517"/>
            </a:avLst>
          </a:prstGeom>
          <a:solidFill>
            <a:srgbClr val="FFFF00"/>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fontAlgn="auto">
              <a:spcBef>
                <a:spcPts val="0"/>
              </a:spcBef>
              <a:spcAft>
                <a:spcPts val="0"/>
              </a:spcAft>
              <a:defRPr/>
            </a:pPr>
            <a:r>
              <a:rPr lang="en-US" altLang="zh-CN"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IMT-2020</a:t>
            </a:r>
            <a:r>
              <a:rPr lang="zh-CN" altLang="en-US" sz="1400" dirty="0">
                <a:solidFill>
                  <a:prstClr val="black"/>
                </a:solidFill>
                <a:latin typeface="微软雅黑" panose="020B0503020204020204" pitchFamily="34" charset="-122"/>
                <a:ea typeface="微软雅黑" panose="020B0503020204020204" pitchFamily="34" charset="-122"/>
                <a:cs typeface="Arial Unicode MS" panose="020B0604020202020204" pitchFamily="34" charset="-122"/>
              </a:rPr>
              <a:t>候选技术方案征集</a:t>
            </a:r>
          </a:p>
        </p:txBody>
      </p:sp>
      <p:sp>
        <p:nvSpPr>
          <p:cNvPr id="107" name="燕尾形 106"/>
          <p:cNvSpPr/>
          <p:nvPr/>
        </p:nvSpPr>
        <p:spPr bwMode="auto">
          <a:xfrm>
            <a:off x="1671639" y="2945672"/>
            <a:ext cx="1697037" cy="549275"/>
          </a:xfrm>
          <a:prstGeom prst="chevron">
            <a:avLst>
              <a:gd name="adj" fmla="val 27543"/>
            </a:avLst>
          </a:prstGeom>
          <a:solidFill>
            <a:schemeClr val="bg1">
              <a:lumMod val="95000"/>
            </a:schemeClr>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fontAlgn="auto">
              <a:spcBef>
                <a:spcPts val="0"/>
              </a:spcBef>
              <a:spcAft>
                <a:spcPts val="0"/>
              </a:spcAft>
              <a:defRPr/>
            </a:pPr>
            <a:r>
              <a:rPr lang="en-US" altLang="zh-CN"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R12</a:t>
            </a:r>
            <a:endPar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8" name="燕尾形 107"/>
          <p:cNvSpPr/>
          <p:nvPr/>
        </p:nvSpPr>
        <p:spPr bwMode="auto">
          <a:xfrm>
            <a:off x="3278189" y="2944083"/>
            <a:ext cx="1233487" cy="550862"/>
          </a:xfrm>
          <a:prstGeom prst="chevron">
            <a:avLst>
              <a:gd name="adj" fmla="val 27543"/>
            </a:avLst>
          </a:prstGeom>
          <a:solidFill>
            <a:schemeClr val="bg1">
              <a:lumMod val="95000"/>
            </a:schemeClr>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fontAlgn="auto">
              <a:spcBef>
                <a:spcPts val="0"/>
              </a:spcBef>
              <a:spcAft>
                <a:spcPts val="0"/>
              </a:spcAft>
              <a:defRPr/>
            </a:pPr>
            <a:r>
              <a:rPr lang="en-US" altLang="zh-CN"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R13</a:t>
            </a:r>
            <a:endPar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9" name="燕尾形 108"/>
          <p:cNvSpPr/>
          <p:nvPr/>
        </p:nvSpPr>
        <p:spPr bwMode="auto">
          <a:xfrm>
            <a:off x="4414839" y="2944083"/>
            <a:ext cx="1368425" cy="550862"/>
          </a:xfrm>
          <a:prstGeom prst="chevron">
            <a:avLst>
              <a:gd name="adj" fmla="val 27543"/>
            </a:avLst>
          </a:prstGeom>
          <a:solidFill>
            <a:srgbClr val="FFFF00"/>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fontAlgn="auto">
              <a:lnSpc>
                <a:spcPct val="80000"/>
              </a:lnSpc>
              <a:spcBef>
                <a:spcPts val="0"/>
              </a:spcBef>
              <a:spcAft>
                <a:spcPts val="0"/>
              </a:spcAft>
              <a:defRPr/>
            </a:pPr>
            <a:r>
              <a:rPr lang="en-US" altLang="zh-CN" sz="1400"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R14</a:t>
            </a:r>
            <a:r>
              <a:rPr lang="zh-CN" altLang="en-US" sz="1400"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a:t>
            </a:r>
            <a:r>
              <a:rPr lang="en-US" altLang="zh-CN" sz="1400"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5G</a:t>
            </a:r>
            <a:r>
              <a:rPr lang="zh-CN" altLang="en-US" sz="1400"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标准研究</a:t>
            </a:r>
            <a:endPar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10" name="燕尾形 109"/>
          <p:cNvSpPr/>
          <p:nvPr/>
        </p:nvSpPr>
        <p:spPr bwMode="auto">
          <a:xfrm>
            <a:off x="5738293" y="2942497"/>
            <a:ext cx="1135583" cy="549275"/>
          </a:xfrm>
          <a:prstGeom prst="chevron">
            <a:avLst>
              <a:gd name="adj" fmla="val 27543"/>
            </a:avLst>
          </a:prstGeom>
          <a:solidFill>
            <a:srgbClr val="FFFF00"/>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a:r>
              <a:rPr lang="en-US" altLang="zh-CN"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R15</a:t>
            </a:r>
            <a:r>
              <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：第一版</a:t>
            </a:r>
            <a:r>
              <a:rPr lang="en-US" altLang="zh-CN"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5G</a:t>
            </a:r>
            <a:r>
              <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标准</a:t>
            </a:r>
          </a:p>
        </p:txBody>
      </p:sp>
      <p:sp>
        <p:nvSpPr>
          <p:cNvPr id="111" name="燕尾形 110"/>
          <p:cNvSpPr/>
          <p:nvPr/>
        </p:nvSpPr>
        <p:spPr bwMode="auto">
          <a:xfrm>
            <a:off x="6820032" y="2940909"/>
            <a:ext cx="1244467" cy="549275"/>
          </a:xfrm>
          <a:prstGeom prst="chevron">
            <a:avLst>
              <a:gd name="adj" fmla="val 27543"/>
            </a:avLst>
          </a:prstGeom>
          <a:solidFill>
            <a:srgbClr val="FFFF00"/>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fontAlgn="auto">
              <a:spcBef>
                <a:spcPts val="0"/>
              </a:spcBef>
              <a:spcAft>
                <a:spcPts val="0"/>
              </a:spcAft>
              <a:defRPr/>
            </a:pPr>
            <a:r>
              <a:rPr lang="en-US" altLang="zh-CN"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R16</a:t>
            </a:r>
            <a:r>
              <a:rPr lang="zh-CN" altLang="en-US" sz="1400"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：满足</a:t>
            </a:r>
            <a:r>
              <a:rPr lang="en-US" altLang="zh-CN" sz="1400"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ITU</a:t>
            </a:r>
            <a:r>
              <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要求的完整</a:t>
            </a:r>
            <a:r>
              <a:rPr lang="en-US" altLang="zh-CN" sz="1400"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5G</a:t>
            </a:r>
            <a:r>
              <a:rPr lang="zh-CN" altLang="en-US" sz="1400"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标准</a:t>
            </a:r>
            <a:endPar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12" name="燕尾形 111"/>
          <p:cNvSpPr/>
          <p:nvPr/>
        </p:nvSpPr>
        <p:spPr bwMode="auto">
          <a:xfrm>
            <a:off x="1973264" y="3915635"/>
            <a:ext cx="1144587" cy="549275"/>
          </a:xfrm>
          <a:prstGeom prst="chevron">
            <a:avLst>
              <a:gd name="adj" fmla="val 27543"/>
            </a:avLst>
          </a:prstGeom>
          <a:solidFill>
            <a:schemeClr val="bg1">
              <a:lumMod val="95000"/>
            </a:schemeClr>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fontAlgn="auto">
              <a:spcBef>
                <a:spcPts val="0"/>
              </a:spcBef>
              <a:spcAft>
                <a:spcPts val="0"/>
              </a:spcAft>
              <a:defRPr/>
            </a:pPr>
            <a:r>
              <a:rPr lang="en-US" altLang="zh-CN" sz="1400" dirty="0">
                <a:latin typeface="微软雅黑" panose="020B0503020204020204" pitchFamily="34" charset="-122"/>
                <a:ea typeface="微软雅黑" panose="020B0503020204020204" pitchFamily="34" charset="-122"/>
              </a:rPr>
              <a:t>HEW</a:t>
            </a:r>
            <a:r>
              <a:rPr lang="zh-CN" altLang="en-US" sz="1400" dirty="0">
                <a:latin typeface="微软雅黑" panose="020B0503020204020204" pitchFamily="34" charset="-122"/>
                <a:ea typeface="微软雅黑" panose="020B0503020204020204" pitchFamily="34" charset="-122"/>
              </a:rPr>
              <a:t>研究</a:t>
            </a:r>
            <a:endPar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13" name="燕尾形 112"/>
          <p:cNvSpPr/>
          <p:nvPr/>
        </p:nvSpPr>
        <p:spPr bwMode="auto">
          <a:xfrm>
            <a:off x="3036888" y="3914047"/>
            <a:ext cx="4346575" cy="549275"/>
          </a:xfrm>
          <a:prstGeom prst="chevron">
            <a:avLst>
              <a:gd name="adj" fmla="val 27543"/>
            </a:avLst>
          </a:prstGeom>
          <a:solidFill>
            <a:srgbClr val="FFFF00"/>
          </a:solidFill>
          <a:ln w="9525"/>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0" rIns="0" anchor="ctr"/>
          <a:lstStyle/>
          <a:p>
            <a:pPr algn="ctr" fontAlgn="auto">
              <a:spcBef>
                <a:spcPts val="0"/>
              </a:spcBef>
              <a:spcAft>
                <a:spcPts val="0"/>
              </a:spcAft>
              <a:defRPr/>
            </a:pPr>
            <a:r>
              <a:rPr lang="en-US" altLang="zh-CN"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IEEE 802.11ax (HEW)</a:t>
            </a:r>
            <a:r>
              <a:rPr lang="zh-CN" altLang="en-US" sz="1400"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标准制定</a:t>
            </a:r>
          </a:p>
        </p:txBody>
      </p:sp>
      <p:sp>
        <p:nvSpPr>
          <p:cNvPr id="114" name="TextBox 12"/>
          <p:cNvSpPr txBox="1">
            <a:spLocks noChangeArrowheads="1"/>
          </p:cNvSpPr>
          <p:nvPr/>
        </p:nvSpPr>
        <p:spPr bwMode="auto">
          <a:xfrm>
            <a:off x="300038" y="1424845"/>
            <a:ext cx="641351" cy="338554"/>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en-US" altLang="zh-CN" sz="1600" dirty="0">
                <a:latin typeface="+mj-lt"/>
                <a:ea typeface="黑体" pitchFamily="2" charset="-122"/>
              </a:rPr>
              <a:t>2011</a:t>
            </a:r>
          </a:p>
        </p:txBody>
      </p:sp>
      <p:cxnSp>
        <p:nvCxnSpPr>
          <p:cNvPr id="137" name="直接连接符 136"/>
          <p:cNvCxnSpPr/>
          <p:nvPr/>
        </p:nvCxnSpPr>
        <p:spPr>
          <a:xfrm>
            <a:off x="4266551" y="1434370"/>
            <a:ext cx="0" cy="3297238"/>
          </a:xfrm>
          <a:prstGeom prst="line">
            <a:avLst/>
          </a:prstGeom>
          <a:ln w="28575">
            <a:solidFill>
              <a:srgbClr val="FF0000"/>
            </a:solidFill>
            <a:prstDash val="sysDash"/>
            <a:headEnd type="triangle" w="lg" len="lg"/>
          </a:ln>
        </p:spPr>
        <p:style>
          <a:lnRef idx="1">
            <a:schemeClr val="accent1"/>
          </a:lnRef>
          <a:fillRef idx="0">
            <a:schemeClr val="accent1"/>
          </a:fillRef>
          <a:effectRef idx="0">
            <a:schemeClr val="accent1"/>
          </a:effectRef>
          <a:fontRef idx="minor">
            <a:schemeClr val="tx1"/>
          </a:fontRef>
        </p:style>
      </p:cxnSp>
      <p:sp>
        <p:nvSpPr>
          <p:cNvPr id="18439" name="矩形 138"/>
          <p:cNvSpPr>
            <a:spLocks noChangeArrowheads="1"/>
          </p:cNvSpPr>
          <p:nvPr/>
        </p:nvSpPr>
        <p:spPr bwMode="auto">
          <a:xfrm>
            <a:off x="4034174" y="1145445"/>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rgbClr val="FF0000"/>
                </a:solidFill>
                <a:latin typeface="微软雅黑" pitchFamily="34" charset="-122"/>
                <a:ea typeface="微软雅黑" pitchFamily="34" charset="-122"/>
              </a:rPr>
              <a:t>当前</a:t>
            </a:r>
          </a:p>
        </p:txBody>
      </p:sp>
      <p:cxnSp>
        <p:nvCxnSpPr>
          <p:cNvPr id="3" name="直接连接符 2"/>
          <p:cNvCxnSpPr/>
          <p:nvPr/>
        </p:nvCxnSpPr>
        <p:spPr>
          <a:xfrm>
            <a:off x="8165682" y="3222884"/>
            <a:ext cx="284841" cy="0"/>
          </a:xfrm>
          <a:prstGeom prst="line">
            <a:avLst/>
          </a:prstGeom>
          <a:ln w="76200" cap="rnd">
            <a:prstDash val="sysDot"/>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003632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0" y="144685"/>
            <a:ext cx="9180513" cy="908051"/>
          </a:xfrm>
          <a:prstGeom prst="rect">
            <a:avLst/>
          </a:prstGeom>
        </p:spPr>
        <p:txBody>
          <a:bodyPr/>
          <a:lstStyle/>
          <a:p>
            <a:pPr algn="ctr" fontAlgn="base">
              <a:spcBef>
                <a:spcPct val="0"/>
              </a:spcBef>
              <a:spcAft>
                <a:spcPct val="0"/>
              </a:spcAft>
              <a:defRPr/>
            </a:pPr>
            <a:r>
              <a:rPr lang="en-US" altLang="zh-CN" sz="2800" b="1" dirty="0" smtClean="0">
                <a:latin typeface="黑体" pitchFamily="49" charset="-122"/>
                <a:ea typeface="黑体" pitchFamily="49" charset="-122"/>
                <a:cs typeface="+mj-cs"/>
              </a:rPr>
              <a:t>5G</a:t>
            </a:r>
            <a:r>
              <a:rPr lang="zh-CN" altLang="en-US" sz="2800" b="1" dirty="0">
                <a:latin typeface="黑体" pitchFamily="49" charset="-122"/>
                <a:ea typeface="黑体" pitchFamily="49" charset="-122"/>
                <a:cs typeface="+mj-cs"/>
              </a:rPr>
              <a:t>愿景完成，性能指标确定</a:t>
            </a:r>
          </a:p>
        </p:txBody>
      </p:sp>
      <p:pic>
        <p:nvPicPr>
          <p:cNvPr id="3" name="Picture 5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528" y="1618162"/>
            <a:ext cx="5093175" cy="2674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8"/>
          <p:cNvSpPr>
            <a:spLocks noChangeArrowheads="1"/>
          </p:cNvSpPr>
          <p:nvPr/>
        </p:nvSpPr>
        <p:spPr bwMode="auto">
          <a:xfrm>
            <a:off x="1356168" y="1340768"/>
            <a:ext cx="1653336" cy="315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9" tIns="34289" rIns="68579" bIns="34289">
            <a:spAutoFit/>
          </a:bodyPr>
          <a:lstStyle>
            <a:lvl1pPr defTabSz="684213">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defTabSz="684213">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defTabSz="684213">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defTabSz="684213">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684213">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b="1" dirty="0" smtClean="0">
                <a:solidFill>
                  <a:srgbClr val="C00000"/>
                </a:solidFill>
                <a:latin typeface="微软雅黑" panose="020B0503020204020204" pitchFamily="34" charset="-122"/>
                <a:ea typeface="微软雅黑" panose="020B0503020204020204" pitchFamily="34" charset="-122"/>
              </a:rPr>
              <a:t>5G</a:t>
            </a:r>
            <a:r>
              <a:rPr lang="zh-CN" altLang="en-US" sz="1600" b="1" dirty="0" smtClean="0">
                <a:solidFill>
                  <a:srgbClr val="C00000"/>
                </a:solidFill>
                <a:latin typeface="微软雅黑" panose="020B0503020204020204" pitchFamily="34" charset="-122"/>
                <a:ea typeface="微软雅黑" panose="020B0503020204020204" pitchFamily="34" charset="-122"/>
              </a:rPr>
              <a:t>三大</a:t>
            </a:r>
            <a:r>
              <a:rPr lang="zh-CN" altLang="zh-CN" sz="1600" b="1" dirty="0" smtClean="0">
                <a:solidFill>
                  <a:srgbClr val="C00000"/>
                </a:solidFill>
                <a:latin typeface="微软雅黑" panose="020B0503020204020204" pitchFamily="34" charset="-122"/>
                <a:ea typeface="微软雅黑" panose="020B0503020204020204" pitchFamily="34" charset="-122"/>
              </a:rPr>
              <a:t>应用</a:t>
            </a:r>
            <a:r>
              <a:rPr lang="zh-CN" altLang="zh-CN" sz="1600" b="1" dirty="0">
                <a:solidFill>
                  <a:srgbClr val="C00000"/>
                </a:solidFill>
                <a:latin typeface="微软雅黑" panose="020B0503020204020204" pitchFamily="34" charset="-122"/>
                <a:ea typeface="微软雅黑" panose="020B0503020204020204" pitchFamily="34" charset="-122"/>
              </a:rPr>
              <a:t>场景</a:t>
            </a:r>
            <a:endParaRPr lang="zh-CN" altLang="en-US" sz="1600" b="1" dirty="0">
              <a:solidFill>
                <a:srgbClr val="C00000"/>
              </a:solidFill>
            </a:endParaRPr>
          </a:p>
        </p:txBody>
      </p:sp>
      <p:sp>
        <p:nvSpPr>
          <p:cNvPr id="5" name="矩形 9"/>
          <p:cNvSpPr>
            <a:spLocks noChangeArrowheads="1"/>
          </p:cNvSpPr>
          <p:nvPr/>
        </p:nvSpPr>
        <p:spPr bwMode="auto">
          <a:xfrm>
            <a:off x="5532632" y="1376791"/>
            <a:ext cx="2063704" cy="315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9" tIns="34289" rIns="68579" bIns="34289">
            <a:spAutoFit/>
          </a:bodyPr>
          <a:lstStyle>
            <a:lvl1pPr defTabSz="684213">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defTabSz="684213">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defTabSz="684213">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defTabSz="684213">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684213">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600" b="1" dirty="0" smtClean="0">
                <a:solidFill>
                  <a:srgbClr val="C00000"/>
                </a:solidFill>
                <a:latin typeface="微软雅黑" panose="020B0503020204020204" pitchFamily="34" charset="-122"/>
                <a:ea typeface="微软雅黑" panose="020B0503020204020204" pitchFamily="34" charset="-122"/>
              </a:rPr>
              <a:t>5G</a:t>
            </a:r>
            <a:r>
              <a:rPr lang="zh-CN" altLang="en-US" sz="1600" b="1" dirty="0" smtClean="0">
                <a:solidFill>
                  <a:srgbClr val="C00000"/>
                </a:solidFill>
                <a:latin typeface="微软雅黑" panose="020B0503020204020204" pitchFamily="34" charset="-122"/>
                <a:ea typeface="微软雅黑" panose="020B0503020204020204" pitchFamily="34" charset="-122"/>
              </a:rPr>
              <a:t>八大关键</a:t>
            </a:r>
            <a:r>
              <a:rPr lang="zh-CN" altLang="en-US" sz="1600" b="1" dirty="0">
                <a:solidFill>
                  <a:srgbClr val="C00000"/>
                </a:solidFill>
                <a:latin typeface="微软雅黑" panose="020B0503020204020204" pitchFamily="34" charset="-122"/>
                <a:ea typeface="微软雅黑" panose="020B0503020204020204" pitchFamily="34" charset="-122"/>
              </a:rPr>
              <a:t>能力指标</a:t>
            </a:r>
            <a:endParaRPr lang="zh-CN" altLang="en-US" sz="1600" b="1" dirty="0">
              <a:solidFill>
                <a:srgbClr val="C00000"/>
              </a:solidFill>
            </a:endParaRPr>
          </a:p>
        </p:txBody>
      </p:sp>
      <p:pic>
        <p:nvPicPr>
          <p:cNvPr id="6" name="图片 5"/>
          <p:cNvPicPr>
            <a:picLocks noChangeAspect="1"/>
          </p:cNvPicPr>
          <p:nvPr/>
        </p:nvPicPr>
        <p:blipFill>
          <a:blip r:embed="rId3" cstate="print"/>
          <a:stretch>
            <a:fillRect/>
          </a:stretch>
        </p:blipFill>
        <p:spPr>
          <a:xfrm>
            <a:off x="4571890" y="1700743"/>
            <a:ext cx="4320590" cy="2592353"/>
          </a:xfrm>
          <a:prstGeom prst="rect">
            <a:avLst/>
          </a:prstGeom>
        </p:spPr>
      </p:pic>
      <p:sp>
        <p:nvSpPr>
          <p:cNvPr id="7" name="矩形 6"/>
          <p:cNvSpPr>
            <a:spLocks noChangeArrowheads="1"/>
          </p:cNvSpPr>
          <p:nvPr/>
        </p:nvSpPr>
        <p:spPr bwMode="auto">
          <a:xfrm>
            <a:off x="323528" y="4581128"/>
            <a:ext cx="8712968" cy="1848196"/>
          </a:xfrm>
          <a:prstGeom prst="rect">
            <a:avLst/>
          </a:prstGeom>
          <a:solidFill>
            <a:schemeClr val="bg1">
              <a:lumMod val="95000"/>
            </a:schemeClr>
          </a:solidFill>
          <a:ln>
            <a:solidFill>
              <a:schemeClr val="bg1">
                <a:lumMod val="50000"/>
              </a:schemeClr>
            </a:solidFill>
          </a:ln>
          <a:extLst/>
        </p:spPr>
        <p:txBody>
          <a:bodyPr wrap="square" lIns="68579" tIns="34289" rIns="68579" bIns="34289">
            <a:spAutoFit/>
          </a:bodyPr>
          <a:lstStyle>
            <a:lvl1pPr marL="212725" indent="-212725" defTabSz="684213">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defTabSz="684213">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defTabSz="684213">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defTabSz="684213">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defTabSz="684213">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6842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358775" indent="-358775">
              <a:lnSpc>
                <a:spcPct val="110000"/>
              </a:lnSpc>
              <a:spcBef>
                <a:spcPts val="600"/>
              </a:spcBef>
            </a:pPr>
            <a:r>
              <a:rPr lang="zh-CN" altLang="en-US" sz="1600" b="1" dirty="0" smtClean="0">
                <a:latin typeface="微软雅黑" pitchFamily="34" charset="-122"/>
                <a:ea typeface="微软雅黑" pitchFamily="34" charset="-122"/>
              </a:rPr>
              <a:t>明确未来业务趋势</a:t>
            </a:r>
            <a:r>
              <a:rPr lang="zh-CN" altLang="en-US" sz="1600" dirty="0" smtClean="0">
                <a:latin typeface="微软雅黑" pitchFamily="34" charset="-122"/>
                <a:ea typeface="微软雅黑" pitchFamily="34" charset="-122"/>
              </a:rPr>
              <a:t>：</a:t>
            </a:r>
            <a:r>
              <a:rPr lang="zh-CN" altLang="zh-CN" sz="1600" dirty="0" smtClean="0">
                <a:latin typeface="微软雅黑" pitchFamily="34" charset="-122"/>
                <a:ea typeface="微软雅黑" pitchFamily="34" charset="-122"/>
              </a:rPr>
              <a:t>在</a:t>
            </a:r>
            <a:r>
              <a:rPr lang="zh-CN" altLang="zh-CN" sz="1600" dirty="0">
                <a:latin typeface="微软雅黑" pitchFamily="34" charset="-122"/>
                <a:ea typeface="微软雅黑" pitchFamily="34" charset="-122"/>
              </a:rPr>
              <a:t>大幅提升“以人为中心”的移动互联网业务体验的同时，全面支持“以物为中心”的物联网</a:t>
            </a:r>
            <a:r>
              <a:rPr lang="zh-CN" altLang="zh-CN" sz="1600" dirty="0" smtClean="0">
                <a:latin typeface="微软雅黑" pitchFamily="34" charset="-122"/>
                <a:ea typeface="微软雅黑" pitchFamily="34" charset="-122"/>
              </a:rPr>
              <a:t>业务</a:t>
            </a:r>
            <a:r>
              <a:rPr lang="zh-CN" altLang="en-US" sz="1600" dirty="0" smtClean="0">
                <a:latin typeface="微软雅黑" pitchFamily="34" charset="-122"/>
                <a:ea typeface="微软雅黑" pitchFamily="34" charset="-122"/>
              </a:rPr>
              <a:t>。</a:t>
            </a:r>
            <a:endParaRPr lang="en-US" altLang="zh-CN" sz="1600" dirty="0" smtClean="0">
              <a:solidFill>
                <a:srgbClr val="000000"/>
              </a:solidFill>
              <a:latin typeface="微软雅黑" panose="020B0503020204020204" pitchFamily="34" charset="-122"/>
              <a:ea typeface="微软雅黑" panose="020B0503020204020204" pitchFamily="34" charset="-122"/>
            </a:endParaRPr>
          </a:p>
          <a:p>
            <a:pPr marL="358775" indent="-358775">
              <a:lnSpc>
                <a:spcPct val="110000"/>
              </a:lnSpc>
              <a:spcBef>
                <a:spcPts val="600"/>
              </a:spcBef>
            </a:pPr>
            <a:r>
              <a:rPr lang="zh-CN" altLang="en-US" sz="1600" b="1" dirty="0" smtClean="0">
                <a:latin typeface="微软雅黑" pitchFamily="34" charset="-122"/>
                <a:ea typeface="微软雅黑" pitchFamily="34" charset="-122"/>
              </a:rPr>
              <a:t>提出三类应用场景</a:t>
            </a:r>
            <a:r>
              <a:rPr lang="zh-CN" altLang="en-US" sz="1600" dirty="0" smtClean="0">
                <a:latin typeface="微软雅黑" pitchFamily="34" charset="-122"/>
                <a:ea typeface="微软雅黑" pitchFamily="34" charset="-122"/>
              </a:rPr>
              <a:t>：</a:t>
            </a:r>
            <a:r>
              <a:rPr lang="zh-CN" altLang="zh-CN" sz="1600" dirty="0" smtClean="0">
                <a:latin typeface="微软雅黑" pitchFamily="34" charset="-122"/>
                <a:ea typeface="微软雅黑" pitchFamily="34" charset="-122"/>
              </a:rPr>
              <a:t>支持</a:t>
            </a:r>
            <a:r>
              <a:rPr lang="zh-CN" altLang="zh-CN" sz="1600" dirty="0">
                <a:latin typeface="微软雅黑" pitchFamily="34" charset="-122"/>
                <a:ea typeface="微软雅黑" pitchFamily="34" charset="-122"/>
              </a:rPr>
              <a:t>增强移动宽带、海量机器类通信和超高可靠低时延通信三大类应用场景，在</a:t>
            </a:r>
            <a:r>
              <a:rPr lang="en-US" altLang="zh-CN" sz="1600" dirty="0">
                <a:latin typeface="微软雅黑" pitchFamily="34" charset="-122"/>
                <a:ea typeface="微软雅黑" pitchFamily="34" charset="-122"/>
              </a:rPr>
              <a:t>5G</a:t>
            </a:r>
            <a:r>
              <a:rPr lang="zh-CN" altLang="zh-CN" sz="1600" dirty="0">
                <a:latin typeface="微软雅黑" pitchFamily="34" charset="-122"/>
                <a:ea typeface="微软雅黑" pitchFamily="34" charset="-122"/>
              </a:rPr>
              <a:t>系统设计时需要充分考虑不同场景和业务的差异化需求</a:t>
            </a:r>
            <a:r>
              <a:rPr lang="zh-CN" altLang="zh-CN"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marL="358775" indent="-358775">
              <a:lnSpc>
                <a:spcPct val="110000"/>
              </a:lnSpc>
              <a:spcBef>
                <a:spcPts val="600"/>
              </a:spcBef>
            </a:pPr>
            <a:r>
              <a:rPr lang="zh-CN" altLang="en-US" sz="1600" b="1" dirty="0" smtClean="0">
                <a:latin typeface="微软雅黑" pitchFamily="34" charset="-122"/>
                <a:ea typeface="微软雅黑" pitchFamily="34" charset="-122"/>
              </a:rPr>
              <a:t>引入新型</a:t>
            </a:r>
            <a:r>
              <a:rPr lang="zh-CN" altLang="zh-CN" sz="1600" b="1" dirty="0" smtClean="0">
                <a:latin typeface="微软雅黑" pitchFamily="34" charset="-122"/>
                <a:ea typeface="微软雅黑" pitchFamily="34" charset="-122"/>
              </a:rPr>
              <a:t>能力指标</a:t>
            </a:r>
            <a:r>
              <a:rPr lang="zh-CN" altLang="en-US" sz="1600" dirty="0" smtClean="0">
                <a:latin typeface="微软雅黑" pitchFamily="34" charset="-122"/>
                <a:ea typeface="微软雅黑" pitchFamily="34" charset="-122"/>
              </a:rPr>
              <a:t>：</a:t>
            </a:r>
            <a:r>
              <a:rPr lang="zh-CN" altLang="zh-CN" sz="1600" dirty="0" smtClean="0">
                <a:latin typeface="微软雅黑" pitchFamily="34" charset="-122"/>
                <a:ea typeface="微软雅黑" pitchFamily="34" charset="-122"/>
              </a:rPr>
              <a:t>除传统</a:t>
            </a:r>
            <a:r>
              <a:rPr lang="zh-CN" altLang="zh-CN" sz="1600" dirty="0">
                <a:latin typeface="微软雅黑" pitchFamily="34" charset="-122"/>
                <a:ea typeface="微软雅黑" pitchFamily="34" charset="-122"/>
              </a:rPr>
              <a:t>的峰值速率、移动性、时延和频谱</a:t>
            </a:r>
            <a:r>
              <a:rPr lang="zh-CN" altLang="zh-CN" sz="1600" dirty="0" smtClean="0">
                <a:latin typeface="微软雅黑" pitchFamily="34" charset="-122"/>
                <a:ea typeface="微软雅黑" pitchFamily="34" charset="-122"/>
              </a:rPr>
              <a:t>效率外，还提出用户</a:t>
            </a:r>
            <a:r>
              <a:rPr lang="zh-CN" altLang="zh-CN" sz="1600" dirty="0">
                <a:latin typeface="微软雅黑" pitchFamily="34" charset="-122"/>
                <a:ea typeface="微软雅黑" pitchFamily="34" charset="-122"/>
              </a:rPr>
              <a:t>体验速率、连接数密度、流量密度和能效四个新增关键能力指标，以适应</a:t>
            </a:r>
            <a:r>
              <a:rPr lang="zh-CN" altLang="zh-CN" sz="1600" dirty="0" smtClean="0">
                <a:latin typeface="微软雅黑" pitchFamily="34" charset="-122"/>
                <a:ea typeface="微软雅黑" pitchFamily="34" charset="-122"/>
              </a:rPr>
              <a:t>多样化</a:t>
            </a:r>
            <a:r>
              <a:rPr lang="en-US" altLang="zh-CN" sz="1600" dirty="0" smtClean="0">
                <a:latin typeface="微软雅黑" pitchFamily="34" charset="-122"/>
                <a:ea typeface="微软雅黑" pitchFamily="34" charset="-122"/>
              </a:rPr>
              <a:t>5G</a:t>
            </a:r>
            <a:r>
              <a:rPr lang="zh-CN" altLang="zh-CN" sz="1600" dirty="0">
                <a:latin typeface="微软雅黑" pitchFamily="34" charset="-122"/>
                <a:ea typeface="微软雅黑" pitchFamily="34" charset="-122"/>
              </a:rPr>
              <a:t>场景及业务</a:t>
            </a:r>
            <a:r>
              <a:rPr lang="zh-CN" altLang="zh-CN" sz="1600" dirty="0" smtClean="0">
                <a:latin typeface="微软雅黑" pitchFamily="34" charset="-122"/>
                <a:ea typeface="微软雅黑" pitchFamily="34" charset="-122"/>
              </a:rPr>
              <a:t>需求</a:t>
            </a:r>
            <a:r>
              <a:rPr lang="zh-CN" altLang="en-US" sz="1600" dirty="0" smtClean="0">
                <a:latin typeface="微软雅黑" pitchFamily="34" charset="-122"/>
                <a:ea typeface="微软雅黑" pitchFamily="34" charset="-122"/>
              </a:rPr>
              <a:t>。</a:t>
            </a:r>
            <a:endParaRPr lang="en-US" altLang="zh-CN" sz="1600" dirty="0" smtClean="0">
              <a:solidFill>
                <a:srgbClr val="000000"/>
              </a:solidFill>
              <a:latin typeface="微软雅黑" panose="020B0503020204020204" pitchFamily="34" charset="-122"/>
              <a:ea typeface="微软雅黑" panose="020B0503020204020204" pitchFamily="34" charset="-122"/>
            </a:endParaRPr>
          </a:p>
        </p:txBody>
      </p:sp>
      <p:sp>
        <p:nvSpPr>
          <p:cNvPr id="8" name="矩形 7"/>
          <p:cNvSpPr/>
          <p:nvPr/>
        </p:nvSpPr>
        <p:spPr>
          <a:xfrm>
            <a:off x="0" y="980728"/>
            <a:ext cx="9144000" cy="407291"/>
          </a:xfrm>
          <a:prstGeom prst="rect">
            <a:avLst/>
          </a:prstGeom>
          <a:solidFill>
            <a:schemeClr val="accent5">
              <a:lumMod val="20000"/>
              <a:lumOff val="80000"/>
            </a:schemeClr>
          </a:solidFill>
        </p:spPr>
        <p:txBody>
          <a:bodyPr wrap="square">
            <a:spAutoFit/>
          </a:bodyPr>
          <a:lstStyle/>
          <a:p>
            <a:pPr algn="ctr">
              <a:lnSpc>
                <a:spcPct val="110000"/>
              </a:lnSpc>
              <a:spcBef>
                <a:spcPts val="600"/>
              </a:spcBef>
            </a:pPr>
            <a:r>
              <a:rPr lang="en-US" altLang="zh-CN" sz="2000" dirty="0" smtClean="0">
                <a:solidFill>
                  <a:srgbClr val="000000"/>
                </a:solidFill>
                <a:latin typeface="微软雅黑" panose="020B0503020204020204" pitchFamily="34" charset="-122"/>
                <a:ea typeface="微软雅黑" panose="020B0503020204020204" pitchFamily="34" charset="-122"/>
              </a:rPr>
              <a:t>2015</a:t>
            </a:r>
            <a:r>
              <a:rPr lang="zh-CN" altLang="en-US" sz="2000" dirty="0" smtClean="0">
                <a:solidFill>
                  <a:srgbClr val="000000"/>
                </a:solidFill>
                <a:latin typeface="微软雅黑" panose="020B0503020204020204" pitchFamily="34" charset="-122"/>
                <a:ea typeface="微软雅黑" panose="020B0503020204020204" pitchFamily="34" charset="-122"/>
              </a:rPr>
              <a:t>年</a:t>
            </a:r>
            <a:r>
              <a:rPr lang="en-US" altLang="zh-CN" sz="2000" dirty="0" smtClean="0">
                <a:solidFill>
                  <a:srgbClr val="000000"/>
                </a:solidFill>
                <a:latin typeface="微软雅黑" panose="020B0503020204020204" pitchFamily="34" charset="-122"/>
                <a:ea typeface="微软雅黑" panose="020B0503020204020204" pitchFamily="34" charset="-122"/>
              </a:rPr>
              <a:t>6</a:t>
            </a:r>
            <a:r>
              <a:rPr lang="zh-CN" altLang="en-US" sz="2000" dirty="0" smtClean="0">
                <a:solidFill>
                  <a:srgbClr val="000000"/>
                </a:solidFill>
                <a:latin typeface="微软雅黑" panose="020B0503020204020204" pitchFamily="34" charset="-122"/>
                <a:ea typeface="微软雅黑" panose="020B0503020204020204" pitchFamily="34" charset="-122"/>
              </a:rPr>
              <a:t>月</a:t>
            </a:r>
            <a:r>
              <a:rPr lang="en-US" altLang="zh-CN" sz="2000" dirty="0" smtClean="0">
                <a:solidFill>
                  <a:srgbClr val="000000"/>
                </a:solidFill>
                <a:latin typeface="微软雅黑" panose="020B0503020204020204" pitchFamily="34" charset="-122"/>
                <a:ea typeface="微软雅黑" panose="020B0503020204020204" pitchFamily="34" charset="-122"/>
              </a:rPr>
              <a:t>ITU</a:t>
            </a:r>
            <a:r>
              <a:rPr lang="zh-CN" altLang="en-US" sz="2000" dirty="0" smtClean="0">
                <a:solidFill>
                  <a:srgbClr val="000000"/>
                </a:solidFill>
                <a:latin typeface="微软雅黑" panose="020B0503020204020204" pitchFamily="34" charset="-122"/>
                <a:ea typeface="微软雅黑" panose="020B0503020204020204" pitchFamily="34" charset="-122"/>
              </a:rPr>
              <a:t>完成了</a:t>
            </a:r>
            <a:r>
              <a:rPr lang="en-US" altLang="zh-CN" sz="2000" dirty="0" smtClean="0">
                <a:solidFill>
                  <a:srgbClr val="000000"/>
                </a:solidFill>
                <a:latin typeface="微软雅黑" panose="020B0503020204020204" pitchFamily="34" charset="-122"/>
                <a:ea typeface="微软雅黑" panose="020B0503020204020204" pitchFamily="34" charset="-122"/>
              </a:rPr>
              <a:t>5G</a:t>
            </a:r>
            <a:r>
              <a:rPr lang="zh-CN" altLang="en-US" sz="2000" dirty="0" smtClean="0">
                <a:solidFill>
                  <a:srgbClr val="000000"/>
                </a:solidFill>
                <a:latin typeface="微软雅黑" panose="020B0503020204020204" pitchFamily="34" charset="-122"/>
                <a:ea typeface="微软雅黑" panose="020B0503020204020204" pitchFamily="34" charset="-122"/>
              </a:rPr>
              <a:t>愿景研究，并将</a:t>
            </a:r>
            <a:r>
              <a:rPr lang="en-US" altLang="zh-CN" sz="2000" b="1" dirty="0">
                <a:solidFill>
                  <a:srgbClr val="FF0000"/>
                </a:solidFill>
                <a:latin typeface="微软雅黑" panose="020B0503020204020204" pitchFamily="34" charset="-122"/>
                <a:ea typeface="微软雅黑" panose="020B0503020204020204" pitchFamily="34" charset="-122"/>
              </a:rPr>
              <a:t>IMT-2020</a:t>
            </a:r>
            <a:r>
              <a:rPr lang="zh-CN" altLang="en-US" sz="2000" dirty="0">
                <a:solidFill>
                  <a:srgbClr val="000000"/>
                </a:solidFill>
                <a:latin typeface="微软雅黑" panose="020B0503020204020204" pitchFamily="34" charset="-122"/>
                <a:ea typeface="微软雅黑" panose="020B0503020204020204" pitchFamily="34" charset="-122"/>
              </a:rPr>
              <a:t>作为</a:t>
            </a:r>
            <a:r>
              <a:rPr lang="en-US" altLang="zh-CN" sz="2000" dirty="0">
                <a:solidFill>
                  <a:srgbClr val="000000"/>
                </a:solidFill>
                <a:latin typeface="微软雅黑" panose="020B0503020204020204" pitchFamily="34" charset="-122"/>
                <a:ea typeface="微软雅黑" panose="020B0503020204020204" pitchFamily="34" charset="-122"/>
              </a:rPr>
              <a:t>5G</a:t>
            </a:r>
            <a:r>
              <a:rPr lang="zh-CN" altLang="en-US" sz="2000" dirty="0">
                <a:solidFill>
                  <a:srgbClr val="000000"/>
                </a:solidFill>
                <a:latin typeface="微软雅黑" panose="020B0503020204020204" pitchFamily="34" charset="-122"/>
                <a:ea typeface="微软雅黑" panose="020B0503020204020204" pitchFamily="34" charset="-122"/>
              </a:rPr>
              <a:t>唯一的官方候选</a:t>
            </a:r>
            <a:r>
              <a:rPr lang="zh-CN" altLang="en-US" sz="2000" dirty="0" smtClean="0">
                <a:solidFill>
                  <a:srgbClr val="000000"/>
                </a:solidFill>
                <a:latin typeface="微软雅黑" panose="020B0503020204020204" pitchFamily="34" charset="-122"/>
                <a:ea typeface="微软雅黑" panose="020B0503020204020204" pitchFamily="34" charset="-122"/>
              </a:rPr>
              <a:t>名称</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9" name="矩形 8"/>
          <p:cNvSpPr/>
          <p:nvPr/>
        </p:nvSpPr>
        <p:spPr>
          <a:xfrm>
            <a:off x="1187624" y="4242574"/>
            <a:ext cx="6552728" cy="369332"/>
          </a:xfrm>
          <a:prstGeom prst="rect">
            <a:avLst/>
          </a:prstGeom>
        </p:spPr>
        <p:txBody>
          <a:bodyPr wrap="square">
            <a:spAutoFit/>
          </a:bodyPr>
          <a:lstStyle/>
          <a:p>
            <a:pPr algn="ctr"/>
            <a:r>
              <a:rPr lang="en-US" altLang="zh-CN" sz="1800" b="1" dirty="0" smtClean="0">
                <a:solidFill>
                  <a:srgbClr val="C00000"/>
                </a:solidFill>
                <a:latin typeface="微软雅黑" panose="020B0503020204020204" pitchFamily="34" charset="-122"/>
                <a:ea typeface="微软雅黑" panose="020B0503020204020204" pitchFamily="34" charset="-122"/>
              </a:rPr>
              <a:t>ITU 5G</a:t>
            </a:r>
            <a:r>
              <a:rPr lang="zh-CN" altLang="en-US" sz="1800" b="1" dirty="0" smtClean="0">
                <a:solidFill>
                  <a:srgbClr val="C00000"/>
                </a:solidFill>
                <a:latin typeface="微软雅黑" panose="020B0503020204020204" pitchFamily="34" charset="-122"/>
                <a:ea typeface="微软雅黑" panose="020B0503020204020204" pitchFamily="34" charset="-122"/>
              </a:rPr>
              <a:t>愿景为全球</a:t>
            </a:r>
            <a:r>
              <a:rPr lang="en-US" altLang="zh-CN" sz="1800" b="1" dirty="0" smtClean="0">
                <a:solidFill>
                  <a:srgbClr val="C00000"/>
                </a:solidFill>
                <a:latin typeface="微软雅黑" panose="020B0503020204020204" pitchFamily="34" charset="-122"/>
                <a:ea typeface="微软雅黑" panose="020B0503020204020204" pitchFamily="34" charset="-122"/>
              </a:rPr>
              <a:t>5G</a:t>
            </a:r>
            <a:r>
              <a:rPr lang="zh-CN" altLang="en-US" sz="1800" b="1" dirty="0" smtClean="0">
                <a:solidFill>
                  <a:srgbClr val="C00000"/>
                </a:solidFill>
                <a:latin typeface="微软雅黑" panose="020B0503020204020204" pitchFamily="34" charset="-122"/>
                <a:ea typeface="微软雅黑" panose="020B0503020204020204" pitchFamily="34" charset="-122"/>
              </a:rPr>
              <a:t>标准化工作奠定重要基础</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11104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0" y="-26988"/>
            <a:ext cx="9180513" cy="90805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fontAlgn="base">
              <a:spcBef>
                <a:spcPct val="0"/>
              </a:spcBef>
              <a:spcAft>
                <a:spcPct val="0"/>
              </a:spcAft>
              <a:defRPr/>
            </a:pPr>
            <a:r>
              <a:rPr lang="zh-CN" altLang="en-US" sz="2800" b="1" dirty="0">
                <a:latin typeface="黑体" pitchFamily="49" charset="-122"/>
                <a:ea typeface="黑体" pitchFamily="49" charset="-122"/>
                <a:cs typeface="+mj-cs"/>
              </a:rPr>
              <a:t>我国提出</a:t>
            </a:r>
            <a:r>
              <a:rPr lang="en-US" altLang="zh-CN" sz="2800" b="1" dirty="0">
                <a:latin typeface="黑体" pitchFamily="49" charset="-122"/>
                <a:ea typeface="黑体" pitchFamily="49" charset="-122"/>
                <a:cs typeface="+mj-cs"/>
              </a:rPr>
              <a:t>5G</a:t>
            </a:r>
            <a:r>
              <a:rPr lang="zh-CN" altLang="en-US" sz="2800" b="1" dirty="0">
                <a:latin typeface="黑体" pitchFamily="49" charset="-122"/>
                <a:ea typeface="黑体" pitchFamily="49" charset="-122"/>
                <a:cs typeface="+mj-cs"/>
              </a:rPr>
              <a:t>技术架构，加快推进</a:t>
            </a:r>
            <a:r>
              <a:rPr lang="en-US" altLang="zh-CN" sz="2800" b="1" dirty="0">
                <a:latin typeface="黑体" pitchFamily="49" charset="-122"/>
                <a:ea typeface="黑体" pitchFamily="49" charset="-122"/>
                <a:cs typeface="+mj-cs"/>
              </a:rPr>
              <a:t>5G</a:t>
            </a:r>
            <a:r>
              <a:rPr lang="zh-CN" altLang="en-US" sz="2800" b="1" dirty="0">
                <a:latin typeface="黑体" pitchFamily="49" charset="-122"/>
                <a:ea typeface="黑体" pitchFamily="49" charset="-122"/>
                <a:cs typeface="+mj-cs"/>
              </a:rPr>
              <a:t>试验</a:t>
            </a:r>
          </a:p>
        </p:txBody>
      </p:sp>
      <p:sp>
        <p:nvSpPr>
          <p:cNvPr id="3" name="矩形 2"/>
          <p:cNvSpPr/>
          <p:nvPr/>
        </p:nvSpPr>
        <p:spPr>
          <a:xfrm>
            <a:off x="4824692" y="1285860"/>
            <a:ext cx="4176464" cy="338554"/>
          </a:xfrm>
          <a:prstGeom prst="rect">
            <a:avLst/>
          </a:prstGeom>
        </p:spPr>
        <p:txBody>
          <a:bodyPr wrap="square">
            <a:spAutoFit/>
          </a:bodyPr>
          <a:lstStyle/>
          <a:p>
            <a:pPr algn="ctr">
              <a:spcBef>
                <a:spcPts val="600"/>
              </a:spcBef>
              <a:defRPr/>
            </a:pPr>
            <a:r>
              <a:rPr lang="zh-CN" altLang="en-US" sz="1600" b="1" kern="0" dirty="0" smtClean="0">
                <a:solidFill>
                  <a:srgbClr val="C00000"/>
                </a:solidFill>
                <a:latin typeface="微软雅黑" pitchFamily="34" charset="-122"/>
                <a:ea typeface="微软雅黑" pitchFamily="34" charset="-122"/>
              </a:rPr>
              <a:t>新型</a:t>
            </a:r>
            <a:r>
              <a:rPr lang="zh-CN" altLang="en-US" sz="1600" b="1" kern="0" dirty="0">
                <a:solidFill>
                  <a:srgbClr val="C00000"/>
                </a:solidFill>
                <a:latin typeface="微软雅黑" pitchFamily="34" charset="-122"/>
                <a:ea typeface="微软雅黑" pitchFamily="34" charset="-122"/>
              </a:rPr>
              <a:t>网络架构</a:t>
            </a:r>
            <a:endParaRPr lang="en-US" altLang="zh-CN" sz="1600" b="1" kern="0" dirty="0">
              <a:solidFill>
                <a:srgbClr val="C00000"/>
              </a:solidFill>
              <a:latin typeface="微软雅黑" pitchFamily="34" charset="-122"/>
              <a:ea typeface="微软雅黑" pitchFamily="34" charset="-122"/>
            </a:endParaRPr>
          </a:p>
        </p:txBody>
      </p:sp>
      <p:sp>
        <p:nvSpPr>
          <p:cNvPr id="4" name="矩形 3"/>
          <p:cNvSpPr/>
          <p:nvPr/>
        </p:nvSpPr>
        <p:spPr>
          <a:xfrm>
            <a:off x="357158" y="1285860"/>
            <a:ext cx="4033112" cy="338554"/>
          </a:xfrm>
          <a:prstGeom prst="rect">
            <a:avLst/>
          </a:prstGeom>
        </p:spPr>
        <p:txBody>
          <a:bodyPr wrap="square">
            <a:spAutoFit/>
          </a:bodyPr>
          <a:lstStyle/>
          <a:p>
            <a:pPr algn="ctr">
              <a:spcBef>
                <a:spcPts val="600"/>
              </a:spcBef>
              <a:defRPr/>
            </a:pPr>
            <a:r>
              <a:rPr lang="zh-CN" altLang="en-US" sz="1600" b="1" kern="0" dirty="0" smtClean="0">
                <a:solidFill>
                  <a:srgbClr val="C00000"/>
                </a:solidFill>
                <a:latin typeface="微软雅黑" pitchFamily="34" charset="-122"/>
                <a:ea typeface="微软雅黑" pitchFamily="34" charset="-122"/>
              </a:rPr>
              <a:t>空口</a:t>
            </a:r>
            <a:r>
              <a:rPr lang="zh-CN" altLang="en-US" sz="1600" b="1" kern="0" dirty="0">
                <a:solidFill>
                  <a:srgbClr val="C00000"/>
                </a:solidFill>
                <a:latin typeface="微软雅黑" pitchFamily="34" charset="-122"/>
                <a:ea typeface="微软雅黑" pitchFamily="34" charset="-122"/>
              </a:rPr>
              <a:t>技术框架</a:t>
            </a:r>
            <a:endParaRPr lang="en-US" altLang="zh-CN" sz="1600" b="1" kern="0" dirty="0">
              <a:solidFill>
                <a:srgbClr val="C00000"/>
              </a:solidFill>
              <a:latin typeface="微软雅黑" pitchFamily="34" charset="-122"/>
              <a:ea typeface="微软雅黑" pitchFamily="34" charset="-122"/>
            </a:endParaRPr>
          </a:p>
        </p:txBody>
      </p:sp>
      <p:pic>
        <p:nvPicPr>
          <p:cNvPr id="5"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9220" y="1610753"/>
            <a:ext cx="3362714" cy="196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023" y="1582102"/>
            <a:ext cx="3487943" cy="1989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
          <p:cNvSpPr>
            <a:spLocks noChangeArrowheads="1"/>
          </p:cNvSpPr>
          <p:nvPr/>
        </p:nvSpPr>
        <p:spPr bwMode="auto">
          <a:xfrm>
            <a:off x="357191" y="3500438"/>
            <a:ext cx="4143371" cy="918178"/>
          </a:xfrm>
          <a:prstGeom prst="rect">
            <a:avLst/>
          </a:prstGeom>
          <a:no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a:buFont typeface="Arial" panose="020B0604020202020204" pitchFamily="34" charset="0"/>
              <a:buChar char="•"/>
            </a:pPr>
            <a:r>
              <a:rPr lang="en-US" altLang="zh-CN" sz="1400" dirty="0" smtClean="0">
                <a:solidFill>
                  <a:srgbClr val="002060"/>
                </a:solidFill>
                <a:latin typeface="微软雅黑" panose="020B0503020204020204" pitchFamily="34" charset="-122"/>
                <a:ea typeface="微软雅黑" panose="020B0503020204020204" pitchFamily="34" charset="-122"/>
              </a:rPr>
              <a:t>5G</a:t>
            </a:r>
            <a:r>
              <a:rPr lang="zh-CN" altLang="en-US" sz="1400" dirty="0" smtClean="0">
                <a:solidFill>
                  <a:srgbClr val="002060"/>
                </a:solidFill>
                <a:latin typeface="微软雅黑" panose="020B0503020204020204" pitchFamily="34" charset="-122"/>
                <a:ea typeface="微软雅黑" panose="020B0503020204020204" pitchFamily="34" charset="-122"/>
              </a:rPr>
              <a:t>能更</a:t>
            </a:r>
            <a:r>
              <a:rPr lang="zh-CN" altLang="en-US" sz="1400" dirty="0">
                <a:solidFill>
                  <a:srgbClr val="002060"/>
                </a:solidFill>
                <a:latin typeface="微软雅黑" panose="020B0503020204020204" pitchFamily="34" charset="-122"/>
                <a:ea typeface="微软雅黑" panose="020B0503020204020204" pitchFamily="34" charset="-122"/>
              </a:rPr>
              <a:t>好地满足不同场景差异化性能需求，控制标准和产业化成本开销，实现两者之间的平衡。</a:t>
            </a:r>
          </a:p>
        </p:txBody>
      </p:sp>
      <p:sp>
        <p:nvSpPr>
          <p:cNvPr id="8" name="Rectangle 50"/>
          <p:cNvSpPr/>
          <p:nvPr/>
        </p:nvSpPr>
        <p:spPr>
          <a:xfrm>
            <a:off x="4857784" y="3423774"/>
            <a:ext cx="4214810" cy="10053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1450" indent="-171450">
              <a:buFont typeface="Arial" panose="020B0604020202020204" pitchFamily="34" charset="0"/>
              <a:buChar char="•"/>
              <a:defRPr/>
            </a:pPr>
            <a:r>
              <a:rPr lang="zh-CN" altLang="en-US" sz="1400" dirty="0">
                <a:solidFill>
                  <a:srgbClr val="002060"/>
                </a:solidFill>
                <a:latin typeface="微软雅黑" panose="020B0503020204020204" pitchFamily="34" charset="-122"/>
                <a:ea typeface="微软雅黑" panose="020B0503020204020204" pitchFamily="34" charset="-122"/>
              </a:rPr>
              <a:t>新需求和新技术（</a:t>
            </a:r>
            <a:r>
              <a:rPr lang="en-US" altLang="zh-CN" sz="1400" dirty="0">
                <a:solidFill>
                  <a:srgbClr val="002060"/>
                </a:solidFill>
                <a:latin typeface="微软雅黑" panose="020B0503020204020204" pitchFamily="34" charset="-122"/>
                <a:ea typeface="微软雅黑" panose="020B0503020204020204" pitchFamily="34" charset="-122"/>
              </a:rPr>
              <a:t>NFV/SDN</a:t>
            </a:r>
            <a:r>
              <a:rPr lang="zh-CN" altLang="en-US" sz="1400" dirty="0">
                <a:solidFill>
                  <a:srgbClr val="002060"/>
                </a:solidFill>
                <a:latin typeface="微软雅黑" panose="020B0503020204020204" pitchFamily="34" charset="-122"/>
                <a:ea typeface="微软雅黑" panose="020B0503020204020204" pitchFamily="34" charset="-122"/>
              </a:rPr>
              <a:t>等）推动</a:t>
            </a:r>
            <a:r>
              <a:rPr lang="en-US" altLang="zh-CN" sz="1400" dirty="0">
                <a:solidFill>
                  <a:srgbClr val="002060"/>
                </a:solidFill>
                <a:latin typeface="微软雅黑" panose="020B0503020204020204" pitchFamily="34" charset="-122"/>
                <a:ea typeface="微软雅黑" panose="020B0503020204020204" pitchFamily="34" charset="-122"/>
              </a:rPr>
              <a:t>5G</a:t>
            </a:r>
            <a:r>
              <a:rPr lang="zh-CN" altLang="en-US" sz="1400" dirty="0">
                <a:solidFill>
                  <a:srgbClr val="002060"/>
                </a:solidFill>
                <a:latin typeface="微软雅黑" panose="020B0503020204020204" pitchFamily="34" charset="-122"/>
                <a:ea typeface="微软雅黑" panose="020B0503020204020204" pitchFamily="34" charset="-122"/>
              </a:rPr>
              <a:t>网络架构革</a:t>
            </a:r>
            <a:r>
              <a:rPr lang="zh-CN" altLang="en-US" sz="1400" dirty="0" smtClean="0">
                <a:solidFill>
                  <a:srgbClr val="002060"/>
                </a:solidFill>
                <a:latin typeface="微软雅黑" panose="020B0503020204020204" pitchFamily="34" charset="-122"/>
                <a:ea typeface="微软雅黑" panose="020B0503020204020204" pitchFamily="34" charset="-122"/>
              </a:rPr>
              <a:t>新，</a:t>
            </a:r>
            <a:r>
              <a:rPr lang="zh-CN" altLang="en-US" sz="1400" dirty="0">
                <a:solidFill>
                  <a:srgbClr val="002060"/>
                </a:solidFill>
                <a:latin typeface="微软雅黑" panose="020B0503020204020204" pitchFamily="34" charset="-122"/>
                <a:ea typeface="微软雅黑" panose="020B0503020204020204" pitchFamily="34" charset="-122"/>
              </a:rPr>
              <a:t>形成包含接入、控制、转发三个平面</a:t>
            </a:r>
            <a:r>
              <a:rPr lang="zh-CN" altLang="en-US" sz="1400" dirty="0" smtClean="0">
                <a:solidFill>
                  <a:srgbClr val="002060"/>
                </a:solidFill>
                <a:latin typeface="微软雅黑" panose="020B0503020204020204" pitchFamily="34" charset="-122"/>
                <a:ea typeface="微软雅黑" panose="020B0503020204020204" pitchFamily="34" charset="-122"/>
              </a:rPr>
              <a:t>的智能、开放、高效的</a:t>
            </a:r>
            <a:r>
              <a:rPr lang="en-US" altLang="zh-CN" sz="1400" dirty="0" smtClean="0">
                <a:solidFill>
                  <a:srgbClr val="002060"/>
                </a:solidFill>
                <a:latin typeface="微软雅黑" panose="020B0503020204020204" pitchFamily="34" charset="-122"/>
                <a:ea typeface="微软雅黑" panose="020B0503020204020204" pitchFamily="34" charset="-122"/>
              </a:rPr>
              <a:t>5G</a:t>
            </a:r>
            <a:r>
              <a:rPr lang="zh-CN" altLang="en-US" sz="1400" dirty="0" smtClean="0">
                <a:solidFill>
                  <a:srgbClr val="002060"/>
                </a:solidFill>
                <a:latin typeface="微软雅黑" panose="020B0503020204020204" pitchFamily="34" charset="-122"/>
                <a:ea typeface="微软雅黑" panose="020B0503020204020204" pitchFamily="34" charset="-122"/>
              </a:rPr>
              <a:t>新</a:t>
            </a:r>
            <a:r>
              <a:rPr lang="zh-CN" altLang="en-US" sz="1400" dirty="0">
                <a:solidFill>
                  <a:srgbClr val="002060"/>
                </a:solidFill>
                <a:latin typeface="微软雅黑" panose="020B0503020204020204" pitchFamily="34" charset="-122"/>
                <a:ea typeface="微软雅黑" panose="020B0503020204020204" pitchFamily="34" charset="-122"/>
              </a:rPr>
              <a:t>型网络架构。</a:t>
            </a:r>
            <a:endParaRPr lang="en-US" altLang="zh-CN" sz="1400" dirty="0">
              <a:solidFill>
                <a:srgbClr val="002060"/>
              </a:solidFill>
              <a:latin typeface="微软雅黑" panose="020B0503020204020204" pitchFamily="34" charset="-122"/>
              <a:ea typeface="微软雅黑" panose="020B0503020204020204" pitchFamily="34" charset="-122"/>
            </a:endParaRPr>
          </a:p>
        </p:txBody>
      </p:sp>
      <p:sp>
        <p:nvSpPr>
          <p:cNvPr id="9" name="加号 8"/>
          <p:cNvSpPr/>
          <p:nvPr/>
        </p:nvSpPr>
        <p:spPr>
          <a:xfrm>
            <a:off x="4429124" y="2195269"/>
            <a:ext cx="454302" cy="447913"/>
          </a:xfrm>
          <a:prstGeom prst="mathPlus">
            <a:avLst/>
          </a:prstGeom>
        </p:spPr>
        <p:style>
          <a:lnRef idx="0">
            <a:schemeClr val="accent6"/>
          </a:lnRef>
          <a:fillRef idx="3">
            <a:schemeClr val="accent6"/>
          </a:fillRef>
          <a:effectRef idx="3">
            <a:schemeClr val="accent6"/>
          </a:effectRef>
          <a:fontRef idx="minor">
            <a:schemeClr val="lt1"/>
          </a:fontRef>
        </p:style>
        <p:txBody>
          <a:bodyPr anchor="ctr"/>
          <a:lstStyle/>
          <a:p>
            <a:pPr algn="ctr" eaLnBrk="1" hangingPunct="1">
              <a:defRPr/>
            </a:pPr>
            <a:endParaRPr lang="zh-CN" altLang="en-US" sz="2400"/>
          </a:p>
        </p:txBody>
      </p:sp>
      <p:sp>
        <p:nvSpPr>
          <p:cNvPr id="10" name="内容占位符 2"/>
          <p:cNvSpPr txBox="1">
            <a:spLocks/>
          </p:cNvSpPr>
          <p:nvPr/>
        </p:nvSpPr>
        <p:spPr>
          <a:xfrm>
            <a:off x="139730" y="983578"/>
            <a:ext cx="8932864" cy="357190"/>
          </a:xfrm>
          <a:prstGeom prst="rect">
            <a:avLst/>
          </a:prstGeom>
          <a:solidFill>
            <a:schemeClr val="bg1">
              <a:lumMod val="95000"/>
            </a:schemeClr>
          </a:solidFill>
        </p:spPr>
        <p:txBody>
          <a:bodyPr anchor="ctr">
            <a:noAutofit/>
          </a:bodyPr>
          <a:lstStyle/>
          <a:p>
            <a:pPr marL="271463" marR="0" lvl="0" indent="-271463" algn="ctr" defTabSz="914400" rtl="0" eaLnBrk="1" fontAlgn="auto" latinLnBrk="0" hangingPunct="1">
              <a:lnSpc>
                <a:spcPct val="150000"/>
              </a:lnSpc>
              <a:spcBef>
                <a:spcPts val="600"/>
              </a:spcBef>
              <a:spcAft>
                <a:spcPts val="0"/>
              </a:spcAft>
              <a:buClrTx/>
              <a:buSzTx/>
              <a:buFont typeface="Arial" pitchFamily="34" charset="0"/>
              <a:buNone/>
              <a:tabLst/>
              <a:defRPr/>
            </a:pPr>
            <a:r>
              <a:rPr kumimoji="0" lang="zh-CN" altLang="en-US"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我国率先提出统一、灵活、可配置的空口技术框架和智能、开放、高效的新型网络架构</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966868" y="4274114"/>
            <a:ext cx="3248206" cy="369332"/>
          </a:xfrm>
          <a:prstGeom prst="rect">
            <a:avLst/>
          </a:prstGeom>
        </p:spPr>
        <p:txBody>
          <a:bodyPr wrap="square">
            <a:spAutoFit/>
          </a:bodyPr>
          <a:lstStyle/>
          <a:p>
            <a:pPr marL="0" lvl="1" algn="ctr"/>
            <a:r>
              <a:rPr lang="zh-CN" altLang="en-US" sz="1800" b="1" dirty="0" smtClean="0">
                <a:solidFill>
                  <a:srgbClr val="0070C0"/>
                </a:solidFill>
                <a:latin typeface="微软雅黑" pitchFamily="34" charset="-122"/>
                <a:ea typeface="微软雅黑" pitchFamily="34" charset="-122"/>
              </a:rPr>
              <a:t>我国积极推进</a:t>
            </a:r>
            <a:r>
              <a:rPr lang="en-US" altLang="zh-CN" sz="1800" b="1" dirty="0" smtClean="0">
                <a:solidFill>
                  <a:srgbClr val="0070C0"/>
                </a:solidFill>
                <a:latin typeface="微软雅黑" pitchFamily="34" charset="-122"/>
                <a:ea typeface="微软雅黑" pitchFamily="34" charset="-122"/>
              </a:rPr>
              <a:t>5G</a:t>
            </a:r>
            <a:r>
              <a:rPr lang="zh-CN" altLang="en-US" sz="1800" b="1" dirty="0" smtClean="0">
                <a:solidFill>
                  <a:srgbClr val="0070C0"/>
                </a:solidFill>
                <a:latin typeface="微软雅黑" pitchFamily="34" charset="-122"/>
                <a:ea typeface="微软雅黑" pitchFamily="34" charset="-122"/>
              </a:rPr>
              <a:t>技术试验</a:t>
            </a:r>
            <a:endParaRPr lang="zh-CN" altLang="en-US" sz="1800" b="1" dirty="0">
              <a:solidFill>
                <a:srgbClr val="0070C0"/>
              </a:solidFill>
              <a:latin typeface="微软雅黑" pitchFamily="34" charset="-122"/>
              <a:ea typeface="微软雅黑" pitchFamily="34" charset="-122"/>
            </a:endParaRP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r="5971" b="7246"/>
          <a:stretch/>
        </p:blipFill>
        <p:spPr>
          <a:xfrm>
            <a:off x="7000892" y="4688395"/>
            <a:ext cx="1714512" cy="1312374"/>
          </a:xfrm>
          <a:prstGeom prst="rect">
            <a:avLst/>
          </a:prstGeom>
        </p:spPr>
      </p:pic>
      <p:sp>
        <p:nvSpPr>
          <p:cNvPr id="13" name="内容占位符 2"/>
          <p:cNvSpPr txBox="1">
            <a:spLocks/>
          </p:cNvSpPr>
          <p:nvPr/>
        </p:nvSpPr>
        <p:spPr bwMode="auto">
          <a:xfrm>
            <a:off x="6500826" y="6000768"/>
            <a:ext cx="2714644" cy="5715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defPPr>
              <a:defRPr lang="zh-CN"/>
            </a:defPPr>
            <a:lvl1pPr marL="174625" indent="-174625">
              <a:lnSpc>
                <a:spcPct val="120000"/>
              </a:lnSpc>
              <a:spcBef>
                <a:spcPts val="600"/>
              </a:spcBef>
              <a:buFont typeface="Arial" pitchFamily="34" charset="0"/>
              <a:buChar char="•"/>
              <a:defRPr sz="1600" b="0">
                <a:solidFill>
                  <a:prstClr val="black"/>
                </a:solidFill>
                <a:latin typeface="微软雅黑" panose="020B0503020204020204" pitchFamily="34" charset="-122"/>
                <a:ea typeface="微软雅黑" panose="020B0503020204020204" pitchFamily="34" charset="-122"/>
              </a:defRPr>
            </a:lvl1pPr>
          </a:lstStyle>
          <a:p>
            <a:pPr marL="0" indent="0">
              <a:buNone/>
            </a:pPr>
            <a:r>
              <a:rPr lang="en-US" altLang="zh-CN" sz="1400" dirty="0" smtClean="0"/>
              <a:t>2015</a:t>
            </a:r>
            <a:r>
              <a:rPr lang="zh-CN" altLang="en-US" sz="1400" dirty="0" smtClean="0"/>
              <a:t>年</a:t>
            </a:r>
            <a:r>
              <a:rPr lang="en-US" altLang="zh-CN" sz="1400" dirty="0" smtClean="0"/>
              <a:t>9</a:t>
            </a:r>
            <a:r>
              <a:rPr lang="zh-CN" altLang="en-US" sz="1400" dirty="0" smtClean="0"/>
              <a:t>月，马凯副总理指出</a:t>
            </a:r>
            <a:r>
              <a:rPr lang="zh-CN" altLang="en-US" sz="1400" dirty="0"/>
              <a:t>：</a:t>
            </a:r>
            <a:r>
              <a:rPr lang="zh-CN" altLang="en-US" sz="1400" b="1" dirty="0" smtClean="0">
                <a:solidFill>
                  <a:srgbClr val="FF0000"/>
                </a:solidFill>
              </a:rPr>
              <a:t>中国力争在</a:t>
            </a:r>
            <a:r>
              <a:rPr lang="en-US" altLang="zh-CN" sz="1400" b="1" dirty="0" smtClean="0">
                <a:solidFill>
                  <a:srgbClr val="FF0000"/>
                </a:solidFill>
              </a:rPr>
              <a:t>2020</a:t>
            </a:r>
            <a:r>
              <a:rPr lang="zh-CN" altLang="en-US" sz="1400" b="1" dirty="0" smtClean="0">
                <a:solidFill>
                  <a:srgbClr val="FF0000"/>
                </a:solidFill>
              </a:rPr>
              <a:t>年启动</a:t>
            </a:r>
            <a:r>
              <a:rPr lang="en-US" altLang="zh-CN" sz="1400" b="1" dirty="0" smtClean="0">
                <a:solidFill>
                  <a:srgbClr val="FF0000"/>
                </a:solidFill>
              </a:rPr>
              <a:t>5G</a:t>
            </a:r>
            <a:r>
              <a:rPr lang="zh-CN" altLang="en-US" sz="1400" b="1" dirty="0" smtClean="0">
                <a:solidFill>
                  <a:srgbClr val="FF0000"/>
                </a:solidFill>
              </a:rPr>
              <a:t>商用</a:t>
            </a:r>
            <a:endParaRPr lang="en-US" altLang="zh-CN" sz="1400" dirty="0"/>
          </a:p>
        </p:txBody>
      </p:sp>
      <p:grpSp>
        <p:nvGrpSpPr>
          <p:cNvPr id="14" name="组合 55"/>
          <p:cNvGrpSpPr/>
          <p:nvPr/>
        </p:nvGrpSpPr>
        <p:grpSpPr>
          <a:xfrm>
            <a:off x="214282" y="4572008"/>
            <a:ext cx="6429420" cy="1819945"/>
            <a:chOff x="714348" y="2894939"/>
            <a:chExt cx="6429420" cy="1819945"/>
          </a:xfrm>
        </p:grpSpPr>
        <p:sp>
          <p:nvSpPr>
            <p:cNvPr id="15" name="圆角矩形 14"/>
            <p:cNvSpPr/>
            <p:nvPr/>
          </p:nvSpPr>
          <p:spPr>
            <a:xfrm>
              <a:off x="814199" y="3173499"/>
              <a:ext cx="3972115" cy="1524433"/>
            </a:xfrm>
            <a:prstGeom prst="roundRect">
              <a:avLst>
                <a:gd name="adj" fmla="val 42002"/>
              </a:avLst>
            </a:prstGeom>
            <a:solidFill>
              <a:srgbClr val="FFFF00">
                <a:alpha val="5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圆角矩形 15"/>
            <p:cNvSpPr/>
            <p:nvPr/>
          </p:nvSpPr>
          <p:spPr>
            <a:xfrm>
              <a:off x="4357686" y="3165841"/>
              <a:ext cx="2643206" cy="1524433"/>
            </a:xfrm>
            <a:prstGeom prst="roundRect">
              <a:avLst>
                <a:gd name="adj" fmla="val 36735"/>
              </a:avLst>
            </a:prstGeom>
            <a:solidFill>
              <a:srgbClr val="92D050">
                <a:alpha val="5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TextBox 12"/>
            <p:cNvSpPr txBox="1"/>
            <p:nvPr/>
          </p:nvSpPr>
          <p:spPr>
            <a:xfrm>
              <a:off x="1559433" y="2894939"/>
              <a:ext cx="1037462" cy="307777"/>
            </a:xfrm>
            <a:prstGeom prst="rect">
              <a:avLst/>
            </a:prstGeom>
            <a:noFill/>
          </p:spPr>
          <p:txBody>
            <a:bodyPr wrap="square" rtlCol="0">
              <a:spAutoFit/>
            </a:bodyPr>
            <a:lstStyle/>
            <a:p>
              <a:pPr algn="ctr"/>
              <a:r>
                <a:rPr lang="en-US" altLang="zh-CN" sz="1400" dirty="0" smtClean="0">
                  <a:latin typeface="微软雅黑" panose="020B0503020204020204" pitchFamily="34" charset="-122"/>
                  <a:ea typeface="微软雅黑" panose="020B0503020204020204" pitchFamily="34" charset="-122"/>
                </a:rPr>
                <a:t>2016</a:t>
              </a:r>
            </a:p>
          </p:txBody>
        </p:sp>
        <p:sp>
          <p:nvSpPr>
            <p:cNvPr id="18" name="TextBox 14"/>
            <p:cNvSpPr txBox="1"/>
            <p:nvPr/>
          </p:nvSpPr>
          <p:spPr>
            <a:xfrm>
              <a:off x="2677392" y="2894939"/>
              <a:ext cx="1304635" cy="307777"/>
            </a:xfrm>
            <a:prstGeom prst="rect">
              <a:avLst/>
            </a:prstGeom>
            <a:noFill/>
          </p:spPr>
          <p:txBody>
            <a:bodyPr wrap="square" rtlCol="0">
              <a:spAutoFit/>
            </a:bodyPr>
            <a:lstStyle/>
            <a:p>
              <a:pPr algn="ctr"/>
              <a:r>
                <a:rPr lang="en-US" altLang="zh-CN" sz="1400" dirty="0" smtClean="0">
                  <a:latin typeface="微软雅黑" panose="020B0503020204020204" pitchFamily="34" charset="-122"/>
                  <a:ea typeface="微软雅黑" panose="020B0503020204020204" pitchFamily="34" charset="-122"/>
                </a:rPr>
                <a:t>2017</a:t>
              </a:r>
            </a:p>
          </p:txBody>
        </p:sp>
        <p:sp>
          <p:nvSpPr>
            <p:cNvPr id="19" name="TextBox 15"/>
            <p:cNvSpPr txBox="1"/>
            <p:nvPr/>
          </p:nvSpPr>
          <p:spPr>
            <a:xfrm>
              <a:off x="5786446" y="2894939"/>
              <a:ext cx="1304635" cy="307777"/>
            </a:xfrm>
            <a:prstGeom prst="rect">
              <a:avLst/>
            </a:prstGeom>
            <a:noFill/>
          </p:spPr>
          <p:txBody>
            <a:bodyPr wrap="square" rtlCol="0">
              <a:spAutoFit/>
            </a:bodyPr>
            <a:lstStyle/>
            <a:p>
              <a:pPr algn="ctr"/>
              <a:r>
                <a:rPr lang="en-US" altLang="zh-CN" sz="1400" dirty="0" smtClean="0">
                  <a:latin typeface="微软雅黑" panose="020B0503020204020204" pitchFamily="34" charset="-122"/>
                  <a:ea typeface="微软雅黑" panose="020B0503020204020204" pitchFamily="34" charset="-122"/>
                </a:rPr>
                <a:t>2020</a:t>
              </a:r>
            </a:p>
          </p:txBody>
        </p:sp>
        <p:cxnSp>
          <p:nvCxnSpPr>
            <p:cNvPr id="20" name="直接箭头连接符 19"/>
            <p:cNvCxnSpPr/>
            <p:nvPr/>
          </p:nvCxnSpPr>
          <p:spPr>
            <a:xfrm flipV="1">
              <a:off x="714348" y="3214686"/>
              <a:ext cx="6429420" cy="1"/>
            </a:xfrm>
            <a:prstGeom prst="straightConnector1">
              <a:avLst/>
            </a:prstGeom>
            <a:noFill/>
            <a:ln w="19050" cap="flat" cmpd="sng" algn="ctr">
              <a:solidFill>
                <a:sysClr val="windowText" lastClr="000000">
                  <a:shade val="95000"/>
                  <a:satMod val="105000"/>
                </a:sysClr>
              </a:solidFill>
              <a:prstDash val="solid"/>
              <a:headEnd type="none" w="med" len="med"/>
              <a:tailEnd type="triangle" w="lg" len="lg"/>
            </a:ln>
            <a:effectLst/>
          </p:spPr>
        </p:cxnSp>
        <p:cxnSp>
          <p:nvCxnSpPr>
            <p:cNvPr id="21" name="直接连接符 20"/>
            <p:cNvCxnSpPr/>
            <p:nvPr/>
          </p:nvCxnSpPr>
          <p:spPr>
            <a:xfrm>
              <a:off x="714348" y="3149599"/>
              <a:ext cx="8332" cy="1548334"/>
            </a:xfrm>
            <a:prstGeom prst="line">
              <a:avLst/>
            </a:prstGeom>
            <a:noFill/>
            <a:ln w="9525" cap="flat" cmpd="sng" algn="ctr">
              <a:solidFill>
                <a:sysClr val="windowText" lastClr="000000">
                  <a:shade val="95000"/>
                  <a:satMod val="105000"/>
                </a:sysClr>
              </a:solidFill>
              <a:prstDash val="dash"/>
            </a:ln>
            <a:effectLst/>
          </p:spPr>
        </p:cxnSp>
        <p:grpSp>
          <p:nvGrpSpPr>
            <p:cNvPr id="22" name="组合 63"/>
            <p:cNvGrpSpPr/>
            <p:nvPr/>
          </p:nvGrpSpPr>
          <p:grpSpPr>
            <a:xfrm flipH="1">
              <a:off x="1714480" y="3073709"/>
              <a:ext cx="0" cy="1641168"/>
              <a:chOff x="2316977" y="1353262"/>
              <a:chExt cx="0" cy="1946387"/>
            </a:xfrm>
          </p:grpSpPr>
          <p:cxnSp>
            <p:nvCxnSpPr>
              <p:cNvPr id="49" name="直接连接符 48"/>
              <p:cNvCxnSpPr/>
              <p:nvPr/>
            </p:nvCxnSpPr>
            <p:spPr>
              <a:xfrm>
                <a:off x="2316977" y="1353262"/>
                <a:ext cx="0" cy="153546"/>
              </a:xfrm>
              <a:prstGeom prst="line">
                <a:avLst/>
              </a:prstGeom>
              <a:noFill/>
              <a:ln w="19050" cap="flat" cmpd="sng" algn="ctr">
                <a:solidFill>
                  <a:sysClr val="windowText" lastClr="000000">
                    <a:shade val="95000"/>
                    <a:satMod val="105000"/>
                  </a:sysClr>
                </a:solidFill>
                <a:prstDash val="solid"/>
                <a:tailEnd type="none"/>
              </a:ln>
              <a:effectLst/>
            </p:spPr>
          </p:cxnSp>
          <p:cxnSp>
            <p:nvCxnSpPr>
              <p:cNvPr id="50" name="直接连接符 49"/>
              <p:cNvCxnSpPr/>
              <p:nvPr/>
            </p:nvCxnSpPr>
            <p:spPr>
              <a:xfrm>
                <a:off x="2316977" y="1430915"/>
                <a:ext cx="0" cy="1868734"/>
              </a:xfrm>
              <a:prstGeom prst="line">
                <a:avLst/>
              </a:prstGeom>
              <a:noFill/>
              <a:ln w="9525" cap="flat" cmpd="sng" algn="ctr">
                <a:solidFill>
                  <a:sysClr val="windowText" lastClr="000000">
                    <a:shade val="95000"/>
                    <a:satMod val="105000"/>
                  </a:sysClr>
                </a:solidFill>
                <a:prstDash val="dash"/>
              </a:ln>
              <a:effectLst/>
            </p:spPr>
          </p:cxnSp>
        </p:grpSp>
        <p:grpSp>
          <p:nvGrpSpPr>
            <p:cNvPr id="23" name="组合 66"/>
            <p:cNvGrpSpPr/>
            <p:nvPr/>
          </p:nvGrpSpPr>
          <p:grpSpPr>
            <a:xfrm>
              <a:off x="3857620" y="3073709"/>
              <a:ext cx="0" cy="1641168"/>
              <a:chOff x="6122789" y="1353262"/>
              <a:chExt cx="0" cy="1946387"/>
            </a:xfrm>
          </p:grpSpPr>
          <p:cxnSp>
            <p:nvCxnSpPr>
              <p:cNvPr id="47" name="直接连接符 46"/>
              <p:cNvCxnSpPr/>
              <p:nvPr/>
            </p:nvCxnSpPr>
            <p:spPr>
              <a:xfrm>
                <a:off x="6122789" y="1353262"/>
                <a:ext cx="0" cy="153546"/>
              </a:xfrm>
              <a:prstGeom prst="line">
                <a:avLst/>
              </a:prstGeom>
              <a:noFill/>
              <a:ln w="19050" cap="flat" cmpd="sng" algn="ctr">
                <a:solidFill>
                  <a:sysClr val="windowText" lastClr="000000">
                    <a:shade val="95000"/>
                    <a:satMod val="105000"/>
                  </a:sysClr>
                </a:solidFill>
                <a:prstDash val="solid"/>
                <a:tailEnd type="none"/>
              </a:ln>
              <a:effectLst/>
            </p:spPr>
          </p:cxnSp>
          <p:cxnSp>
            <p:nvCxnSpPr>
              <p:cNvPr id="48" name="直接连接符 47"/>
              <p:cNvCxnSpPr/>
              <p:nvPr/>
            </p:nvCxnSpPr>
            <p:spPr>
              <a:xfrm>
                <a:off x="6122789" y="1423650"/>
                <a:ext cx="0" cy="1875999"/>
              </a:xfrm>
              <a:prstGeom prst="line">
                <a:avLst/>
              </a:prstGeom>
              <a:noFill/>
              <a:ln w="9525" cap="flat" cmpd="sng" algn="ctr">
                <a:solidFill>
                  <a:sysClr val="windowText" lastClr="000000">
                    <a:shade val="95000"/>
                    <a:satMod val="105000"/>
                  </a:sysClr>
                </a:solidFill>
                <a:prstDash val="dash"/>
              </a:ln>
              <a:effectLst/>
            </p:spPr>
          </p:cxnSp>
        </p:grpSp>
        <p:sp>
          <p:nvSpPr>
            <p:cNvPr id="24" name="TextBox 50"/>
            <p:cNvSpPr txBox="1"/>
            <p:nvPr/>
          </p:nvSpPr>
          <p:spPr>
            <a:xfrm>
              <a:off x="714348" y="2894939"/>
              <a:ext cx="1037462" cy="307777"/>
            </a:xfrm>
            <a:prstGeom prst="rect">
              <a:avLst/>
            </a:prstGeom>
            <a:noFill/>
          </p:spPr>
          <p:txBody>
            <a:bodyPr wrap="square" rtlCol="0">
              <a:spAutoFit/>
            </a:bodyPr>
            <a:lstStyle/>
            <a:p>
              <a:pPr algn="ctr"/>
              <a:r>
                <a:rPr lang="en-US" altLang="zh-CN" sz="1400" dirty="0" smtClean="0">
                  <a:latin typeface="微软雅黑" panose="020B0503020204020204" pitchFamily="34" charset="-122"/>
                  <a:ea typeface="微软雅黑" panose="020B0503020204020204" pitchFamily="34" charset="-122"/>
                </a:rPr>
                <a:t>2015</a:t>
              </a:r>
            </a:p>
          </p:txBody>
        </p:sp>
        <p:sp>
          <p:nvSpPr>
            <p:cNvPr id="25" name="五边形 24"/>
            <p:cNvSpPr/>
            <p:nvPr/>
          </p:nvSpPr>
          <p:spPr>
            <a:xfrm>
              <a:off x="1214414" y="3429000"/>
              <a:ext cx="1382480" cy="265444"/>
            </a:xfrm>
            <a:prstGeom prst="homePlate">
              <a:avLst>
                <a:gd name="adj" fmla="val 25456"/>
              </a:avLst>
            </a:prstGeom>
            <a:solidFill>
              <a:srgbClr val="4BACC6">
                <a:lumMod val="20000"/>
                <a:lumOff val="80000"/>
              </a:srgbClr>
            </a:soli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关键技术验证</a:t>
              </a: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cxnSp>
          <p:nvCxnSpPr>
            <p:cNvPr id="26" name="直接连接符 25"/>
            <p:cNvCxnSpPr/>
            <p:nvPr/>
          </p:nvCxnSpPr>
          <p:spPr>
            <a:xfrm>
              <a:off x="714348" y="4714884"/>
              <a:ext cx="6286544" cy="0"/>
            </a:xfrm>
            <a:prstGeom prst="line">
              <a:avLst/>
            </a:prstGeom>
            <a:noFill/>
            <a:ln w="9525" cap="flat" cmpd="sng" algn="ctr">
              <a:solidFill>
                <a:sysClr val="windowText" lastClr="000000">
                  <a:shade val="95000"/>
                  <a:satMod val="105000"/>
                </a:sysClr>
              </a:solidFill>
              <a:prstDash val="solid"/>
              <a:headEnd type="none" w="med" len="med"/>
              <a:tailEnd type="none" w="med" len="med"/>
            </a:ln>
            <a:effectLst/>
          </p:spPr>
        </p:cxnSp>
        <p:sp>
          <p:nvSpPr>
            <p:cNvPr id="27" name="五边形 26"/>
            <p:cNvSpPr/>
            <p:nvPr/>
          </p:nvSpPr>
          <p:spPr>
            <a:xfrm>
              <a:off x="3378430" y="4357694"/>
              <a:ext cx="1265008" cy="225750"/>
            </a:xfrm>
            <a:prstGeom prst="homePlate">
              <a:avLst/>
            </a:prstGeom>
            <a:solidFill>
              <a:srgbClr val="D6EDBD"/>
            </a:solid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系统验证</a:t>
              </a: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nvGrpSpPr>
            <p:cNvPr id="28" name="组合 73"/>
            <p:cNvGrpSpPr/>
            <p:nvPr/>
          </p:nvGrpSpPr>
          <p:grpSpPr>
            <a:xfrm flipH="1">
              <a:off x="4857752" y="3065097"/>
              <a:ext cx="0" cy="1641168"/>
              <a:chOff x="6122789" y="1353262"/>
              <a:chExt cx="0" cy="1946387"/>
            </a:xfrm>
          </p:grpSpPr>
          <p:cxnSp>
            <p:nvCxnSpPr>
              <p:cNvPr id="45" name="直接连接符 44"/>
              <p:cNvCxnSpPr/>
              <p:nvPr/>
            </p:nvCxnSpPr>
            <p:spPr>
              <a:xfrm>
                <a:off x="6122789" y="1353262"/>
                <a:ext cx="0" cy="153546"/>
              </a:xfrm>
              <a:prstGeom prst="line">
                <a:avLst/>
              </a:prstGeom>
              <a:noFill/>
              <a:ln w="19050" cap="flat" cmpd="sng" algn="ctr">
                <a:solidFill>
                  <a:sysClr val="windowText" lastClr="000000">
                    <a:shade val="95000"/>
                    <a:satMod val="105000"/>
                  </a:sysClr>
                </a:solidFill>
                <a:prstDash val="solid"/>
                <a:tailEnd type="none"/>
              </a:ln>
              <a:effectLst/>
            </p:spPr>
          </p:cxnSp>
          <p:cxnSp>
            <p:nvCxnSpPr>
              <p:cNvPr id="46" name="直接连接符 45"/>
              <p:cNvCxnSpPr/>
              <p:nvPr/>
            </p:nvCxnSpPr>
            <p:spPr>
              <a:xfrm>
                <a:off x="6122789" y="1423650"/>
                <a:ext cx="0" cy="1875999"/>
              </a:xfrm>
              <a:prstGeom prst="line">
                <a:avLst/>
              </a:prstGeom>
              <a:noFill/>
              <a:ln w="9525" cap="flat" cmpd="sng" algn="ctr">
                <a:solidFill>
                  <a:sysClr val="windowText" lastClr="000000">
                    <a:shade val="95000"/>
                    <a:satMod val="105000"/>
                  </a:sysClr>
                </a:solidFill>
                <a:prstDash val="dash"/>
              </a:ln>
              <a:effectLst/>
            </p:spPr>
          </p:cxnSp>
        </p:grpSp>
        <p:grpSp>
          <p:nvGrpSpPr>
            <p:cNvPr id="29" name="组合 76"/>
            <p:cNvGrpSpPr/>
            <p:nvPr/>
          </p:nvGrpSpPr>
          <p:grpSpPr>
            <a:xfrm flipH="1">
              <a:off x="5929322" y="3073716"/>
              <a:ext cx="0" cy="1641168"/>
              <a:chOff x="6122789" y="1353262"/>
              <a:chExt cx="0" cy="1946387"/>
            </a:xfrm>
          </p:grpSpPr>
          <p:cxnSp>
            <p:nvCxnSpPr>
              <p:cNvPr id="43" name="直接连接符 42"/>
              <p:cNvCxnSpPr/>
              <p:nvPr/>
            </p:nvCxnSpPr>
            <p:spPr>
              <a:xfrm>
                <a:off x="6122789" y="1353262"/>
                <a:ext cx="0" cy="153546"/>
              </a:xfrm>
              <a:prstGeom prst="line">
                <a:avLst/>
              </a:prstGeom>
              <a:noFill/>
              <a:ln w="19050" cap="flat" cmpd="sng" algn="ctr">
                <a:solidFill>
                  <a:sysClr val="windowText" lastClr="000000">
                    <a:shade val="95000"/>
                    <a:satMod val="105000"/>
                  </a:sysClr>
                </a:solidFill>
                <a:prstDash val="solid"/>
                <a:tailEnd type="none"/>
              </a:ln>
              <a:effectLst/>
            </p:spPr>
          </p:cxnSp>
          <p:cxnSp>
            <p:nvCxnSpPr>
              <p:cNvPr id="44" name="直接连接符 43"/>
              <p:cNvCxnSpPr/>
              <p:nvPr/>
            </p:nvCxnSpPr>
            <p:spPr>
              <a:xfrm>
                <a:off x="6122789" y="1423650"/>
                <a:ext cx="0" cy="1875999"/>
              </a:xfrm>
              <a:prstGeom prst="line">
                <a:avLst/>
              </a:prstGeom>
              <a:noFill/>
              <a:ln w="9525" cap="flat" cmpd="sng" algn="ctr">
                <a:solidFill>
                  <a:sysClr val="windowText" lastClr="000000">
                    <a:shade val="95000"/>
                    <a:satMod val="105000"/>
                  </a:sysClr>
                </a:solidFill>
                <a:prstDash val="dash"/>
              </a:ln>
              <a:effectLst/>
            </p:spPr>
          </p:cxnSp>
        </p:grpSp>
        <p:grpSp>
          <p:nvGrpSpPr>
            <p:cNvPr id="30" name="组合 79"/>
            <p:cNvGrpSpPr/>
            <p:nvPr/>
          </p:nvGrpSpPr>
          <p:grpSpPr>
            <a:xfrm flipH="1">
              <a:off x="7000892" y="3065097"/>
              <a:ext cx="0" cy="1641168"/>
              <a:chOff x="6122789" y="1353262"/>
              <a:chExt cx="0" cy="1946387"/>
            </a:xfrm>
          </p:grpSpPr>
          <p:cxnSp>
            <p:nvCxnSpPr>
              <p:cNvPr id="41" name="直接连接符 40"/>
              <p:cNvCxnSpPr/>
              <p:nvPr/>
            </p:nvCxnSpPr>
            <p:spPr>
              <a:xfrm>
                <a:off x="6122789" y="1353262"/>
                <a:ext cx="0" cy="153546"/>
              </a:xfrm>
              <a:prstGeom prst="line">
                <a:avLst/>
              </a:prstGeom>
              <a:noFill/>
              <a:ln w="19050" cap="flat" cmpd="sng" algn="ctr">
                <a:solidFill>
                  <a:sysClr val="windowText" lastClr="000000">
                    <a:shade val="95000"/>
                    <a:satMod val="105000"/>
                  </a:sysClr>
                </a:solidFill>
                <a:prstDash val="solid"/>
                <a:tailEnd type="none"/>
              </a:ln>
              <a:effectLst/>
            </p:spPr>
          </p:cxnSp>
          <p:cxnSp>
            <p:nvCxnSpPr>
              <p:cNvPr id="42" name="直接连接符 41"/>
              <p:cNvCxnSpPr/>
              <p:nvPr/>
            </p:nvCxnSpPr>
            <p:spPr>
              <a:xfrm>
                <a:off x="6122789" y="1423650"/>
                <a:ext cx="0" cy="1875999"/>
              </a:xfrm>
              <a:prstGeom prst="line">
                <a:avLst/>
              </a:prstGeom>
              <a:noFill/>
              <a:ln w="9525" cap="flat" cmpd="sng" algn="ctr">
                <a:solidFill>
                  <a:sysClr val="windowText" lastClr="000000">
                    <a:shade val="95000"/>
                    <a:satMod val="105000"/>
                  </a:sysClr>
                </a:solidFill>
                <a:prstDash val="dash"/>
              </a:ln>
              <a:effectLst/>
            </p:spPr>
          </p:cxnSp>
        </p:grpSp>
        <p:sp>
          <p:nvSpPr>
            <p:cNvPr id="31" name="TextBox 15"/>
            <p:cNvSpPr txBox="1"/>
            <p:nvPr/>
          </p:nvSpPr>
          <p:spPr>
            <a:xfrm>
              <a:off x="3714744" y="2894939"/>
              <a:ext cx="1304635" cy="307777"/>
            </a:xfrm>
            <a:prstGeom prst="rect">
              <a:avLst/>
            </a:prstGeom>
            <a:noFill/>
          </p:spPr>
          <p:txBody>
            <a:bodyPr wrap="square" rtlCol="0">
              <a:spAutoFit/>
            </a:bodyPr>
            <a:lstStyle/>
            <a:p>
              <a:pPr algn="ctr"/>
              <a:r>
                <a:rPr lang="en-US" altLang="zh-CN" sz="1400" dirty="0" smtClean="0">
                  <a:latin typeface="微软雅黑" panose="020B0503020204020204" pitchFamily="34" charset="-122"/>
                  <a:ea typeface="微软雅黑" panose="020B0503020204020204" pitchFamily="34" charset="-122"/>
                </a:rPr>
                <a:t>2018</a:t>
              </a:r>
            </a:p>
          </p:txBody>
        </p:sp>
        <p:sp>
          <p:nvSpPr>
            <p:cNvPr id="32" name="TextBox 15"/>
            <p:cNvSpPr txBox="1"/>
            <p:nvPr/>
          </p:nvSpPr>
          <p:spPr>
            <a:xfrm>
              <a:off x="4767563" y="2894939"/>
              <a:ext cx="1304635" cy="307777"/>
            </a:xfrm>
            <a:prstGeom prst="rect">
              <a:avLst/>
            </a:prstGeom>
            <a:noFill/>
          </p:spPr>
          <p:txBody>
            <a:bodyPr wrap="square" rtlCol="0">
              <a:spAutoFit/>
            </a:bodyPr>
            <a:lstStyle/>
            <a:p>
              <a:pPr algn="ctr"/>
              <a:r>
                <a:rPr lang="en-US" altLang="zh-CN" sz="1400" dirty="0" smtClean="0">
                  <a:latin typeface="微软雅黑" panose="020B0503020204020204" pitchFamily="34" charset="-122"/>
                  <a:ea typeface="微软雅黑" panose="020B0503020204020204" pitchFamily="34" charset="-122"/>
                </a:rPr>
                <a:t>2019</a:t>
              </a:r>
            </a:p>
          </p:txBody>
        </p:sp>
        <p:sp>
          <p:nvSpPr>
            <p:cNvPr id="33" name="文本框 65"/>
            <p:cNvSpPr txBox="1"/>
            <p:nvPr/>
          </p:nvSpPr>
          <p:spPr>
            <a:xfrm>
              <a:off x="2714612" y="3429000"/>
              <a:ext cx="1261884" cy="307777"/>
            </a:xfrm>
            <a:prstGeom prst="rect">
              <a:avLst/>
            </a:prstGeom>
            <a:noFill/>
          </p:spPr>
          <p:txBody>
            <a:bodyPr wrap="none" rtlCol="0">
              <a:spAutoFit/>
            </a:bodyPr>
            <a:lstStyle/>
            <a:p>
              <a:r>
                <a:rPr lang="zh-CN" altLang="en-US" sz="1400" b="1" dirty="0" smtClean="0">
                  <a:solidFill>
                    <a:srgbClr val="FF0000"/>
                  </a:solidFill>
                  <a:latin typeface="微软雅黑" panose="020B0503020204020204" pitchFamily="34" charset="-122"/>
                  <a:ea typeface="微软雅黑" panose="020B0503020204020204" pitchFamily="34" charset="-122"/>
                </a:rPr>
                <a:t>技术研发试验</a:t>
              </a:r>
              <a:endParaRPr lang="zh-CN" altLang="en-US" sz="1400" b="1" dirty="0">
                <a:solidFill>
                  <a:srgbClr val="FF0000"/>
                </a:solidFill>
                <a:latin typeface="微软雅黑" panose="020B0503020204020204" pitchFamily="34" charset="-122"/>
                <a:ea typeface="微软雅黑" panose="020B0503020204020204" pitchFamily="34" charset="-122"/>
              </a:endParaRPr>
            </a:p>
          </p:txBody>
        </p:sp>
        <p:sp>
          <p:nvSpPr>
            <p:cNvPr id="34" name="文本框 66"/>
            <p:cNvSpPr txBox="1"/>
            <p:nvPr/>
          </p:nvSpPr>
          <p:spPr>
            <a:xfrm>
              <a:off x="5096066" y="3706772"/>
              <a:ext cx="1261884" cy="307777"/>
            </a:xfrm>
            <a:prstGeom prst="rect">
              <a:avLst/>
            </a:prstGeom>
            <a:noFill/>
          </p:spPr>
          <p:txBody>
            <a:bodyPr wrap="none" rtlCol="0">
              <a:spAutoFit/>
            </a:bodyPr>
            <a:lstStyle/>
            <a:p>
              <a:r>
                <a:rPr lang="zh-CN" altLang="en-US" sz="1400" b="1" dirty="0" smtClean="0">
                  <a:solidFill>
                    <a:srgbClr val="FF0000"/>
                  </a:solidFill>
                  <a:latin typeface="微软雅黑" panose="020B0503020204020204" pitchFamily="34" charset="-122"/>
                  <a:ea typeface="微软雅黑" panose="020B0503020204020204" pitchFamily="34" charset="-122"/>
                </a:rPr>
                <a:t>产品研发试验</a:t>
              </a:r>
              <a:endParaRPr lang="zh-CN" altLang="en-US" sz="1400" b="1" dirty="0">
                <a:solidFill>
                  <a:srgbClr val="FF0000"/>
                </a:solidFill>
                <a:latin typeface="微软雅黑" panose="020B0503020204020204" pitchFamily="34" charset="-122"/>
                <a:ea typeface="微软雅黑" panose="020B0503020204020204" pitchFamily="34" charset="-122"/>
              </a:endParaRPr>
            </a:p>
          </p:txBody>
        </p:sp>
        <p:sp>
          <p:nvSpPr>
            <p:cNvPr id="35" name="十字星 34"/>
            <p:cNvSpPr/>
            <p:nvPr/>
          </p:nvSpPr>
          <p:spPr>
            <a:xfrm>
              <a:off x="6424258" y="3623135"/>
              <a:ext cx="242613" cy="226075"/>
            </a:xfrm>
            <a:prstGeom prst="star4">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文本框 97"/>
            <p:cNvSpPr txBox="1"/>
            <p:nvPr/>
          </p:nvSpPr>
          <p:spPr>
            <a:xfrm>
              <a:off x="6162831" y="3191087"/>
              <a:ext cx="909499" cy="523220"/>
            </a:xfrm>
            <a:prstGeom prst="rect">
              <a:avLst/>
            </a:prstGeom>
            <a:noFill/>
          </p:spPr>
          <p:txBody>
            <a:bodyPr wrap="square" rtlCol="0">
              <a:spAutoFit/>
            </a:bodyPr>
            <a:lstStyle/>
            <a:p>
              <a:pPr algn="ctr"/>
              <a:r>
                <a:rPr lang="zh-CN" altLang="en-US" sz="1400" b="1" dirty="0" smtClean="0">
                  <a:solidFill>
                    <a:srgbClr val="FF0000"/>
                  </a:solidFill>
                  <a:latin typeface="微软雅黑" panose="020B0503020204020204" pitchFamily="34" charset="-122"/>
                  <a:ea typeface="微软雅黑" panose="020B0503020204020204" pitchFamily="34" charset="-122"/>
                </a:rPr>
                <a:t>力争实现</a:t>
              </a:r>
              <a:r>
                <a:rPr lang="en-US" altLang="zh-CN" sz="1400" b="1" dirty="0" smtClean="0">
                  <a:solidFill>
                    <a:srgbClr val="FF0000"/>
                  </a:solidFill>
                  <a:latin typeface="微软雅黑" panose="020B0503020204020204" pitchFamily="34" charset="-122"/>
                  <a:ea typeface="微软雅黑" panose="020B0503020204020204" pitchFamily="34" charset="-122"/>
                </a:rPr>
                <a:t>5G</a:t>
              </a:r>
              <a:r>
                <a:rPr lang="zh-CN" altLang="en-US" sz="1400" b="1" dirty="0" smtClean="0">
                  <a:solidFill>
                    <a:srgbClr val="FF0000"/>
                  </a:solidFill>
                  <a:latin typeface="微软雅黑" panose="020B0503020204020204" pitchFamily="34" charset="-122"/>
                  <a:ea typeface="微软雅黑" panose="020B0503020204020204" pitchFamily="34" charset="-122"/>
                </a:rPr>
                <a:t>商用</a:t>
              </a:r>
              <a:endParaRPr lang="zh-CN" altLang="en-US" sz="1400" b="1" dirty="0">
                <a:solidFill>
                  <a:srgbClr val="FF0000"/>
                </a:solidFill>
                <a:latin typeface="微软雅黑" panose="020B0503020204020204" pitchFamily="34" charset="-122"/>
                <a:ea typeface="微软雅黑" panose="020B0503020204020204" pitchFamily="34" charset="-122"/>
              </a:endParaRPr>
            </a:p>
          </p:txBody>
        </p:sp>
        <p:grpSp>
          <p:nvGrpSpPr>
            <p:cNvPr id="37" name="组合 91"/>
            <p:cNvGrpSpPr/>
            <p:nvPr/>
          </p:nvGrpSpPr>
          <p:grpSpPr>
            <a:xfrm flipH="1">
              <a:off x="2723110" y="3037750"/>
              <a:ext cx="0" cy="1641168"/>
              <a:chOff x="2316977" y="1353262"/>
              <a:chExt cx="0" cy="1946387"/>
            </a:xfrm>
          </p:grpSpPr>
          <p:cxnSp>
            <p:nvCxnSpPr>
              <p:cNvPr id="39" name="直接连接符 38"/>
              <p:cNvCxnSpPr/>
              <p:nvPr/>
            </p:nvCxnSpPr>
            <p:spPr>
              <a:xfrm>
                <a:off x="2316977" y="1353262"/>
                <a:ext cx="0" cy="153546"/>
              </a:xfrm>
              <a:prstGeom prst="line">
                <a:avLst/>
              </a:prstGeom>
              <a:noFill/>
              <a:ln w="19050" cap="flat" cmpd="sng" algn="ctr">
                <a:solidFill>
                  <a:sysClr val="windowText" lastClr="000000">
                    <a:shade val="95000"/>
                    <a:satMod val="105000"/>
                  </a:sysClr>
                </a:solidFill>
                <a:prstDash val="solid"/>
                <a:tailEnd type="none"/>
              </a:ln>
              <a:effectLst/>
            </p:spPr>
          </p:cxnSp>
          <p:cxnSp>
            <p:nvCxnSpPr>
              <p:cNvPr id="40" name="直接连接符 39"/>
              <p:cNvCxnSpPr/>
              <p:nvPr/>
            </p:nvCxnSpPr>
            <p:spPr>
              <a:xfrm>
                <a:off x="2316977" y="1430915"/>
                <a:ext cx="0" cy="1868734"/>
              </a:xfrm>
              <a:prstGeom prst="line">
                <a:avLst/>
              </a:prstGeom>
              <a:noFill/>
              <a:ln w="9525" cap="flat" cmpd="sng" algn="ctr">
                <a:solidFill>
                  <a:sysClr val="windowText" lastClr="000000">
                    <a:shade val="95000"/>
                    <a:satMod val="105000"/>
                  </a:sysClr>
                </a:solidFill>
                <a:prstDash val="dash"/>
              </a:ln>
              <a:effectLst/>
            </p:spPr>
          </p:cxnSp>
        </p:grpSp>
        <p:sp>
          <p:nvSpPr>
            <p:cNvPr id="38" name="五边形 37"/>
            <p:cNvSpPr/>
            <p:nvPr/>
          </p:nvSpPr>
          <p:spPr>
            <a:xfrm>
              <a:off x="2214546" y="3857628"/>
              <a:ext cx="1354797" cy="281192"/>
            </a:xfrm>
            <a:prstGeom prst="homePlate">
              <a:avLst>
                <a:gd name="adj" fmla="val 34510"/>
              </a:avLst>
            </a:prstGeom>
            <a:solidFill>
              <a:srgbClr val="CCFFFF"/>
            </a:solid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技术方案验证</a:t>
              </a: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6579805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9" name="直接箭头连接符 88"/>
          <p:cNvCxnSpPr/>
          <p:nvPr/>
        </p:nvCxnSpPr>
        <p:spPr>
          <a:xfrm flipV="1">
            <a:off x="6288638" y="2657552"/>
            <a:ext cx="720000" cy="0"/>
          </a:xfrm>
          <a:prstGeom prst="straightConnector1">
            <a:avLst/>
          </a:prstGeom>
          <a:ln>
            <a:solidFill>
              <a:srgbClr val="C0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vert="horz" lIns="91440" tIns="45720" rIns="91440" bIns="45720" rtlCol="0" anchor="ctr">
            <a:noAutofit/>
          </a:bodyPr>
          <a:lstStyle/>
          <a:p>
            <a:pPr algn="ctr" eaLnBrk="0" fontAlgn="base" hangingPunct="0">
              <a:spcAft>
                <a:spcPct val="0"/>
              </a:spcAft>
            </a:pPr>
            <a:r>
              <a:rPr lang="zh-CN" altLang="en-US" sz="2800" b="1" dirty="0">
                <a:latin typeface="黑体" pitchFamily="49" charset="-122"/>
                <a:ea typeface="黑体" pitchFamily="49" charset="-122"/>
              </a:rPr>
              <a:t>信息通信服务业演进趋势</a:t>
            </a:r>
          </a:p>
        </p:txBody>
      </p:sp>
      <p:cxnSp>
        <p:nvCxnSpPr>
          <p:cNvPr id="9" name="直接连接符 8"/>
          <p:cNvCxnSpPr/>
          <p:nvPr/>
        </p:nvCxnSpPr>
        <p:spPr>
          <a:xfrm>
            <a:off x="481018" y="3867004"/>
            <a:ext cx="6303311" cy="0"/>
          </a:xfrm>
          <a:prstGeom prst="line">
            <a:avLst/>
          </a:prstGeom>
          <a:ln w="19050">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3329950" y="2225327"/>
            <a:ext cx="857161" cy="54769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itchFamily="34" charset="-122"/>
                <a:ea typeface="微软雅黑" pitchFamily="34" charset="-122"/>
              </a:rPr>
              <a:t>移动</a:t>
            </a:r>
            <a:endParaRPr lang="en-US" altLang="zh-CN" sz="1400" b="1" dirty="0" smtClean="0">
              <a:solidFill>
                <a:schemeClr val="tx1"/>
              </a:solidFill>
              <a:latin typeface="微软雅黑" pitchFamily="34" charset="-122"/>
              <a:ea typeface="微软雅黑" pitchFamily="34" charset="-122"/>
            </a:endParaRPr>
          </a:p>
          <a:p>
            <a:pPr algn="ctr"/>
            <a:r>
              <a:rPr lang="zh-CN" altLang="en-US" sz="1400" b="1" dirty="0" smtClean="0">
                <a:solidFill>
                  <a:schemeClr val="tx1"/>
                </a:solidFill>
                <a:latin typeface="微软雅黑" pitchFamily="34" charset="-122"/>
                <a:ea typeface="微软雅黑" pitchFamily="34" charset="-122"/>
              </a:rPr>
              <a:t>互联网</a:t>
            </a:r>
            <a:endParaRPr lang="zh-CN" altLang="en-US" sz="1400" b="1" dirty="0">
              <a:solidFill>
                <a:schemeClr val="tx1"/>
              </a:solidFill>
              <a:latin typeface="微软雅黑" pitchFamily="34" charset="-122"/>
              <a:ea typeface="微软雅黑" pitchFamily="34" charset="-122"/>
            </a:endParaRPr>
          </a:p>
        </p:txBody>
      </p:sp>
      <p:cxnSp>
        <p:nvCxnSpPr>
          <p:cNvPr id="5" name="直接箭头连接符 4"/>
          <p:cNvCxnSpPr/>
          <p:nvPr/>
        </p:nvCxnSpPr>
        <p:spPr>
          <a:xfrm rot="16200000" flipH="1">
            <a:off x="-1430260" y="3546136"/>
            <a:ext cx="4265046" cy="1034"/>
          </a:xfrm>
          <a:prstGeom prst="straightConnector1">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78910" y="5647780"/>
            <a:ext cx="6290602" cy="354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71148" y="1536212"/>
            <a:ext cx="545959" cy="738664"/>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商业服务属性</a:t>
            </a:r>
            <a:endParaRPr lang="zh-CN" altLang="en-US" sz="1400" b="1" dirty="0">
              <a:latin typeface="微软雅黑" pitchFamily="34" charset="-122"/>
              <a:ea typeface="微软雅黑" pitchFamily="34" charset="-122"/>
            </a:endParaRPr>
          </a:p>
        </p:txBody>
      </p:sp>
      <p:sp>
        <p:nvSpPr>
          <p:cNvPr id="14" name="TextBox 13"/>
          <p:cNvSpPr txBox="1"/>
          <p:nvPr/>
        </p:nvSpPr>
        <p:spPr>
          <a:xfrm>
            <a:off x="176815" y="4555050"/>
            <a:ext cx="556684" cy="95410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基础公共服务属性</a:t>
            </a:r>
            <a:endParaRPr lang="zh-CN" altLang="en-US" sz="1400" b="1" dirty="0">
              <a:latin typeface="微软雅黑" pitchFamily="34" charset="-122"/>
              <a:ea typeface="微软雅黑" pitchFamily="34" charset="-122"/>
            </a:endParaRPr>
          </a:p>
        </p:txBody>
      </p:sp>
      <p:cxnSp>
        <p:nvCxnSpPr>
          <p:cNvPr id="16" name="直接连接符 15"/>
          <p:cNvCxnSpPr/>
          <p:nvPr/>
        </p:nvCxnSpPr>
        <p:spPr>
          <a:xfrm rot="5400000" flipH="1" flipV="1">
            <a:off x="1632718" y="5660467"/>
            <a:ext cx="235451" cy="121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flipH="1" flipV="1">
            <a:off x="2944964" y="5660467"/>
            <a:ext cx="235451" cy="121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flipH="1" flipV="1">
            <a:off x="4295499" y="5660467"/>
            <a:ext cx="235451" cy="121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16104" y="5870803"/>
            <a:ext cx="1100954" cy="307777"/>
          </a:xfrm>
          <a:prstGeom prst="rect">
            <a:avLst/>
          </a:prstGeom>
          <a:noFill/>
        </p:spPr>
        <p:txBody>
          <a:bodyPr wrap="square" rtlCol="0">
            <a:spAutoFit/>
          </a:bodyPr>
          <a:lstStyle/>
          <a:p>
            <a:pPr algn="ctr"/>
            <a:r>
              <a:rPr lang="zh-CN" altLang="en-US" sz="1400" b="1" dirty="0" smtClean="0">
                <a:latin typeface="微软雅黑" pitchFamily="34" charset="-122"/>
                <a:ea typeface="微软雅黑" pitchFamily="34" charset="-122"/>
              </a:rPr>
              <a:t>话音时代</a:t>
            </a:r>
            <a:endParaRPr lang="zh-CN" altLang="en-US" sz="1400" b="1" dirty="0">
              <a:latin typeface="微软雅黑" pitchFamily="34" charset="-122"/>
              <a:ea typeface="微软雅黑" pitchFamily="34" charset="-122"/>
            </a:endParaRPr>
          </a:p>
        </p:txBody>
      </p:sp>
      <p:sp>
        <p:nvSpPr>
          <p:cNvPr id="25" name="TextBox 24"/>
          <p:cNvSpPr txBox="1"/>
          <p:nvPr/>
        </p:nvSpPr>
        <p:spPr>
          <a:xfrm>
            <a:off x="1752331" y="5870803"/>
            <a:ext cx="1317287" cy="307777"/>
          </a:xfrm>
          <a:prstGeom prst="rect">
            <a:avLst/>
          </a:prstGeom>
          <a:noFill/>
        </p:spPr>
        <p:txBody>
          <a:bodyPr wrap="square" rtlCol="0">
            <a:spAutoFit/>
          </a:bodyPr>
          <a:lstStyle/>
          <a:p>
            <a:pPr algn="ctr"/>
            <a:r>
              <a:rPr lang="zh-CN" altLang="en-US" sz="1400" b="1" dirty="0" smtClean="0">
                <a:latin typeface="微软雅黑" pitchFamily="34" charset="-122"/>
                <a:ea typeface="微软雅黑" pitchFamily="34" charset="-122"/>
              </a:rPr>
              <a:t>互联网时代</a:t>
            </a:r>
            <a:endParaRPr lang="zh-CN" altLang="en-US" sz="1400" b="1" dirty="0">
              <a:latin typeface="微软雅黑" pitchFamily="34" charset="-122"/>
              <a:ea typeface="微软雅黑" pitchFamily="34" charset="-122"/>
            </a:endParaRPr>
          </a:p>
        </p:txBody>
      </p:sp>
      <p:sp>
        <p:nvSpPr>
          <p:cNvPr id="26" name="TextBox 25"/>
          <p:cNvSpPr txBox="1"/>
          <p:nvPr/>
        </p:nvSpPr>
        <p:spPr>
          <a:xfrm>
            <a:off x="2855575" y="5870803"/>
            <a:ext cx="1807946" cy="307777"/>
          </a:xfrm>
          <a:prstGeom prst="rect">
            <a:avLst/>
          </a:prstGeom>
          <a:noFill/>
        </p:spPr>
        <p:txBody>
          <a:bodyPr wrap="square" rtlCol="0">
            <a:spAutoFit/>
          </a:bodyPr>
          <a:lstStyle/>
          <a:p>
            <a:pPr algn="ctr"/>
            <a:r>
              <a:rPr lang="zh-CN" altLang="en-US" sz="1400" b="1" dirty="0" smtClean="0">
                <a:latin typeface="微软雅黑" pitchFamily="34" charset="-122"/>
                <a:ea typeface="微软雅黑" pitchFamily="34" charset="-122"/>
              </a:rPr>
              <a:t>移动互联网时代</a:t>
            </a:r>
            <a:endParaRPr lang="zh-CN" altLang="en-US" sz="1400" b="1" dirty="0">
              <a:latin typeface="微软雅黑" pitchFamily="34" charset="-122"/>
              <a:ea typeface="微软雅黑" pitchFamily="34" charset="-122"/>
            </a:endParaRPr>
          </a:p>
        </p:txBody>
      </p:sp>
      <p:sp>
        <p:nvSpPr>
          <p:cNvPr id="28" name="TextBox 27"/>
          <p:cNvSpPr txBox="1"/>
          <p:nvPr/>
        </p:nvSpPr>
        <p:spPr>
          <a:xfrm>
            <a:off x="733321" y="5649712"/>
            <a:ext cx="848536" cy="284993"/>
          </a:xfrm>
          <a:prstGeom prst="rect">
            <a:avLst/>
          </a:prstGeom>
          <a:noFill/>
        </p:spPr>
        <p:txBody>
          <a:bodyPr wrap="square" rtlCol="0">
            <a:spAutoFit/>
          </a:bodyPr>
          <a:lstStyle/>
          <a:p>
            <a:pPr algn="ctr"/>
            <a:r>
              <a:rPr lang="en-US" altLang="zh-CN" sz="1400" b="1" dirty="0" smtClean="0">
                <a:latin typeface="微软雅黑" pitchFamily="34" charset="-122"/>
                <a:ea typeface="微软雅黑" pitchFamily="34" charset="-122"/>
              </a:rPr>
              <a:t>2G</a:t>
            </a:r>
            <a:endParaRPr lang="zh-CN" altLang="en-US" sz="1400" b="1" dirty="0">
              <a:latin typeface="微软雅黑" pitchFamily="34" charset="-122"/>
              <a:ea typeface="微软雅黑" pitchFamily="34" charset="-122"/>
            </a:endParaRPr>
          </a:p>
        </p:txBody>
      </p:sp>
      <p:sp>
        <p:nvSpPr>
          <p:cNvPr id="29" name="TextBox 28"/>
          <p:cNvSpPr txBox="1"/>
          <p:nvPr/>
        </p:nvSpPr>
        <p:spPr>
          <a:xfrm>
            <a:off x="2019965" y="5649712"/>
            <a:ext cx="848536" cy="284993"/>
          </a:xfrm>
          <a:prstGeom prst="rect">
            <a:avLst/>
          </a:prstGeom>
          <a:noFill/>
        </p:spPr>
        <p:txBody>
          <a:bodyPr wrap="square" rtlCol="0">
            <a:spAutoFit/>
          </a:bodyPr>
          <a:lstStyle/>
          <a:p>
            <a:pPr algn="ctr"/>
            <a:r>
              <a:rPr lang="zh-CN" altLang="en-US" sz="1400" b="1" dirty="0" smtClean="0">
                <a:latin typeface="微软雅黑" pitchFamily="34" charset="-122"/>
                <a:ea typeface="微软雅黑" pitchFamily="34" charset="-122"/>
              </a:rPr>
              <a:t>宽带</a:t>
            </a:r>
            <a:endParaRPr lang="zh-CN" altLang="en-US" sz="1400" b="1" dirty="0">
              <a:latin typeface="微软雅黑" pitchFamily="34" charset="-122"/>
              <a:ea typeface="微软雅黑" pitchFamily="34" charset="-122"/>
            </a:endParaRPr>
          </a:p>
        </p:txBody>
      </p:sp>
      <p:sp>
        <p:nvSpPr>
          <p:cNvPr id="30" name="TextBox 29"/>
          <p:cNvSpPr txBox="1"/>
          <p:nvPr/>
        </p:nvSpPr>
        <p:spPr>
          <a:xfrm>
            <a:off x="3449709" y="5649712"/>
            <a:ext cx="462357" cy="284993"/>
          </a:xfrm>
          <a:prstGeom prst="rect">
            <a:avLst/>
          </a:prstGeom>
          <a:noFill/>
        </p:spPr>
        <p:txBody>
          <a:bodyPr wrap="square" rtlCol="0">
            <a:spAutoFit/>
          </a:bodyPr>
          <a:lstStyle/>
          <a:p>
            <a:pPr algn="ctr"/>
            <a:r>
              <a:rPr lang="en-US" altLang="zh-CN" sz="1400" b="1" dirty="0" smtClean="0">
                <a:latin typeface="微软雅黑" pitchFamily="34" charset="-122"/>
                <a:ea typeface="微软雅黑" pitchFamily="34" charset="-122"/>
              </a:rPr>
              <a:t>3G</a:t>
            </a:r>
            <a:endParaRPr lang="zh-CN" altLang="en-US" sz="1400" b="1" dirty="0">
              <a:latin typeface="微软雅黑" pitchFamily="34" charset="-122"/>
              <a:ea typeface="微软雅黑" pitchFamily="34" charset="-122"/>
            </a:endParaRPr>
          </a:p>
        </p:txBody>
      </p:sp>
      <p:sp>
        <p:nvSpPr>
          <p:cNvPr id="60" name="TextBox 59"/>
          <p:cNvSpPr txBox="1"/>
          <p:nvPr/>
        </p:nvSpPr>
        <p:spPr>
          <a:xfrm>
            <a:off x="5035312" y="5649712"/>
            <a:ext cx="1593325" cy="307777"/>
          </a:xfrm>
          <a:prstGeom prst="rect">
            <a:avLst/>
          </a:prstGeom>
          <a:noFill/>
        </p:spPr>
        <p:txBody>
          <a:bodyPr wrap="square" rtlCol="0">
            <a:spAutoFit/>
          </a:bodyPr>
          <a:lstStyle/>
          <a:p>
            <a:pPr algn="ctr"/>
            <a:r>
              <a:rPr lang="zh-CN" altLang="en-US" sz="1400" b="1" dirty="0" smtClean="0">
                <a:latin typeface="微软雅黑" pitchFamily="34" charset="-122"/>
                <a:ea typeface="微软雅黑" pitchFamily="34" charset="-122"/>
              </a:rPr>
              <a:t>高速宽带</a:t>
            </a:r>
            <a:r>
              <a:rPr lang="en-US" altLang="zh-CN" sz="1400" b="1" dirty="0" smtClean="0">
                <a:latin typeface="微软雅黑" pitchFamily="34" charset="-122"/>
                <a:ea typeface="微软雅黑" pitchFamily="34" charset="-122"/>
              </a:rPr>
              <a:t>/4G+</a:t>
            </a:r>
            <a:endParaRPr lang="zh-CN" altLang="en-US" sz="1400" b="1" dirty="0">
              <a:latin typeface="微软雅黑" pitchFamily="34" charset="-122"/>
              <a:ea typeface="微软雅黑" pitchFamily="34" charset="-122"/>
            </a:endParaRPr>
          </a:p>
        </p:txBody>
      </p:sp>
      <p:sp>
        <p:nvSpPr>
          <p:cNvPr id="64" name="TextBox 63"/>
          <p:cNvSpPr txBox="1"/>
          <p:nvPr/>
        </p:nvSpPr>
        <p:spPr>
          <a:xfrm>
            <a:off x="4784589" y="5870803"/>
            <a:ext cx="1786463" cy="284993"/>
          </a:xfrm>
          <a:prstGeom prst="rect">
            <a:avLst/>
          </a:prstGeom>
          <a:noFill/>
        </p:spPr>
        <p:txBody>
          <a:bodyPr wrap="square" rtlCol="0">
            <a:spAutoFit/>
          </a:bodyPr>
          <a:lstStyle/>
          <a:p>
            <a:pPr algn="ctr"/>
            <a:r>
              <a:rPr lang="zh-CN" altLang="en-US" sz="1400" b="1" dirty="0" smtClean="0">
                <a:latin typeface="微软雅黑" pitchFamily="34" charset="-122"/>
                <a:ea typeface="微软雅黑" pitchFamily="34" charset="-122"/>
              </a:rPr>
              <a:t>“互联网</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”时代</a:t>
            </a:r>
            <a:endParaRPr lang="zh-CN" altLang="en-US" sz="1400" b="1" dirty="0">
              <a:latin typeface="微软雅黑" pitchFamily="34" charset="-122"/>
              <a:ea typeface="微软雅黑" pitchFamily="34" charset="-122"/>
            </a:endParaRPr>
          </a:p>
        </p:txBody>
      </p:sp>
      <p:sp>
        <p:nvSpPr>
          <p:cNvPr id="71" name="矩形 70"/>
          <p:cNvSpPr/>
          <p:nvPr/>
        </p:nvSpPr>
        <p:spPr>
          <a:xfrm>
            <a:off x="805083" y="2846238"/>
            <a:ext cx="854823" cy="167962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itchFamily="34" charset="-122"/>
                <a:ea typeface="微软雅黑" pitchFamily="34" charset="-122"/>
              </a:rPr>
              <a:t>基础</a:t>
            </a:r>
            <a:endParaRPr lang="en-US" altLang="zh-CN" sz="1400" b="1" dirty="0" smtClean="0">
              <a:solidFill>
                <a:schemeClr val="tx1"/>
              </a:solidFill>
              <a:latin typeface="微软雅黑" pitchFamily="34" charset="-122"/>
              <a:ea typeface="微软雅黑" pitchFamily="34" charset="-122"/>
            </a:endParaRPr>
          </a:p>
          <a:p>
            <a:pPr algn="ctr"/>
            <a:r>
              <a:rPr lang="zh-CN" altLang="en-US" sz="1400" b="1" dirty="0" smtClean="0">
                <a:solidFill>
                  <a:schemeClr val="tx1"/>
                </a:solidFill>
                <a:latin typeface="微软雅黑" pitchFamily="34" charset="-122"/>
                <a:ea typeface="微软雅黑" pitchFamily="34" charset="-122"/>
              </a:rPr>
              <a:t>电信</a:t>
            </a:r>
            <a:endParaRPr lang="en-US" altLang="zh-CN" sz="1400" b="1" dirty="0" smtClean="0">
              <a:solidFill>
                <a:schemeClr val="tx1"/>
              </a:solidFill>
              <a:latin typeface="微软雅黑" pitchFamily="34" charset="-122"/>
              <a:ea typeface="微软雅黑" pitchFamily="34" charset="-122"/>
            </a:endParaRPr>
          </a:p>
          <a:p>
            <a:pPr algn="ctr"/>
            <a:r>
              <a:rPr lang="zh-CN" altLang="en-US" sz="1400" b="1" dirty="0" smtClean="0">
                <a:solidFill>
                  <a:schemeClr val="tx1"/>
                </a:solidFill>
                <a:latin typeface="微软雅黑" pitchFamily="34" charset="-122"/>
                <a:ea typeface="微软雅黑" pitchFamily="34" charset="-122"/>
              </a:rPr>
              <a:t>运营商</a:t>
            </a:r>
            <a:endParaRPr lang="zh-CN" altLang="en-US" sz="1400" dirty="0">
              <a:solidFill>
                <a:schemeClr val="tx1"/>
              </a:solidFill>
              <a:latin typeface="微软雅黑" pitchFamily="34" charset="-122"/>
              <a:ea typeface="微软雅黑" pitchFamily="34" charset="-122"/>
            </a:endParaRPr>
          </a:p>
        </p:txBody>
      </p:sp>
      <p:sp>
        <p:nvSpPr>
          <p:cNvPr id="86" name="矩形 85"/>
          <p:cNvSpPr/>
          <p:nvPr/>
        </p:nvSpPr>
        <p:spPr>
          <a:xfrm>
            <a:off x="2005623" y="2424474"/>
            <a:ext cx="854823" cy="34854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itchFamily="34" charset="-122"/>
                <a:ea typeface="微软雅黑" pitchFamily="34" charset="-122"/>
              </a:rPr>
              <a:t>互联网</a:t>
            </a:r>
            <a:endParaRPr lang="zh-CN" altLang="en-US" sz="1400" b="1" dirty="0">
              <a:solidFill>
                <a:schemeClr val="tx1"/>
              </a:solidFill>
              <a:latin typeface="微软雅黑" pitchFamily="34" charset="-122"/>
              <a:ea typeface="微软雅黑" pitchFamily="34" charset="-122"/>
            </a:endParaRPr>
          </a:p>
        </p:txBody>
      </p:sp>
      <p:cxnSp>
        <p:nvCxnSpPr>
          <p:cNvPr id="117" name="直接连接符 116"/>
          <p:cNvCxnSpPr/>
          <p:nvPr/>
        </p:nvCxnSpPr>
        <p:spPr>
          <a:xfrm rot="5400000">
            <a:off x="269832" y="3603635"/>
            <a:ext cx="2961274" cy="1"/>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5400000">
            <a:off x="1583438" y="3615707"/>
            <a:ext cx="2961274" cy="1"/>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5400000">
            <a:off x="2899128" y="3615710"/>
            <a:ext cx="2961274" cy="1"/>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48" name="虚尾箭头 147"/>
          <p:cNvSpPr/>
          <p:nvPr/>
        </p:nvSpPr>
        <p:spPr>
          <a:xfrm>
            <a:off x="1566719" y="1901254"/>
            <a:ext cx="4213441" cy="226445"/>
          </a:xfrm>
          <a:prstGeom prst="stripedRightArrow">
            <a:avLst>
              <a:gd name="adj1" fmla="val 39611"/>
              <a:gd name="adj2" fmla="val 26168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虚尾箭头 148"/>
          <p:cNvSpPr/>
          <p:nvPr/>
        </p:nvSpPr>
        <p:spPr>
          <a:xfrm>
            <a:off x="1577565" y="4729081"/>
            <a:ext cx="4213441" cy="226445"/>
          </a:xfrm>
          <a:prstGeom prst="stripedRightArrow">
            <a:avLst>
              <a:gd name="adj1" fmla="val 39611"/>
              <a:gd name="adj2" fmla="val 261688"/>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TextBox 149"/>
          <p:cNvSpPr txBox="1"/>
          <p:nvPr/>
        </p:nvSpPr>
        <p:spPr>
          <a:xfrm>
            <a:off x="1361707" y="1471997"/>
            <a:ext cx="4520666" cy="523220"/>
          </a:xfrm>
          <a:prstGeom prst="rect">
            <a:avLst/>
          </a:prstGeom>
          <a:noFill/>
        </p:spPr>
        <p:txBody>
          <a:bodyPr wrap="square" rtlCol="0">
            <a:spAutoFit/>
          </a:bodyPr>
          <a:lstStyle/>
          <a:p>
            <a:pPr algn="ctr"/>
            <a:r>
              <a:rPr lang="zh-CN" altLang="en-US" sz="1400" b="1" dirty="0" smtClean="0">
                <a:solidFill>
                  <a:srgbClr val="C00000"/>
                </a:solidFill>
                <a:latin typeface="微软雅黑" pitchFamily="34" charset="-122"/>
                <a:ea typeface="微软雅黑" pitchFamily="34" charset="-122"/>
              </a:rPr>
              <a:t>需求多元化</a:t>
            </a:r>
            <a:r>
              <a:rPr lang="zh-CN" altLang="en-US" sz="1400" b="1" dirty="0">
                <a:solidFill>
                  <a:srgbClr val="C00000"/>
                </a:solidFill>
                <a:latin typeface="微软雅黑" pitchFamily="34" charset="-122"/>
                <a:ea typeface="微软雅黑" pitchFamily="34" charset="-122"/>
              </a:rPr>
              <a:t>发展，业务形态和商业模式创新层出不穷</a:t>
            </a:r>
          </a:p>
          <a:p>
            <a:pPr algn="ctr"/>
            <a:r>
              <a:rPr lang="en-US" altLang="zh-CN" sz="1400" b="1" dirty="0" smtClean="0">
                <a:solidFill>
                  <a:srgbClr val="C00000"/>
                </a:solidFill>
                <a:latin typeface="微软雅黑" pitchFamily="34" charset="-122"/>
                <a:ea typeface="微软雅黑" pitchFamily="34" charset="-122"/>
              </a:rPr>
              <a:t>——</a:t>
            </a:r>
            <a:r>
              <a:rPr lang="zh-CN" altLang="en-US" sz="1400" b="1" dirty="0" smtClean="0">
                <a:solidFill>
                  <a:srgbClr val="C00000"/>
                </a:solidFill>
                <a:latin typeface="微软雅黑" pitchFamily="34" charset="-122"/>
                <a:ea typeface="微软雅黑" pitchFamily="34" charset="-122"/>
              </a:rPr>
              <a:t>跨业融合加剧，竞争主体增加</a:t>
            </a:r>
            <a:endParaRPr lang="zh-CN" altLang="en-US" sz="1400" b="1" dirty="0">
              <a:solidFill>
                <a:srgbClr val="C00000"/>
              </a:solidFill>
              <a:latin typeface="微软雅黑" pitchFamily="34" charset="-122"/>
              <a:ea typeface="微软雅黑" pitchFamily="34" charset="-122"/>
            </a:endParaRPr>
          </a:p>
        </p:txBody>
      </p:sp>
      <p:sp>
        <p:nvSpPr>
          <p:cNvPr id="154" name="TextBox 153"/>
          <p:cNvSpPr txBox="1"/>
          <p:nvPr/>
        </p:nvSpPr>
        <p:spPr>
          <a:xfrm>
            <a:off x="1358629" y="4859685"/>
            <a:ext cx="4368389" cy="457452"/>
          </a:xfrm>
          <a:prstGeom prst="rect">
            <a:avLst/>
          </a:prstGeom>
          <a:noFill/>
        </p:spPr>
        <p:txBody>
          <a:bodyPr wrap="square" rtlCol="0">
            <a:spAutoFit/>
          </a:bodyPr>
          <a:lstStyle/>
          <a:p>
            <a:pPr algn="ctr"/>
            <a:r>
              <a:rPr lang="zh-CN" altLang="en-US" sz="1400" b="1" dirty="0" smtClean="0">
                <a:solidFill>
                  <a:srgbClr val="C00000"/>
                </a:solidFill>
                <a:latin typeface="微软雅黑" pitchFamily="34" charset="-122"/>
                <a:ea typeface="微软雅黑" pitchFamily="34" charset="-122"/>
              </a:rPr>
              <a:t>信息通信服务的基础公共服务属性及作用日益凸显，</a:t>
            </a:r>
            <a:endParaRPr lang="en-US" altLang="zh-CN" sz="1400" b="1" dirty="0" smtClean="0">
              <a:solidFill>
                <a:srgbClr val="C00000"/>
              </a:solidFill>
              <a:latin typeface="微软雅黑" pitchFamily="34" charset="-122"/>
              <a:ea typeface="微软雅黑" pitchFamily="34" charset="-122"/>
            </a:endParaRPr>
          </a:p>
          <a:p>
            <a:pPr algn="ctr"/>
            <a:r>
              <a:rPr lang="en-US" altLang="zh-CN" sz="1400" b="1" dirty="0" smtClean="0">
                <a:solidFill>
                  <a:srgbClr val="C00000"/>
                </a:solidFill>
                <a:latin typeface="微软雅黑" pitchFamily="34" charset="-122"/>
                <a:ea typeface="微软雅黑" pitchFamily="34" charset="-122"/>
              </a:rPr>
              <a:t>——</a:t>
            </a:r>
            <a:r>
              <a:rPr lang="zh-CN" altLang="en-US" sz="1400" b="1" dirty="0" smtClean="0">
                <a:solidFill>
                  <a:srgbClr val="C00000"/>
                </a:solidFill>
                <a:latin typeface="微软雅黑" pitchFamily="34" charset="-122"/>
                <a:ea typeface="微软雅黑" pitchFamily="34" charset="-122"/>
              </a:rPr>
              <a:t>提速降费，支撑经济转型成为发展新使命</a:t>
            </a:r>
            <a:endParaRPr lang="zh-CN" altLang="en-US" sz="1400" b="1" dirty="0">
              <a:solidFill>
                <a:srgbClr val="C00000"/>
              </a:solidFill>
              <a:latin typeface="微软雅黑" pitchFamily="34" charset="-122"/>
              <a:ea typeface="微软雅黑" pitchFamily="34" charset="-122"/>
            </a:endParaRPr>
          </a:p>
        </p:txBody>
      </p:sp>
      <p:sp>
        <p:nvSpPr>
          <p:cNvPr id="108" name="矩形 107"/>
          <p:cNvSpPr/>
          <p:nvPr/>
        </p:nvSpPr>
        <p:spPr>
          <a:xfrm>
            <a:off x="5695454" y="2843015"/>
            <a:ext cx="768850" cy="93392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虚拟</a:t>
            </a:r>
            <a:r>
              <a:rPr lang="zh-CN" altLang="en-US" sz="1400" b="1" dirty="0" smtClean="0">
                <a:solidFill>
                  <a:schemeClr val="tx1"/>
                </a:solidFill>
                <a:latin typeface="微软雅黑" pitchFamily="34" charset="-122"/>
                <a:ea typeface="微软雅黑" pitchFamily="34" charset="-122"/>
              </a:rPr>
              <a:t>运营商</a:t>
            </a:r>
            <a:endParaRPr lang="en-US" altLang="zh-CN" sz="1400" b="1" dirty="0">
              <a:solidFill>
                <a:schemeClr val="tx1"/>
              </a:solidFill>
              <a:latin typeface="微软雅黑" pitchFamily="34" charset="-122"/>
              <a:ea typeface="微软雅黑" pitchFamily="34" charset="-122"/>
            </a:endParaRPr>
          </a:p>
        </p:txBody>
      </p:sp>
      <p:sp>
        <p:nvSpPr>
          <p:cNvPr id="19" name="矩形 18"/>
          <p:cNvSpPr/>
          <p:nvPr/>
        </p:nvSpPr>
        <p:spPr>
          <a:xfrm>
            <a:off x="6894804" y="1580927"/>
            <a:ext cx="2249196" cy="523220"/>
          </a:xfrm>
          <a:prstGeom prst="rect">
            <a:avLst/>
          </a:prstGeom>
        </p:spPr>
        <p:txBody>
          <a:bodyPr wrap="square">
            <a:spAutoFit/>
          </a:bodyPr>
          <a:lstStyle/>
          <a:p>
            <a:pPr algn="ctr"/>
            <a:r>
              <a:rPr lang="en-US" altLang="zh-CN" sz="1400" b="1" kern="0" dirty="0">
                <a:solidFill>
                  <a:srgbClr val="C00000"/>
                </a:solidFill>
                <a:latin typeface="微软雅黑" pitchFamily="34" charset="-122"/>
                <a:ea typeface="微软雅黑" pitchFamily="34" charset="-122"/>
              </a:rPr>
              <a:t>2015</a:t>
            </a:r>
          </a:p>
          <a:p>
            <a:pPr algn="ctr"/>
            <a:r>
              <a:rPr lang="zh-CN" altLang="en-US" sz="1400" b="1" kern="0" dirty="0">
                <a:solidFill>
                  <a:srgbClr val="C00000"/>
                </a:solidFill>
                <a:latin typeface="微软雅黑" pitchFamily="34" charset="-122"/>
                <a:ea typeface="微软雅黑" pitchFamily="34" charset="-122"/>
              </a:rPr>
              <a:t>信息通信</a:t>
            </a:r>
            <a:r>
              <a:rPr lang="zh-CN" altLang="en-US" sz="1400" b="1" kern="0" dirty="0" smtClean="0">
                <a:solidFill>
                  <a:srgbClr val="C00000"/>
                </a:solidFill>
                <a:latin typeface="微软雅黑" pitchFamily="34" charset="-122"/>
                <a:ea typeface="微软雅黑" pitchFamily="34" charset="-122"/>
              </a:rPr>
              <a:t>服务业热点</a:t>
            </a:r>
            <a:endParaRPr lang="en-US" altLang="zh-CN" sz="1400" b="1" kern="0" dirty="0">
              <a:solidFill>
                <a:srgbClr val="C00000"/>
              </a:solidFill>
              <a:latin typeface="微软雅黑" pitchFamily="34" charset="-122"/>
              <a:ea typeface="微软雅黑" pitchFamily="34" charset="-122"/>
            </a:endParaRPr>
          </a:p>
        </p:txBody>
      </p:sp>
      <p:sp>
        <p:nvSpPr>
          <p:cNvPr id="21" name="圆角矩形 20"/>
          <p:cNvSpPr/>
          <p:nvPr/>
        </p:nvSpPr>
        <p:spPr>
          <a:xfrm>
            <a:off x="7104610" y="4265350"/>
            <a:ext cx="1886254" cy="739962"/>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itchFamily="34" charset="-122"/>
                <a:ea typeface="微软雅黑" pitchFamily="34" charset="-122"/>
              </a:rPr>
              <a:t>1</a:t>
            </a:r>
            <a:r>
              <a:rPr lang="zh-CN" altLang="en-US" sz="1600" b="1" dirty="0" smtClean="0">
                <a:latin typeface="微软雅黑" pitchFamily="34" charset="-122"/>
                <a:ea typeface="微软雅黑" pitchFamily="34" charset="-122"/>
              </a:rPr>
              <a:t>、提速降费，</a:t>
            </a:r>
            <a:endParaRPr lang="en-US" altLang="zh-CN" sz="1600" b="1" dirty="0" smtClean="0">
              <a:latin typeface="微软雅黑" pitchFamily="34" charset="-122"/>
              <a:ea typeface="微软雅黑" pitchFamily="34" charset="-122"/>
            </a:endParaRPr>
          </a:p>
          <a:p>
            <a:pPr algn="ctr"/>
            <a:r>
              <a:rPr lang="zh-CN" altLang="en-US" sz="1600" b="1" dirty="0" smtClean="0">
                <a:latin typeface="微软雅黑" pitchFamily="34" charset="-122"/>
                <a:ea typeface="微软雅黑" pitchFamily="34" charset="-122"/>
              </a:rPr>
              <a:t>服务支撑国家战略</a:t>
            </a:r>
            <a:endParaRPr lang="zh-CN" altLang="en-US" sz="1600" b="1" dirty="0">
              <a:latin typeface="微软雅黑" pitchFamily="34" charset="-122"/>
              <a:ea typeface="微软雅黑" pitchFamily="34" charset="-122"/>
            </a:endParaRPr>
          </a:p>
        </p:txBody>
      </p:sp>
      <p:sp>
        <p:nvSpPr>
          <p:cNvPr id="110" name="圆角矩形 109"/>
          <p:cNvSpPr/>
          <p:nvPr/>
        </p:nvSpPr>
        <p:spPr>
          <a:xfrm>
            <a:off x="7135216" y="2476330"/>
            <a:ext cx="1886254" cy="739962"/>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itchFamily="34" charset="-122"/>
                <a:ea typeface="微软雅黑" pitchFamily="34" charset="-122"/>
              </a:rPr>
              <a:t>2</a:t>
            </a:r>
            <a:r>
              <a:rPr lang="zh-CN" altLang="en-US" sz="1600" b="1" dirty="0">
                <a:latin typeface="微软雅黑" pitchFamily="34" charset="-122"/>
                <a:ea typeface="微软雅黑" pitchFamily="34" charset="-122"/>
              </a:rPr>
              <a:t>、跨界融合</a:t>
            </a:r>
            <a:r>
              <a:rPr lang="zh-CN" altLang="en-US" sz="1600" b="1" dirty="0" smtClean="0">
                <a:latin typeface="微软雅黑" pitchFamily="34" charset="-122"/>
                <a:ea typeface="微软雅黑" pitchFamily="34" charset="-122"/>
              </a:rPr>
              <a:t>，</a:t>
            </a:r>
            <a:endParaRPr lang="en-US" altLang="zh-CN" sz="1600" b="1" dirty="0" smtClean="0">
              <a:latin typeface="微软雅黑" pitchFamily="34" charset="-122"/>
              <a:ea typeface="微软雅黑" pitchFamily="34" charset="-122"/>
            </a:endParaRPr>
          </a:p>
          <a:p>
            <a:pPr algn="ctr"/>
            <a:r>
              <a:rPr lang="zh-CN" altLang="en-US" sz="1600" b="1" dirty="0" smtClean="0">
                <a:latin typeface="微软雅黑" pitchFamily="34" charset="-122"/>
                <a:ea typeface="微软雅黑" pitchFamily="34" charset="-122"/>
              </a:rPr>
              <a:t>产业</a:t>
            </a:r>
            <a:r>
              <a:rPr lang="zh-CN" altLang="en-US" sz="1600" b="1" dirty="0">
                <a:latin typeface="微软雅黑" pitchFamily="34" charset="-122"/>
                <a:ea typeface="微软雅黑" pitchFamily="34" charset="-122"/>
              </a:rPr>
              <a:t>形态多元化</a:t>
            </a:r>
          </a:p>
        </p:txBody>
      </p:sp>
      <p:cxnSp>
        <p:nvCxnSpPr>
          <p:cNvPr id="2048" name="直接箭头连接符 2047"/>
          <p:cNvCxnSpPr/>
          <p:nvPr/>
        </p:nvCxnSpPr>
        <p:spPr>
          <a:xfrm>
            <a:off x="5901592" y="4622402"/>
            <a:ext cx="1107225" cy="0"/>
          </a:xfrm>
          <a:prstGeom prst="straightConnector1">
            <a:avLst/>
          </a:prstGeom>
          <a:ln>
            <a:solidFill>
              <a:srgbClr val="C0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flipV="1">
            <a:off x="6288638" y="3048551"/>
            <a:ext cx="720000" cy="0"/>
          </a:xfrm>
          <a:prstGeom prst="straightConnector1">
            <a:avLst/>
          </a:prstGeom>
          <a:ln>
            <a:solidFill>
              <a:srgbClr val="C0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4803846" y="4268116"/>
            <a:ext cx="1660458" cy="2577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铁塔公司</a:t>
            </a:r>
            <a:endParaRPr lang="en-US" altLang="zh-CN" sz="1400" b="1" dirty="0">
              <a:solidFill>
                <a:schemeClr val="tx1"/>
              </a:solidFill>
              <a:latin typeface="微软雅黑" pitchFamily="34" charset="-122"/>
              <a:ea typeface="微软雅黑" pitchFamily="34" charset="-122"/>
            </a:endParaRPr>
          </a:p>
        </p:txBody>
      </p:sp>
      <p:sp>
        <p:nvSpPr>
          <p:cNvPr id="41" name="矩形 40"/>
          <p:cNvSpPr/>
          <p:nvPr/>
        </p:nvSpPr>
        <p:spPr>
          <a:xfrm>
            <a:off x="2005623" y="2846238"/>
            <a:ext cx="854823" cy="167962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基础</a:t>
            </a:r>
            <a:endParaRPr lang="en-US" altLang="zh-CN" sz="1400" b="1" dirty="0">
              <a:solidFill>
                <a:schemeClr val="tx1"/>
              </a:solidFill>
              <a:latin typeface="微软雅黑" pitchFamily="34" charset="-122"/>
              <a:ea typeface="微软雅黑" pitchFamily="34" charset="-122"/>
            </a:endParaRPr>
          </a:p>
          <a:p>
            <a:pPr algn="ctr"/>
            <a:r>
              <a:rPr lang="zh-CN" altLang="en-US" sz="1400" b="1" dirty="0">
                <a:solidFill>
                  <a:schemeClr val="tx1"/>
                </a:solidFill>
                <a:latin typeface="微软雅黑" pitchFamily="34" charset="-122"/>
                <a:ea typeface="微软雅黑" pitchFamily="34" charset="-122"/>
              </a:rPr>
              <a:t>电信</a:t>
            </a:r>
            <a:endParaRPr lang="en-US" altLang="zh-CN" sz="1400" b="1" dirty="0">
              <a:solidFill>
                <a:schemeClr val="tx1"/>
              </a:solidFill>
              <a:latin typeface="微软雅黑" pitchFamily="34" charset="-122"/>
              <a:ea typeface="微软雅黑" pitchFamily="34" charset="-122"/>
            </a:endParaRPr>
          </a:p>
          <a:p>
            <a:pPr algn="ctr"/>
            <a:r>
              <a:rPr lang="zh-CN" altLang="en-US" sz="1400" b="1" dirty="0">
                <a:solidFill>
                  <a:schemeClr val="tx1"/>
                </a:solidFill>
                <a:latin typeface="微软雅黑" pitchFamily="34" charset="-122"/>
                <a:ea typeface="微软雅黑" pitchFamily="34" charset="-122"/>
              </a:rPr>
              <a:t>运营商</a:t>
            </a:r>
            <a:endParaRPr lang="zh-CN" altLang="en-US" sz="1400" dirty="0">
              <a:solidFill>
                <a:schemeClr val="tx1"/>
              </a:solidFill>
              <a:latin typeface="微软雅黑" pitchFamily="34" charset="-122"/>
              <a:ea typeface="微软雅黑" pitchFamily="34" charset="-122"/>
            </a:endParaRPr>
          </a:p>
        </p:txBody>
      </p:sp>
      <p:sp>
        <p:nvSpPr>
          <p:cNvPr id="42" name="矩形 41"/>
          <p:cNvSpPr/>
          <p:nvPr/>
        </p:nvSpPr>
        <p:spPr>
          <a:xfrm>
            <a:off x="3332288" y="2846238"/>
            <a:ext cx="854823" cy="167962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基础</a:t>
            </a:r>
            <a:endParaRPr lang="en-US" altLang="zh-CN" sz="1400" b="1" dirty="0">
              <a:solidFill>
                <a:schemeClr val="tx1"/>
              </a:solidFill>
              <a:latin typeface="微软雅黑" pitchFamily="34" charset="-122"/>
              <a:ea typeface="微软雅黑" pitchFamily="34" charset="-122"/>
            </a:endParaRPr>
          </a:p>
          <a:p>
            <a:pPr algn="ctr"/>
            <a:r>
              <a:rPr lang="zh-CN" altLang="en-US" sz="1400" b="1" dirty="0">
                <a:solidFill>
                  <a:schemeClr val="tx1"/>
                </a:solidFill>
                <a:latin typeface="微软雅黑" pitchFamily="34" charset="-122"/>
                <a:ea typeface="微软雅黑" pitchFamily="34" charset="-122"/>
              </a:rPr>
              <a:t>电信</a:t>
            </a:r>
            <a:endParaRPr lang="en-US" altLang="zh-CN" sz="1400" b="1" dirty="0">
              <a:solidFill>
                <a:schemeClr val="tx1"/>
              </a:solidFill>
              <a:latin typeface="微软雅黑" pitchFamily="34" charset="-122"/>
              <a:ea typeface="微软雅黑" pitchFamily="34" charset="-122"/>
            </a:endParaRPr>
          </a:p>
          <a:p>
            <a:pPr algn="ctr"/>
            <a:r>
              <a:rPr lang="zh-CN" altLang="en-US" sz="1400" b="1" dirty="0">
                <a:solidFill>
                  <a:schemeClr val="tx1"/>
                </a:solidFill>
                <a:latin typeface="微软雅黑" pitchFamily="34" charset="-122"/>
                <a:ea typeface="微软雅黑" pitchFamily="34" charset="-122"/>
              </a:rPr>
              <a:t>运营商</a:t>
            </a:r>
            <a:endParaRPr lang="zh-CN" altLang="en-US" sz="1400" dirty="0">
              <a:solidFill>
                <a:schemeClr val="tx1"/>
              </a:solidFill>
              <a:latin typeface="微软雅黑" pitchFamily="34" charset="-122"/>
              <a:ea typeface="微软雅黑" pitchFamily="34" charset="-122"/>
            </a:endParaRPr>
          </a:p>
        </p:txBody>
      </p:sp>
      <p:sp>
        <p:nvSpPr>
          <p:cNvPr id="43" name="矩形 42"/>
          <p:cNvSpPr/>
          <p:nvPr/>
        </p:nvSpPr>
        <p:spPr>
          <a:xfrm>
            <a:off x="4797333" y="2843015"/>
            <a:ext cx="854823" cy="137016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itchFamily="34" charset="-122"/>
                <a:ea typeface="微软雅黑" pitchFamily="34" charset="-122"/>
              </a:rPr>
              <a:t>基础</a:t>
            </a:r>
            <a:endParaRPr lang="en-US" altLang="zh-CN" sz="1400" b="1" dirty="0">
              <a:solidFill>
                <a:schemeClr val="tx1"/>
              </a:solidFill>
              <a:latin typeface="微软雅黑" pitchFamily="34" charset="-122"/>
              <a:ea typeface="微软雅黑" pitchFamily="34" charset="-122"/>
            </a:endParaRPr>
          </a:p>
          <a:p>
            <a:pPr algn="ctr"/>
            <a:r>
              <a:rPr lang="zh-CN" altLang="en-US" sz="1400" b="1" dirty="0">
                <a:solidFill>
                  <a:schemeClr val="tx1"/>
                </a:solidFill>
                <a:latin typeface="微软雅黑" pitchFamily="34" charset="-122"/>
                <a:ea typeface="微软雅黑" pitchFamily="34" charset="-122"/>
              </a:rPr>
              <a:t>电信</a:t>
            </a:r>
            <a:endParaRPr lang="en-US" altLang="zh-CN" sz="1400" b="1" dirty="0">
              <a:solidFill>
                <a:schemeClr val="tx1"/>
              </a:solidFill>
              <a:latin typeface="微软雅黑" pitchFamily="34" charset="-122"/>
              <a:ea typeface="微软雅黑" pitchFamily="34" charset="-122"/>
            </a:endParaRPr>
          </a:p>
          <a:p>
            <a:pPr algn="ctr"/>
            <a:r>
              <a:rPr lang="zh-CN" altLang="en-US" sz="1400" b="1" dirty="0">
                <a:solidFill>
                  <a:schemeClr val="tx1"/>
                </a:solidFill>
                <a:latin typeface="微软雅黑" pitchFamily="34" charset="-122"/>
                <a:ea typeface="微软雅黑" pitchFamily="34" charset="-122"/>
              </a:rPr>
              <a:t>运营商</a:t>
            </a:r>
            <a:endParaRPr lang="zh-CN" altLang="en-US" sz="1400" dirty="0">
              <a:solidFill>
                <a:schemeClr val="tx1"/>
              </a:solidFill>
              <a:latin typeface="微软雅黑" pitchFamily="34" charset="-122"/>
              <a:ea typeface="微软雅黑" pitchFamily="34" charset="-122"/>
            </a:endParaRPr>
          </a:p>
        </p:txBody>
      </p:sp>
      <p:sp>
        <p:nvSpPr>
          <p:cNvPr id="44" name="矩形 43"/>
          <p:cNvSpPr/>
          <p:nvPr/>
        </p:nvSpPr>
        <p:spPr>
          <a:xfrm>
            <a:off x="4784589" y="2114779"/>
            <a:ext cx="1679715" cy="6582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itchFamily="34" charset="-122"/>
                <a:ea typeface="微软雅黑" pitchFamily="34" charset="-122"/>
              </a:rPr>
              <a:t>互联网</a:t>
            </a:r>
            <a:r>
              <a:rPr lang="en-US" altLang="zh-CN" sz="1400" b="1" dirty="0" smtClean="0">
                <a:solidFill>
                  <a:schemeClr val="tx1"/>
                </a:solidFill>
                <a:latin typeface="微软雅黑" pitchFamily="34" charset="-122"/>
                <a:ea typeface="微软雅黑" pitchFamily="34" charset="-122"/>
              </a:rPr>
              <a:t>+</a:t>
            </a:r>
          </a:p>
          <a:p>
            <a:pPr algn="ctr"/>
            <a:r>
              <a:rPr lang="zh-CN" altLang="en-US" sz="1400" b="1" dirty="0" smtClean="0">
                <a:solidFill>
                  <a:schemeClr val="tx1"/>
                </a:solidFill>
                <a:latin typeface="微软雅黑" pitchFamily="34" charset="-122"/>
                <a:ea typeface="微软雅黑" pitchFamily="34" charset="-122"/>
              </a:rPr>
              <a:t>跨界融合</a:t>
            </a:r>
            <a:endParaRPr lang="zh-CN" altLang="en-US" sz="1400" b="1"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1497891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ChangeArrowheads="1"/>
          </p:cNvSpPr>
          <p:nvPr/>
        </p:nvSpPr>
        <p:spPr bwMode="auto">
          <a:xfrm>
            <a:off x="6350" y="-71438"/>
            <a:ext cx="9137650" cy="1052513"/>
          </a:xfrm>
          <a:prstGeom prst="rect">
            <a:avLst/>
          </a:prstGeom>
          <a:noFill/>
          <a:ln w="9525">
            <a:noFill/>
            <a:miter lim="800000"/>
          </a:ln>
        </p:spPr>
        <p:txBody>
          <a:bodyPr anchor="ctr"/>
          <a:lstStyle/>
          <a:p>
            <a:pPr marL="0" lvl="1" indent="28575" algn="ctr"/>
            <a:r>
              <a:rPr lang="zh-CN" altLang="en-US" sz="2800" b="1" dirty="0" smtClean="0">
                <a:latin typeface="黑体" pitchFamily="49" charset="-122"/>
                <a:ea typeface="黑体" pitchFamily="49" charset="-122"/>
                <a:sym typeface="黑体" pitchFamily="49" charset="-122"/>
              </a:rPr>
              <a:t>热点二</a:t>
            </a:r>
            <a:r>
              <a:rPr lang="zh-CN" altLang="en-US" sz="2800" b="1" dirty="0" smtClean="0">
                <a:latin typeface="黑体" pitchFamily="49" charset="-122"/>
                <a:ea typeface="黑体" pitchFamily="49" charset="-122"/>
                <a:sym typeface="黑体" pitchFamily="49" charset="-122"/>
              </a:rPr>
              <a:t>：网络技术</a:t>
            </a:r>
            <a:r>
              <a:rPr lang="en-US" altLang="zh-CN" sz="2800" b="1" dirty="0" smtClean="0">
                <a:latin typeface="黑体" pitchFamily="49" charset="-122"/>
                <a:ea typeface="黑体" pitchFamily="49" charset="-122"/>
                <a:sym typeface="黑体" pitchFamily="49" charset="-122"/>
              </a:rPr>
              <a:t>SDN</a:t>
            </a:r>
            <a:r>
              <a:rPr lang="en-US" altLang="zh-CN" sz="2800" b="1" dirty="0" smtClean="0">
                <a:latin typeface="黑体" pitchFamily="49" charset="-122"/>
                <a:ea typeface="黑体" pitchFamily="49" charset="-122"/>
                <a:sym typeface="黑体" pitchFamily="49" charset="-122"/>
              </a:rPr>
              <a:t>/NFV</a:t>
            </a:r>
            <a:endParaRPr lang="zh-CN" altLang="en-US" sz="2400" b="1" dirty="0">
              <a:latin typeface="黑体" pitchFamily="49" charset="-122"/>
              <a:ea typeface="黑体" pitchFamily="49" charset="-122"/>
              <a:sym typeface="黑体" pitchFamily="49" charset="-122"/>
            </a:endParaRPr>
          </a:p>
        </p:txBody>
      </p:sp>
      <p:sp>
        <p:nvSpPr>
          <p:cNvPr id="21507" name="燕尾形箭头 94"/>
          <p:cNvSpPr>
            <a:spLocks noChangeArrowheads="1"/>
          </p:cNvSpPr>
          <p:nvPr/>
        </p:nvSpPr>
        <p:spPr bwMode="auto">
          <a:xfrm rot="5400000">
            <a:off x="4211637" y="3390901"/>
            <a:ext cx="574675" cy="3600450"/>
          </a:xfrm>
          <a:prstGeom prst="notchedRightArrow">
            <a:avLst>
              <a:gd name="adj1" fmla="val 62074"/>
              <a:gd name="adj2" fmla="val 55056"/>
            </a:avLst>
          </a:prstGeom>
          <a:solidFill>
            <a:srgbClr val="99CCFF"/>
          </a:solidFill>
          <a:ln w="9525">
            <a:noFill/>
            <a:miter lim="800000"/>
          </a:ln>
        </p:spPr>
        <p:txBody>
          <a:bodyPr wrap="none" anchor="ctr"/>
          <a:lstStyle/>
          <a:p>
            <a:pPr algn="ctr"/>
            <a:endParaRPr lang="zh-CN" altLang="en-US">
              <a:solidFill>
                <a:srgbClr val="000000"/>
              </a:solidFill>
              <a:latin typeface="Tahoma" pitchFamily="34" charset="0"/>
              <a:ea typeface="幼圆" pitchFamily="49" charset="-122"/>
              <a:sym typeface="Arial" pitchFamily="34" charset="0"/>
            </a:endParaRPr>
          </a:p>
        </p:txBody>
      </p:sp>
      <p:sp>
        <p:nvSpPr>
          <p:cNvPr id="21508" name="Freeform 3"/>
          <p:cNvSpPr>
            <a:spLocks noChangeArrowheads="1"/>
          </p:cNvSpPr>
          <p:nvPr/>
        </p:nvSpPr>
        <p:spPr bwMode="auto">
          <a:xfrm rot="10800000">
            <a:off x="1042988" y="1268413"/>
            <a:ext cx="6985000" cy="919162"/>
          </a:xfrm>
          <a:custGeom>
            <a:avLst/>
            <a:gdLst/>
            <a:ahLst/>
            <a:cxnLst>
              <a:cxn ang="0">
                <a:pos x="2502" y="0"/>
              </a:cxn>
              <a:cxn ang="0">
                <a:pos x="1465" y="383"/>
              </a:cxn>
              <a:cxn ang="0">
                <a:pos x="1783" y="383"/>
              </a:cxn>
              <a:cxn ang="0">
                <a:pos x="0" y="1908"/>
              </a:cxn>
              <a:cxn ang="0">
                <a:pos x="5034" y="1908"/>
              </a:cxn>
              <a:cxn ang="0">
                <a:pos x="3229" y="383"/>
              </a:cxn>
              <a:cxn ang="0">
                <a:pos x="3613" y="395"/>
              </a:cxn>
              <a:cxn ang="0">
                <a:pos x="2502" y="0"/>
              </a:cxn>
            </a:cxnLst>
            <a:rect l="0" t="0" r="r" b="b"/>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gs>
            </a:gsLst>
            <a:lin ang="5400000" scaled="1"/>
          </a:gradFill>
          <a:ln w="9525">
            <a:noFill/>
            <a:round/>
          </a:ln>
        </p:spPr>
        <p:txBody>
          <a:bodyPr/>
          <a:lstStyle/>
          <a:p>
            <a:endParaRPr lang="zh-CN" altLang="en-US"/>
          </a:p>
        </p:txBody>
      </p:sp>
      <p:sp>
        <p:nvSpPr>
          <p:cNvPr id="21509" name="AutoShape 3"/>
          <p:cNvSpPr>
            <a:spLocks noChangeArrowheads="1"/>
          </p:cNvSpPr>
          <p:nvPr/>
        </p:nvSpPr>
        <p:spPr bwMode="auto">
          <a:xfrm>
            <a:off x="252413" y="1125538"/>
            <a:ext cx="4108450" cy="625475"/>
          </a:xfrm>
          <a:prstGeom prst="roundRect">
            <a:avLst>
              <a:gd name="adj" fmla="val 4639"/>
            </a:avLst>
          </a:prstGeom>
          <a:gradFill rotWithShape="1">
            <a:gsLst>
              <a:gs pos="0">
                <a:srgbClr val="FDFDFD"/>
              </a:gs>
              <a:gs pos="100000">
                <a:srgbClr val="D7D7D7"/>
              </a:gs>
            </a:gsLst>
            <a:lin ang="5400000" scaled="1"/>
          </a:gradFill>
          <a:ln w="19050">
            <a:solidFill>
              <a:srgbClr val="C0C0C0"/>
            </a:solidFill>
            <a:round/>
          </a:ln>
        </p:spPr>
        <p:txBody>
          <a:bodyPr wrap="none" anchor="ctr"/>
          <a:lstStyle/>
          <a:p>
            <a:endParaRPr lang="zh-CN" altLang="en-US">
              <a:solidFill>
                <a:srgbClr val="000000"/>
              </a:solidFill>
              <a:latin typeface="Tahoma" pitchFamily="34" charset="0"/>
              <a:ea typeface="幼圆" pitchFamily="49" charset="-122"/>
              <a:sym typeface="Arial" pitchFamily="34" charset="0"/>
            </a:endParaRPr>
          </a:p>
        </p:txBody>
      </p:sp>
      <p:sp>
        <p:nvSpPr>
          <p:cNvPr id="21510" name="AutoShape 3"/>
          <p:cNvSpPr>
            <a:spLocks noChangeArrowheads="1"/>
          </p:cNvSpPr>
          <p:nvPr/>
        </p:nvSpPr>
        <p:spPr bwMode="auto">
          <a:xfrm>
            <a:off x="4789488" y="1125538"/>
            <a:ext cx="4176712" cy="625475"/>
          </a:xfrm>
          <a:prstGeom prst="roundRect">
            <a:avLst>
              <a:gd name="adj" fmla="val 4639"/>
            </a:avLst>
          </a:prstGeom>
          <a:gradFill rotWithShape="1">
            <a:gsLst>
              <a:gs pos="0">
                <a:srgbClr val="FDFDFD"/>
              </a:gs>
              <a:gs pos="100000">
                <a:srgbClr val="D7D7D7"/>
              </a:gs>
            </a:gsLst>
            <a:lin ang="5400000" scaled="1"/>
          </a:gradFill>
          <a:ln w="19050">
            <a:solidFill>
              <a:srgbClr val="C0C0C0"/>
            </a:solidFill>
            <a:round/>
          </a:ln>
        </p:spPr>
        <p:txBody>
          <a:bodyPr wrap="none" anchor="ctr"/>
          <a:lstStyle/>
          <a:p>
            <a:endParaRPr lang="zh-CN" altLang="en-US">
              <a:solidFill>
                <a:srgbClr val="000000"/>
              </a:solidFill>
              <a:latin typeface="Tahoma" pitchFamily="34" charset="0"/>
              <a:ea typeface="幼圆" pitchFamily="49" charset="-122"/>
              <a:sym typeface="Arial" pitchFamily="34" charset="0"/>
            </a:endParaRPr>
          </a:p>
        </p:txBody>
      </p:sp>
      <p:sp>
        <p:nvSpPr>
          <p:cNvPr id="21511" name="TextBox 49"/>
          <p:cNvSpPr>
            <a:spLocks noChangeArrowheads="1"/>
          </p:cNvSpPr>
          <p:nvPr/>
        </p:nvSpPr>
        <p:spPr bwMode="auto">
          <a:xfrm>
            <a:off x="406400" y="1154113"/>
            <a:ext cx="676275" cy="366712"/>
          </a:xfrm>
          <a:prstGeom prst="rect">
            <a:avLst/>
          </a:prstGeom>
          <a:noFill/>
          <a:ln w="9525">
            <a:noFill/>
            <a:miter lim="800000"/>
          </a:ln>
        </p:spPr>
        <p:txBody>
          <a:bodyPr wrap="none">
            <a:spAutoFit/>
          </a:bodyPr>
          <a:lstStyle/>
          <a:p>
            <a:r>
              <a:rPr lang="en-US" altLang="zh-CN" sz="1800" b="1">
                <a:solidFill>
                  <a:srgbClr val="FF0000"/>
                </a:solidFill>
                <a:latin typeface="Tahoma" pitchFamily="34" charset="0"/>
                <a:ea typeface="幼圆" pitchFamily="49" charset="-122"/>
                <a:sym typeface="Arial" pitchFamily="34" charset="0"/>
              </a:rPr>
              <a:t>SDN</a:t>
            </a:r>
          </a:p>
        </p:txBody>
      </p:sp>
      <p:sp>
        <p:nvSpPr>
          <p:cNvPr id="21512" name="TextBox 50"/>
          <p:cNvSpPr>
            <a:spLocks noChangeArrowheads="1"/>
          </p:cNvSpPr>
          <p:nvPr/>
        </p:nvSpPr>
        <p:spPr bwMode="auto">
          <a:xfrm>
            <a:off x="4857750" y="1154113"/>
            <a:ext cx="646113" cy="366712"/>
          </a:xfrm>
          <a:prstGeom prst="rect">
            <a:avLst/>
          </a:prstGeom>
          <a:noFill/>
          <a:ln w="9525">
            <a:noFill/>
            <a:miter lim="800000"/>
          </a:ln>
        </p:spPr>
        <p:txBody>
          <a:bodyPr wrap="none">
            <a:spAutoFit/>
          </a:bodyPr>
          <a:lstStyle/>
          <a:p>
            <a:r>
              <a:rPr lang="en-US" altLang="zh-CN" sz="1800" b="1">
                <a:solidFill>
                  <a:srgbClr val="FF0000"/>
                </a:solidFill>
                <a:latin typeface="Tahoma" pitchFamily="34" charset="0"/>
                <a:ea typeface="幼圆" pitchFamily="49" charset="-122"/>
                <a:sym typeface="Arial" pitchFamily="34" charset="0"/>
              </a:rPr>
              <a:t>NFV</a:t>
            </a:r>
          </a:p>
        </p:txBody>
      </p:sp>
      <p:sp>
        <p:nvSpPr>
          <p:cNvPr id="21513" name="TextBox 51"/>
          <p:cNvSpPr>
            <a:spLocks noChangeArrowheads="1"/>
          </p:cNvSpPr>
          <p:nvPr/>
        </p:nvSpPr>
        <p:spPr bwMode="auto">
          <a:xfrm>
            <a:off x="1231900" y="1133475"/>
            <a:ext cx="1620838" cy="584200"/>
          </a:xfrm>
          <a:prstGeom prst="rect">
            <a:avLst/>
          </a:prstGeom>
          <a:noFill/>
          <a:ln w="9525">
            <a:noFill/>
            <a:miter lim="800000"/>
          </a:ln>
        </p:spPr>
        <p:txBody>
          <a:bodyPr wrap="none">
            <a:spAutoFit/>
          </a:bodyPr>
          <a:lstStyle/>
          <a:p>
            <a:r>
              <a:rPr lang="zh-CN" altLang="en-US" sz="1600">
                <a:solidFill>
                  <a:srgbClr val="000000"/>
                </a:solidFill>
                <a:latin typeface="黑体" pitchFamily="49" charset="-122"/>
                <a:ea typeface="黑体" pitchFamily="49" charset="-122"/>
                <a:sym typeface="黑体" pitchFamily="49" charset="-122"/>
              </a:rPr>
              <a:t>转发与控制分离</a:t>
            </a:r>
            <a:endParaRPr lang="en-US" sz="1600">
              <a:solidFill>
                <a:srgbClr val="000000"/>
              </a:solidFill>
              <a:latin typeface="黑体" pitchFamily="49" charset="-122"/>
              <a:ea typeface="黑体" pitchFamily="49" charset="-122"/>
              <a:sym typeface="黑体" pitchFamily="49" charset="-122"/>
            </a:endParaRPr>
          </a:p>
          <a:p>
            <a:r>
              <a:rPr lang="zh-CN" altLang="en-US" sz="1600">
                <a:solidFill>
                  <a:srgbClr val="000000"/>
                </a:solidFill>
                <a:latin typeface="黑体" pitchFamily="49" charset="-122"/>
                <a:ea typeface="黑体" pitchFamily="49" charset="-122"/>
                <a:sym typeface="黑体" pitchFamily="49" charset="-122"/>
              </a:rPr>
              <a:t>开放可编程接口</a:t>
            </a:r>
            <a:endParaRPr lang="zh-CN" altLang="en-US">
              <a:latin typeface="Tahoma" pitchFamily="34" charset="0"/>
            </a:endParaRPr>
          </a:p>
        </p:txBody>
      </p:sp>
      <p:sp>
        <p:nvSpPr>
          <p:cNvPr id="21514" name="TextBox 52"/>
          <p:cNvSpPr>
            <a:spLocks noChangeArrowheads="1"/>
          </p:cNvSpPr>
          <p:nvPr/>
        </p:nvSpPr>
        <p:spPr bwMode="auto">
          <a:xfrm>
            <a:off x="5664200" y="1135063"/>
            <a:ext cx="1908175" cy="585787"/>
          </a:xfrm>
          <a:prstGeom prst="rect">
            <a:avLst/>
          </a:prstGeom>
          <a:noFill/>
          <a:ln w="9525">
            <a:noFill/>
            <a:miter lim="800000"/>
          </a:ln>
        </p:spPr>
        <p:txBody>
          <a:bodyPr>
            <a:spAutoFit/>
          </a:bodyPr>
          <a:lstStyle/>
          <a:p>
            <a:r>
              <a:rPr lang="zh-CN" altLang="en-US" sz="1600">
                <a:solidFill>
                  <a:srgbClr val="000000"/>
                </a:solidFill>
                <a:latin typeface="黑体" pitchFamily="49" charset="-122"/>
                <a:ea typeface="黑体" pitchFamily="49" charset="-122"/>
                <a:sym typeface="黑体" pitchFamily="49" charset="-122"/>
              </a:rPr>
              <a:t>硬件与软件解耦</a:t>
            </a:r>
            <a:endParaRPr lang="en-US" sz="1600">
              <a:solidFill>
                <a:srgbClr val="000000"/>
              </a:solidFill>
              <a:latin typeface="黑体" pitchFamily="49" charset="-122"/>
              <a:ea typeface="黑体" pitchFamily="49" charset="-122"/>
              <a:sym typeface="黑体" pitchFamily="49" charset="-122"/>
            </a:endParaRPr>
          </a:p>
          <a:p>
            <a:r>
              <a:rPr lang="zh-CN" altLang="en-US" sz="1600">
                <a:solidFill>
                  <a:srgbClr val="000000"/>
                </a:solidFill>
                <a:latin typeface="黑体" pitchFamily="49" charset="-122"/>
                <a:ea typeface="黑体" pitchFamily="49" charset="-122"/>
                <a:sym typeface="黑体" pitchFamily="49" charset="-122"/>
              </a:rPr>
              <a:t>网络功能虚拟化</a:t>
            </a:r>
            <a:endParaRPr lang="zh-CN" altLang="en-US" b="1">
              <a:solidFill>
                <a:srgbClr val="000000"/>
              </a:solidFill>
              <a:latin typeface="黑体" pitchFamily="49" charset="-122"/>
              <a:ea typeface="黑体" pitchFamily="49" charset="-122"/>
              <a:sym typeface="黑体" pitchFamily="49" charset="-122"/>
            </a:endParaRPr>
          </a:p>
        </p:txBody>
      </p:sp>
      <p:sp>
        <p:nvSpPr>
          <p:cNvPr id="21515" name="TextBox 53"/>
          <p:cNvSpPr>
            <a:spLocks noChangeArrowheads="1"/>
          </p:cNvSpPr>
          <p:nvPr/>
        </p:nvSpPr>
        <p:spPr bwMode="auto">
          <a:xfrm>
            <a:off x="3851275" y="1700213"/>
            <a:ext cx="1198563" cy="396875"/>
          </a:xfrm>
          <a:prstGeom prst="rect">
            <a:avLst/>
          </a:prstGeom>
          <a:noFill/>
          <a:ln w="9525">
            <a:noFill/>
            <a:miter lim="800000"/>
          </a:ln>
        </p:spPr>
        <p:txBody>
          <a:bodyPr wrap="none">
            <a:spAutoFit/>
          </a:bodyPr>
          <a:lstStyle/>
          <a:p>
            <a:r>
              <a:rPr lang="zh-CN" altLang="en-US" sz="2000" b="1">
                <a:solidFill>
                  <a:srgbClr val="FF0000"/>
                </a:solidFill>
                <a:latin typeface="Tahoma" pitchFamily="34" charset="0"/>
                <a:ea typeface="幼圆" pitchFamily="49" charset="-122"/>
                <a:sym typeface="Arial" pitchFamily="34" charset="0"/>
              </a:rPr>
              <a:t>融合发展</a:t>
            </a:r>
          </a:p>
        </p:txBody>
      </p:sp>
      <p:sp>
        <p:nvSpPr>
          <p:cNvPr id="21516" name="Freeform 49"/>
          <p:cNvSpPr>
            <a:spLocks noChangeArrowheads="1"/>
          </p:cNvSpPr>
          <p:nvPr/>
        </p:nvSpPr>
        <p:spPr bwMode="auto">
          <a:xfrm>
            <a:off x="4481513" y="2760663"/>
            <a:ext cx="187325" cy="223837"/>
          </a:xfrm>
          <a:custGeom>
            <a:avLst/>
            <a:gdLst/>
            <a:ahLst/>
            <a:cxnLst>
              <a:cxn ang="0">
                <a:pos x="118" y="141"/>
              </a:cxn>
              <a:cxn ang="0">
                <a:pos x="59" y="116"/>
              </a:cxn>
              <a:cxn ang="0">
                <a:pos x="0" y="141"/>
              </a:cxn>
              <a:cxn ang="0">
                <a:pos x="59" y="0"/>
              </a:cxn>
              <a:cxn ang="0">
                <a:pos x="118" y="141"/>
              </a:cxn>
            </a:cxnLst>
            <a:rect l="0" t="0" r="r" b="b"/>
            <a:pathLst>
              <a:path w="118" h="141">
                <a:moveTo>
                  <a:pt x="118" y="141"/>
                </a:moveTo>
                <a:lnTo>
                  <a:pt x="59" y="116"/>
                </a:lnTo>
                <a:lnTo>
                  <a:pt x="0" y="141"/>
                </a:lnTo>
                <a:lnTo>
                  <a:pt x="59" y="0"/>
                </a:lnTo>
                <a:lnTo>
                  <a:pt x="118" y="141"/>
                </a:lnTo>
              </a:path>
            </a:pathLst>
          </a:custGeom>
          <a:noFill/>
          <a:ln w="9525">
            <a:noFill/>
            <a:round/>
          </a:ln>
        </p:spPr>
        <p:txBody>
          <a:bodyPr/>
          <a:lstStyle/>
          <a:p>
            <a:endParaRPr lang="zh-CN" altLang="en-US"/>
          </a:p>
        </p:txBody>
      </p:sp>
      <p:sp>
        <p:nvSpPr>
          <p:cNvPr id="21517" name="Freeform 51"/>
          <p:cNvSpPr>
            <a:spLocks noChangeArrowheads="1"/>
          </p:cNvSpPr>
          <p:nvPr/>
        </p:nvSpPr>
        <p:spPr bwMode="auto">
          <a:xfrm>
            <a:off x="4575175" y="2760663"/>
            <a:ext cx="93663" cy="223837"/>
          </a:xfrm>
          <a:custGeom>
            <a:avLst/>
            <a:gdLst/>
            <a:ahLst/>
            <a:cxnLst>
              <a:cxn ang="0">
                <a:pos x="0" y="0"/>
              </a:cxn>
              <a:cxn ang="0">
                <a:pos x="0" y="0"/>
              </a:cxn>
              <a:cxn ang="0">
                <a:pos x="0" y="116"/>
              </a:cxn>
              <a:cxn ang="0">
                <a:pos x="59" y="141"/>
              </a:cxn>
              <a:cxn ang="0">
                <a:pos x="0" y="0"/>
              </a:cxn>
            </a:cxnLst>
            <a:rect l="0" t="0" r="r" b="b"/>
            <a:pathLst>
              <a:path w="59" h="141">
                <a:moveTo>
                  <a:pt x="0" y="0"/>
                </a:moveTo>
                <a:lnTo>
                  <a:pt x="0" y="0"/>
                </a:lnTo>
                <a:lnTo>
                  <a:pt x="0" y="116"/>
                </a:lnTo>
                <a:lnTo>
                  <a:pt x="59" y="141"/>
                </a:lnTo>
                <a:lnTo>
                  <a:pt x="0" y="0"/>
                </a:lnTo>
              </a:path>
            </a:pathLst>
          </a:custGeom>
          <a:noFill/>
          <a:ln w="9525">
            <a:noFill/>
            <a:round/>
          </a:ln>
        </p:spPr>
        <p:txBody>
          <a:bodyPr/>
          <a:lstStyle/>
          <a:p>
            <a:endParaRPr lang="zh-CN" altLang="en-US"/>
          </a:p>
        </p:txBody>
      </p:sp>
      <p:sp>
        <p:nvSpPr>
          <p:cNvPr id="21518" name="Freeform 63"/>
          <p:cNvSpPr>
            <a:spLocks noChangeArrowheads="1"/>
          </p:cNvSpPr>
          <p:nvPr/>
        </p:nvSpPr>
        <p:spPr bwMode="auto">
          <a:xfrm>
            <a:off x="6707188" y="2976563"/>
            <a:ext cx="2041525" cy="833437"/>
          </a:xfrm>
          <a:custGeom>
            <a:avLst/>
            <a:gdLst/>
            <a:ahLst/>
            <a:cxnLst>
              <a:cxn ang="0">
                <a:pos x="606" y="239"/>
              </a:cxn>
              <a:cxn ang="0">
                <a:pos x="476" y="109"/>
              </a:cxn>
              <a:cxn ang="0">
                <a:pos x="432" y="117"/>
              </a:cxn>
              <a:cxn ang="0">
                <a:pos x="285" y="0"/>
              </a:cxn>
              <a:cxn ang="0">
                <a:pos x="133" y="149"/>
              </a:cxn>
              <a:cxn ang="0">
                <a:pos x="111" y="146"/>
              </a:cxn>
              <a:cxn ang="0">
                <a:pos x="0" y="258"/>
              </a:cxn>
              <a:cxn ang="0">
                <a:pos x="79" y="364"/>
              </a:cxn>
              <a:cxn ang="0">
                <a:pos x="108" y="369"/>
              </a:cxn>
              <a:cxn ang="0">
                <a:pos x="482" y="369"/>
              </a:cxn>
              <a:cxn ang="0">
                <a:pos x="515" y="363"/>
              </a:cxn>
              <a:cxn ang="0">
                <a:pos x="606" y="239"/>
              </a:cxn>
            </a:cxnLst>
            <a:rect l="0" t="0" r="r" b="b"/>
            <a:pathLst>
              <a:path w="606" h="369">
                <a:moveTo>
                  <a:pt x="606" y="239"/>
                </a:moveTo>
                <a:cubicBezTo>
                  <a:pt x="606" y="167"/>
                  <a:pt x="548" y="109"/>
                  <a:pt x="476" y="109"/>
                </a:cubicBezTo>
                <a:cubicBezTo>
                  <a:pt x="461" y="109"/>
                  <a:pt x="446" y="112"/>
                  <a:pt x="432" y="117"/>
                </a:cubicBezTo>
                <a:cubicBezTo>
                  <a:pt x="416" y="50"/>
                  <a:pt x="356" y="0"/>
                  <a:pt x="285" y="0"/>
                </a:cubicBezTo>
                <a:cubicBezTo>
                  <a:pt x="202" y="0"/>
                  <a:pt x="135" y="66"/>
                  <a:pt x="133" y="149"/>
                </a:cubicBezTo>
                <a:cubicBezTo>
                  <a:pt x="126" y="147"/>
                  <a:pt x="119" y="146"/>
                  <a:pt x="111" y="146"/>
                </a:cubicBezTo>
                <a:cubicBezTo>
                  <a:pt x="49" y="146"/>
                  <a:pt x="0" y="196"/>
                  <a:pt x="0" y="258"/>
                </a:cubicBezTo>
                <a:cubicBezTo>
                  <a:pt x="0" y="308"/>
                  <a:pt x="33" y="350"/>
                  <a:pt x="79" y="364"/>
                </a:cubicBezTo>
                <a:cubicBezTo>
                  <a:pt x="88" y="367"/>
                  <a:pt x="98" y="369"/>
                  <a:pt x="108" y="369"/>
                </a:cubicBezTo>
                <a:cubicBezTo>
                  <a:pt x="482" y="369"/>
                  <a:pt x="482" y="369"/>
                  <a:pt x="482" y="369"/>
                </a:cubicBezTo>
                <a:cubicBezTo>
                  <a:pt x="494" y="369"/>
                  <a:pt x="505" y="367"/>
                  <a:pt x="515" y="363"/>
                </a:cubicBezTo>
                <a:cubicBezTo>
                  <a:pt x="567" y="346"/>
                  <a:pt x="606" y="297"/>
                  <a:pt x="606" y="239"/>
                </a:cubicBezTo>
              </a:path>
            </a:pathLst>
          </a:custGeom>
          <a:solidFill>
            <a:srgbClr val="97CD00"/>
          </a:solidFill>
          <a:ln w="9525">
            <a:noFill/>
            <a:round/>
          </a:ln>
        </p:spPr>
        <p:txBody>
          <a:bodyPr/>
          <a:lstStyle/>
          <a:p>
            <a:endParaRPr lang="zh-CN" altLang="en-US"/>
          </a:p>
        </p:txBody>
      </p:sp>
      <p:sp>
        <p:nvSpPr>
          <p:cNvPr id="21519" name="Freeform 64"/>
          <p:cNvSpPr>
            <a:spLocks noEditPoints="1" noChangeArrowheads="1"/>
          </p:cNvSpPr>
          <p:nvPr/>
        </p:nvSpPr>
        <p:spPr bwMode="auto">
          <a:xfrm>
            <a:off x="7966075" y="3205163"/>
            <a:ext cx="549275" cy="311150"/>
          </a:xfrm>
          <a:custGeom>
            <a:avLst/>
            <a:gdLst/>
            <a:ahLst/>
            <a:cxnLst>
              <a:cxn ang="0">
                <a:pos x="1" y="0"/>
              </a:cxn>
              <a:cxn ang="0">
                <a:pos x="5" y="16"/>
              </a:cxn>
              <a:cxn ang="0">
                <a:pos x="49" y="8"/>
              </a:cxn>
              <a:cxn ang="0">
                <a:pos x="179" y="138"/>
              </a:cxn>
              <a:cxn ang="0">
                <a:pos x="179" y="138"/>
              </a:cxn>
              <a:cxn ang="0">
                <a:pos x="49" y="8"/>
              </a:cxn>
              <a:cxn ang="0">
                <a:pos x="5" y="16"/>
              </a:cxn>
              <a:cxn ang="0">
                <a:pos x="1" y="0"/>
              </a:cxn>
              <a:cxn ang="0">
                <a:pos x="0" y="0"/>
              </a:cxn>
              <a:cxn ang="0">
                <a:pos x="1"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179" h="138">
                <a:moveTo>
                  <a:pt x="1" y="0"/>
                </a:moveTo>
                <a:cubicBezTo>
                  <a:pt x="2" y="5"/>
                  <a:pt x="4" y="11"/>
                  <a:pt x="5" y="16"/>
                </a:cubicBezTo>
                <a:cubicBezTo>
                  <a:pt x="19" y="11"/>
                  <a:pt x="34" y="8"/>
                  <a:pt x="49" y="8"/>
                </a:cubicBezTo>
                <a:cubicBezTo>
                  <a:pt x="121" y="8"/>
                  <a:pt x="179" y="66"/>
                  <a:pt x="179" y="138"/>
                </a:cubicBezTo>
                <a:cubicBezTo>
                  <a:pt x="179" y="138"/>
                  <a:pt x="179" y="138"/>
                  <a:pt x="179" y="138"/>
                </a:cubicBezTo>
                <a:cubicBezTo>
                  <a:pt x="179" y="66"/>
                  <a:pt x="121" y="8"/>
                  <a:pt x="49" y="8"/>
                </a:cubicBezTo>
                <a:cubicBezTo>
                  <a:pt x="34" y="8"/>
                  <a:pt x="19" y="11"/>
                  <a:pt x="5" y="16"/>
                </a:cubicBezTo>
                <a:cubicBezTo>
                  <a:pt x="4" y="11"/>
                  <a:pt x="2" y="5"/>
                  <a:pt x="1" y="0"/>
                </a:cubicBezTo>
                <a:moveTo>
                  <a:pt x="0" y="0"/>
                </a:moveTo>
                <a:cubicBezTo>
                  <a:pt x="0" y="0"/>
                  <a:pt x="1" y="0"/>
                  <a:pt x="1" y="0"/>
                </a:cubicBezTo>
                <a:cubicBezTo>
                  <a:pt x="1"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5EB99"/>
          </a:solidFill>
          <a:ln w="9525">
            <a:noFill/>
            <a:round/>
          </a:ln>
        </p:spPr>
        <p:txBody>
          <a:bodyPr/>
          <a:lstStyle/>
          <a:p>
            <a:endParaRPr lang="zh-CN" altLang="en-US"/>
          </a:p>
        </p:txBody>
      </p:sp>
      <p:sp>
        <p:nvSpPr>
          <p:cNvPr id="21520" name="Freeform 65"/>
          <p:cNvSpPr>
            <a:spLocks noChangeArrowheads="1"/>
          </p:cNvSpPr>
          <p:nvPr/>
        </p:nvSpPr>
        <p:spPr bwMode="auto">
          <a:xfrm>
            <a:off x="7740650" y="2976563"/>
            <a:ext cx="938213" cy="831850"/>
          </a:xfrm>
          <a:custGeom>
            <a:avLst/>
            <a:gdLst/>
            <a:ahLst/>
            <a:cxnLst>
              <a:cxn ang="0">
                <a:pos x="0" y="0"/>
              </a:cxn>
              <a:cxn ang="0">
                <a:pos x="0" y="368"/>
              </a:cxn>
              <a:cxn ang="0">
                <a:pos x="182" y="368"/>
              </a:cxn>
              <a:cxn ang="0">
                <a:pos x="215" y="362"/>
              </a:cxn>
              <a:cxn ang="0">
                <a:pos x="306" y="238"/>
              </a:cxn>
              <a:cxn ang="0">
                <a:pos x="176" y="108"/>
              </a:cxn>
              <a:cxn ang="0">
                <a:pos x="132" y="116"/>
              </a:cxn>
              <a:cxn ang="0">
                <a:pos x="128" y="100"/>
              </a:cxn>
              <a:cxn ang="0">
                <a:pos x="128" y="100"/>
              </a:cxn>
              <a:cxn ang="0">
                <a:pos x="127" y="100"/>
              </a:cxn>
              <a:cxn ang="0">
                <a:pos x="127" y="100"/>
              </a:cxn>
              <a:cxn ang="0">
                <a:pos x="127" y="100"/>
              </a:cxn>
              <a:cxn ang="0">
                <a:pos x="127" y="100"/>
              </a:cxn>
              <a:cxn ang="0">
                <a:pos x="127" y="100"/>
              </a:cxn>
              <a:cxn ang="0">
                <a:pos x="127" y="100"/>
              </a:cxn>
              <a:cxn ang="0">
                <a:pos x="127" y="100"/>
              </a:cxn>
              <a:cxn ang="0">
                <a:pos x="0" y="0"/>
              </a:cxn>
            </a:cxnLst>
            <a:rect l="0" t="0" r="r" b="b"/>
            <a:pathLst>
              <a:path w="306" h="368">
                <a:moveTo>
                  <a:pt x="0" y="0"/>
                </a:moveTo>
                <a:cubicBezTo>
                  <a:pt x="0" y="368"/>
                  <a:pt x="0" y="368"/>
                  <a:pt x="0" y="368"/>
                </a:cubicBezTo>
                <a:cubicBezTo>
                  <a:pt x="182" y="368"/>
                  <a:pt x="182" y="368"/>
                  <a:pt x="182" y="368"/>
                </a:cubicBezTo>
                <a:cubicBezTo>
                  <a:pt x="194" y="368"/>
                  <a:pt x="205" y="366"/>
                  <a:pt x="215" y="362"/>
                </a:cubicBezTo>
                <a:cubicBezTo>
                  <a:pt x="267" y="345"/>
                  <a:pt x="306" y="296"/>
                  <a:pt x="306" y="238"/>
                </a:cubicBezTo>
                <a:cubicBezTo>
                  <a:pt x="306" y="166"/>
                  <a:pt x="248" y="108"/>
                  <a:pt x="176" y="108"/>
                </a:cubicBezTo>
                <a:cubicBezTo>
                  <a:pt x="161" y="108"/>
                  <a:pt x="146" y="111"/>
                  <a:pt x="132" y="116"/>
                </a:cubicBezTo>
                <a:cubicBezTo>
                  <a:pt x="131" y="111"/>
                  <a:pt x="129" y="105"/>
                  <a:pt x="128" y="100"/>
                </a:cubicBezTo>
                <a:cubicBezTo>
                  <a:pt x="128" y="100"/>
                  <a:pt x="128" y="100"/>
                  <a:pt x="128" y="100"/>
                </a:cubicBezTo>
                <a:cubicBezTo>
                  <a:pt x="128" y="100"/>
                  <a:pt x="127" y="100"/>
                  <a:pt x="127" y="100"/>
                </a:cubicBezTo>
                <a:cubicBezTo>
                  <a:pt x="127" y="100"/>
                  <a:pt x="127" y="100"/>
                  <a:pt x="127" y="100"/>
                </a:cubicBezTo>
                <a:cubicBezTo>
                  <a:pt x="127" y="100"/>
                  <a:pt x="127" y="100"/>
                  <a:pt x="127" y="100"/>
                </a:cubicBezTo>
                <a:cubicBezTo>
                  <a:pt x="127" y="100"/>
                  <a:pt x="127" y="100"/>
                  <a:pt x="127" y="100"/>
                </a:cubicBezTo>
                <a:cubicBezTo>
                  <a:pt x="127" y="100"/>
                  <a:pt x="127" y="100"/>
                  <a:pt x="127" y="100"/>
                </a:cubicBezTo>
                <a:cubicBezTo>
                  <a:pt x="127" y="100"/>
                  <a:pt x="127" y="100"/>
                  <a:pt x="127" y="100"/>
                </a:cubicBezTo>
                <a:cubicBezTo>
                  <a:pt x="127" y="100"/>
                  <a:pt x="127" y="100"/>
                  <a:pt x="127" y="100"/>
                </a:cubicBezTo>
                <a:cubicBezTo>
                  <a:pt x="108" y="46"/>
                  <a:pt x="59" y="6"/>
                  <a:pt x="0" y="0"/>
                </a:cubicBezTo>
              </a:path>
            </a:pathLst>
          </a:custGeom>
          <a:solidFill>
            <a:srgbClr val="7EBD00"/>
          </a:solidFill>
          <a:ln w="9525">
            <a:noFill/>
            <a:round/>
          </a:ln>
        </p:spPr>
        <p:txBody>
          <a:bodyPr/>
          <a:lstStyle/>
          <a:p>
            <a:endParaRPr lang="zh-CN" altLang="en-US"/>
          </a:p>
        </p:txBody>
      </p:sp>
      <p:grpSp>
        <p:nvGrpSpPr>
          <p:cNvPr id="21521" name="组合 60"/>
          <p:cNvGrpSpPr/>
          <p:nvPr/>
        </p:nvGrpSpPr>
        <p:grpSpPr bwMode="auto">
          <a:xfrm>
            <a:off x="6516688" y="3840163"/>
            <a:ext cx="2232025" cy="485775"/>
            <a:chOff x="0" y="0"/>
            <a:chExt cx="2057570" cy="861475"/>
          </a:xfrm>
        </p:grpSpPr>
        <p:sp>
          <p:nvSpPr>
            <p:cNvPr id="21522" name="Rectangle 69"/>
            <p:cNvSpPr>
              <a:spLocks noChangeArrowheads="1"/>
            </p:cNvSpPr>
            <p:nvPr/>
          </p:nvSpPr>
          <p:spPr bwMode="auto">
            <a:xfrm>
              <a:off x="0" y="0"/>
              <a:ext cx="2057570" cy="765607"/>
            </a:xfrm>
            <a:prstGeom prst="rect">
              <a:avLst/>
            </a:prstGeom>
            <a:solidFill>
              <a:srgbClr val="97CD00"/>
            </a:solidFill>
            <a:ln w="9525">
              <a:noFill/>
              <a:miter lim="800000"/>
            </a:ln>
          </p:spPr>
          <p:txBody>
            <a:bodyPr/>
            <a:lstStyle/>
            <a:p>
              <a:endParaRPr lang="zh-CN" altLang="en-US">
                <a:solidFill>
                  <a:srgbClr val="6D6F71"/>
                </a:solidFill>
                <a:latin typeface="微软雅黑" pitchFamily="34" charset="-122"/>
                <a:ea typeface="微软雅黑" pitchFamily="34" charset="-122"/>
                <a:sym typeface="微软雅黑" pitchFamily="34" charset="-122"/>
              </a:endParaRPr>
            </a:p>
          </p:txBody>
        </p:sp>
        <p:sp>
          <p:nvSpPr>
            <p:cNvPr id="21523" name="Rectangle 70"/>
            <p:cNvSpPr>
              <a:spLocks noChangeArrowheads="1"/>
            </p:cNvSpPr>
            <p:nvPr/>
          </p:nvSpPr>
          <p:spPr bwMode="auto">
            <a:xfrm>
              <a:off x="0" y="158262"/>
              <a:ext cx="1973263" cy="509588"/>
            </a:xfrm>
            <a:prstGeom prst="rect">
              <a:avLst/>
            </a:prstGeom>
            <a:noFill/>
            <a:ln w="9525">
              <a:noFill/>
              <a:miter lim="800000"/>
            </a:ln>
          </p:spPr>
          <p:txBody>
            <a:bodyPr/>
            <a:lstStyle/>
            <a:p>
              <a:endParaRPr lang="zh-CN" altLang="en-US">
                <a:solidFill>
                  <a:srgbClr val="6D6F71"/>
                </a:solidFill>
                <a:latin typeface="微软雅黑" pitchFamily="34" charset="-122"/>
                <a:ea typeface="微软雅黑" pitchFamily="34" charset="-122"/>
                <a:sym typeface="微软雅黑" pitchFamily="34" charset="-122"/>
              </a:endParaRPr>
            </a:p>
          </p:txBody>
        </p:sp>
        <p:sp>
          <p:nvSpPr>
            <p:cNvPr id="21524" name="Rectangle 71"/>
            <p:cNvSpPr>
              <a:spLocks noChangeArrowheads="1"/>
            </p:cNvSpPr>
            <p:nvPr/>
          </p:nvSpPr>
          <p:spPr bwMode="auto">
            <a:xfrm>
              <a:off x="0" y="413849"/>
              <a:ext cx="2057570" cy="254000"/>
            </a:xfrm>
            <a:prstGeom prst="rect">
              <a:avLst/>
            </a:prstGeom>
            <a:solidFill>
              <a:srgbClr val="78B900"/>
            </a:solidFill>
            <a:ln w="9525">
              <a:noFill/>
              <a:miter lim="800000"/>
            </a:ln>
          </p:spPr>
          <p:txBody>
            <a:bodyPr/>
            <a:lstStyle/>
            <a:p>
              <a:endParaRPr lang="zh-CN" altLang="en-US">
                <a:solidFill>
                  <a:srgbClr val="6D6F71"/>
                </a:solidFill>
                <a:latin typeface="微软雅黑" pitchFamily="34" charset="-122"/>
                <a:ea typeface="微软雅黑" pitchFamily="34" charset="-122"/>
                <a:sym typeface="微软雅黑" pitchFamily="34" charset="-122"/>
              </a:endParaRPr>
            </a:p>
          </p:txBody>
        </p:sp>
        <p:sp>
          <p:nvSpPr>
            <p:cNvPr id="21525" name="Rectangle 72"/>
            <p:cNvSpPr>
              <a:spLocks noChangeArrowheads="1"/>
            </p:cNvSpPr>
            <p:nvPr/>
          </p:nvSpPr>
          <p:spPr bwMode="auto">
            <a:xfrm>
              <a:off x="0" y="413849"/>
              <a:ext cx="1973263" cy="254000"/>
            </a:xfrm>
            <a:prstGeom prst="rect">
              <a:avLst/>
            </a:prstGeom>
            <a:noFill/>
            <a:ln w="9525">
              <a:noFill/>
              <a:miter lim="800000"/>
            </a:ln>
          </p:spPr>
          <p:txBody>
            <a:bodyPr/>
            <a:lstStyle/>
            <a:p>
              <a:endParaRPr lang="zh-CN" altLang="en-US">
                <a:solidFill>
                  <a:srgbClr val="6D6F71"/>
                </a:solidFill>
                <a:latin typeface="微软雅黑" pitchFamily="34" charset="-122"/>
                <a:ea typeface="微软雅黑" pitchFamily="34" charset="-122"/>
                <a:sym typeface="微软雅黑" pitchFamily="34" charset="-122"/>
              </a:endParaRPr>
            </a:p>
          </p:txBody>
        </p:sp>
        <p:sp>
          <p:nvSpPr>
            <p:cNvPr id="21526" name="Rectangle 73"/>
            <p:cNvSpPr>
              <a:spLocks noChangeArrowheads="1"/>
            </p:cNvSpPr>
            <p:nvPr/>
          </p:nvSpPr>
          <p:spPr bwMode="auto">
            <a:xfrm>
              <a:off x="279540" y="181617"/>
              <a:ext cx="1526583" cy="381778"/>
            </a:xfrm>
            <a:prstGeom prst="rect">
              <a:avLst/>
            </a:prstGeom>
            <a:noFill/>
            <a:ln w="9525">
              <a:noFill/>
              <a:miter lim="800000"/>
            </a:ln>
          </p:spPr>
          <p:txBody>
            <a:bodyPr lIns="0" tIns="0" rIns="0" bIns="0">
              <a:spAutoFit/>
            </a:bodyPr>
            <a:lstStyle/>
            <a:p>
              <a:pPr eaLnBrk="0" hangingPunct="0"/>
              <a:r>
                <a:rPr lang="zh-CN" altLang="en-US" sz="1400" b="1">
                  <a:solidFill>
                    <a:srgbClr val="FFFFFF"/>
                  </a:solidFill>
                  <a:latin typeface="微软雅黑" pitchFamily="34" charset="-122"/>
                  <a:ea typeface="微软雅黑" pitchFamily="34" charset="-122"/>
                  <a:sym typeface="微软雅黑" pitchFamily="34" charset="-122"/>
                </a:rPr>
                <a:t>网络虚拟化、融合化</a:t>
              </a:r>
              <a:endParaRPr lang="zh-CN" altLang="en-US" sz="2400">
                <a:solidFill>
                  <a:srgbClr val="6D6F71"/>
                </a:solidFill>
                <a:latin typeface="微软雅黑" pitchFamily="34" charset="-122"/>
                <a:ea typeface="微软雅黑" pitchFamily="34" charset="-122"/>
                <a:sym typeface="微软雅黑" pitchFamily="34" charset="-122"/>
              </a:endParaRPr>
            </a:p>
          </p:txBody>
        </p:sp>
        <p:sp>
          <p:nvSpPr>
            <p:cNvPr id="21527" name="Rectangle 74"/>
            <p:cNvSpPr>
              <a:spLocks noChangeArrowheads="1"/>
            </p:cNvSpPr>
            <p:nvPr/>
          </p:nvSpPr>
          <p:spPr bwMode="auto">
            <a:xfrm>
              <a:off x="37970" y="426558"/>
              <a:ext cx="65" cy="434917"/>
            </a:xfrm>
            <a:prstGeom prst="rect">
              <a:avLst/>
            </a:prstGeom>
            <a:noFill/>
            <a:ln w="9525">
              <a:noFill/>
              <a:miter lim="800000"/>
            </a:ln>
          </p:spPr>
          <p:txBody>
            <a:bodyPr wrap="none" lIns="0" tIns="0" rIns="0" bIns="0">
              <a:spAutoFit/>
            </a:bodyPr>
            <a:lstStyle/>
            <a:p>
              <a:pPr eaLnBrk="0" hangingPunct="0"/>
              <a:endParaRPr lang="zh-CN" altLang="en-US" sz="2000">
                <a:solidFill>
                  <a:srgbClr val="6D6F71"/>
                </a:solidFill>
                <a:latin typeface="微软雅黑" pitchFamily="34" charset="-122"/>
                <a:ea typeface="微软雅黑" pitchFamily="34" charset="-122"/>
                <a:sym typeface="微软雅黑" pitchFamily="34" charset="-122"/>
              </a:endParaRPr>
            </a:p>
          </p:txBody>
        </p:sp>
      </p:grpSp>
      <p:sp>
        <p:nvSpPr>
          <p:cNvPr id="21528" name="矩形 84"/>
          <p:cNvSpPr>
            <a:spLocks noChangeArrowheads="1"/>
          </p:cNvSpPr>
          <p:nvPr/>
        </p:nvSpPr>
        <p:spPr bwMode="auto">
          <a:xfrm>
            <a:off x="7121525" y="3265488"/>
            <a:ext cx="868363" cy="384175"/>
          </a:xfrm>
          <a:prstGeom prst="rect">
            <a:avLst/>
          </a:prstGeom>
          <a:noFill/>
          <a:ln w="9525">
            <a:noFill/>
            <a:miter lim="800000"/>
          </a:ln>
        </p:spPr>
        <p:txBody>
          <a:bodyPr wrap="none">
            <a:spAutoFit/>
          </a:bodyPr>
          <a:lstStyle/>
          <a:p>
            <a:pPr eaLnBrk="0" hangingPunct="0"/>
            <a:r>
              <a:rPr lang="zh-CN" altLang="en-US" sz="1800" b="1">
                <a:solidFill>
                  <a:srgbClr val="FFFFFF"/>
                </a:solidFill>
                <a:latin typeface="微软雅黑" pitchFamily="34" charset="-122"/>
                <a:ea typeface="微软雅黑" pitchFamily="34" charset="-122"/>
                <a:sym typeface="微软雅黑" pitchFamily="34" charset="-122"/>
              </a:rPr>
              <a:t>虚拟化</a:t>
            </a:r>
          </a:p>
        </p:txBody>
      </p:sp>
      <p:sp>
        <p:nvSpPr>
          <p:cNvPr id="21529" name="Freeform 52"/>
          <p:cNvSpPr>
            <a:spLocks noChangeArrowheads="1"/>
          </p:cNvSpPr>
          <p:nvPr/>
        </p:nvSpPr>
        <p:spPr bwMode="auto">
          <a:xfrm>
            <a:off x="468313" y="2976563"/>
            <a:ext cx="2089150" cy="901700"/>
          </a:xfrm>
          <a:custGeom>
            <a:avLst/>
            <a:gdLst/>
            <a:ahLst/>
            <a:cxnLst>
              <a:cxn ang="0">
                <a:pos x="606" y="239"/>
              </a:cxn>
              <a:cxn ang="0">
                <a:pos x="476" y="109"/>
              </a:cxn>
              <a:cxn ang="0">
                <a:pos x="432" y="117"/>
              </a:cxn>
              <a:cxn ang="0">
                <a:pos x="285" y="0"/>
              </a:cxn>
              <a:cxn ang="0">
                <a:pos x="134" y="149"/>
              </a:cxn>
              <a:cxn ang="0">
                <a:pos x="111" y="146"/>
              </a:cxn>
              <a:cxn ang="0">
                <a:pos x="0" y="258"/>
              </a:cxn>
              <a:cxn ang="0">
                <a:pos x="79" y="364"/>
              </a:cxn>
              <a:cxn ang="0">
                <a:pos x="108" y="369"/>
              </a:cxn>
              <a:cxn ang="0">
                <a:pos x="483" y="369"/>
              </a:cxn>
              <a:cxn ang="0">
                <a:pos x="515" y="363"/>
              </a:cxn>
              <a:cxn ang="0">
                <a:pos x="606" y="239"/>
              </a:cxn>
            </a:cxnLst>
            <a:rect l="0" t="0" r="r" b="b"/>
            <a:pathLst>
              <a:path w="606" h="369">
                <a:moveTo>
                  <a:pt x="606" y="239"/>
                </a:moveTo>
                <a:cubicBezTo>
                  <a:pt x="606" y="167"/>
                  <a:pt x="548" y="109"/>
                  <a:pt x="476" y="109"/>
                </a:cubicBezTo>
                <a:cubicBezTo>
                  <a:pt x="461" y="109"/>
                  <a:pt x="446" y="112"/>
                  <a:pt x="432" y="117"/>
                </a:cubicBezTo>
                <a:cubicBezTo>
                  <a:pt x="417" y="50"/>
                  <a:pt x="357" y="0"/>
                  <a:pt x="285" y="0"/>
                </a:cubicBezTo>
                <a:cubicBezTo>
                  <a:pt x="203" y="0"/>
                  <a:pt x="135" y="66"/>
                  <a:pt x="134" y="149"/>
                </a:cubicBezTo>
                <a:cubicBezTo>
                  <a:pt x="126" y="147"/>
                  <a:pt x="119" y="146"/>
                  <a:pt x="111" y="146"/>
                </a:cubicBezTo>
                <a:cubicBezTo>
                  <a:pt x="50" y="146"/>
                  <a:pt x="0" y="196"/>
                  <a:pt x="0" y="258"/>
                </a:cubicBezTo>
                <a:cubicBezTo>
                  <a:pt x="0" y="308"/>
                  <a:pt x="33" y="350"/>
                  <a:pt x="79" y="364"/>
                </a:cubicBezTo>
                <a:cubicBezTo>
                  <a:pt x="88" y="367"/>
                  <a:pt x="98" y="369"/>
                  <a:pt x="108" y="369"/>
                </a:cubicBezTo>
                <a:cubicBezTo>
                  <a:pt x="483" y="369"/>
                  <a:pt x="483" y="369"/>
                  <a:pt x="483" y="369"/>
                </a:cubicBezTo>
                <a:cubicBezTo>
                  <a:pt x="494" y="369"/>
                  <a:pt x="505" y="367"/>
                  <a:pt x="515" y="363"/>
                </a:cubicBezTo>
                <a:cubicBezTo>
                  <a:pt x="568" y="346"/>
                  <a:pt x="606" y="297"/>
                  <a:pt x="606" y="239"/>
                </a:cubicBezTo>
              </a:path>
            </a:pathLst>
          </a:custGeom>
          <a:solidFill>
            <a:srgbClr val="97CD00"/>
          </a:solidFill>
          <a:ln w="9525">
            <a:noFill/>
            <a:round/>
          </a:ln>
        </p:spPr>
        <p:txBody>
          <a:bodyPr/>
          <a:lstStyle/>
          <a:p>
            <a:endParaRPr lang="zh-CN" altLang="en-US"/>
          </a:p>
        </p:txBody>
      </p:sp>
      <p:sp>
        <p:nvSpPr>
          <p:cNvPr id="21530" name="Freeform 53"/>
          <p:cNvSpPr>
            <a:spLocks noEditPoints="1" noChangeArrowheads="1"/>
          </p:cNvSpPr>
          <p:nvPr/>
        </p:nvSpPr>
        <p:spPr bwMode="auto">
          <a:xfrm>
            <a:off x="1930400" y="3203575"/>
            <a:ext cx="625475" cy="355600"/>
          </a:xfrm>
          <a:custGeom>
            <a:avLst/>
            <a:gdLst/>
            <a:ahLst/>
            <a:cxnLst>
              <a:cxn ang="0">
                <a:pos x="0" y="0"/>
              </a:cxn>
              <a:cxn ang="0">
                <a:pos x="7" y="24"/>
              </a:cxn>
              <a:cxn ang="0">
                <a:pos x="51" y="16"/>
              </a:cxn>
              <a:cxn ang="0">
                <a:pos x="181" y="146"/>
              </a:cxn>
              <a:cxn ang="0">
                <a:pos x="181" y="146"/>
              </a:cxn>
              <a:cxn ang="0">
                <a:pos x="51" y="16"/>
              </a:cxn>
              <a:cxn ang="0">
                <a:pos x="7" y="24"/>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181" h="146">
                <a:moveTo>
                  <a:pt x="0" y="0"/>
                </a:moveTo>
                <a:cubicBezTo>
                  <a:pt x="3" y="8"/>
                  <a:pt x="6" y="16"/>
                  <a:pt x="7" y="24"/>
                </a:cubicBezTo>
                <a:cubicBezTo>
                  <a:pt x="21" y="19"/>
                  <a:pt x="36" y="16"/>
                  <a:pt x="51" y="16"/>
                </a:cubicBezTo>
                <a:cubicBezTo>
                  <a:pt x="123" y="16"/>
                  <a:pt x="181" y="74"/>
                  <a:pt x="181" y="146"/>
                </a:cubicBezTo>
                <a:cubicBezTo>
                  <a:pt x="181" y="146"/>
                  <a:pt x="181" y="146"/>
                  <a:pt x="181" y="146"/>
                </a:cubicBezTo>
                <a:cubicBezTo>
                  <a:pt x="181" y="74"/>
                  <a:pt x="123" y="16"/>
                  <a:pt x="51" y="16"/>
                </a:cubicBezTo>
                <a:cubicBezTo>
                  <a:pt x="36" y="16"/>
                  <a:pt x="21" y="19"/>
                  <a:pt x="7" y="24"/>
                </a:cubicBezTo>
                <a:cubicBezTo>
                  <a:pt x="6" y="16"/>
                  <a:pt x="3" y="8"/>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D5EB99"/>
          </a:solidFill>
          <a:ln w="9525">
            <a:noFill/>
            <a:round/>
          </a:ln>
        </p:spPr>
        <p:txBody>
          <a:bodyPr/>
          <a:lstStyle/>
          <a:p>
            <a:endParaRPr lang="zh-CN" altLang="en-US"/>
          </a:p>
        </p:txBody>
      </p:sp>
      <p:sp>
        <p:nvSpPr>
          <p:cNvPr id="21531" name="Freeform 54"/>
          <p:cNvSpPr>
            <a:spLocks noChangeArrowheads="1"/>
          </p:cNvSpPr>
          <p:nvPr/>
        </p:nvSpPr>
        <p:spPr bwMode="auto">
          <a:xfrm>
            <a:off x="1501775" y="2979738"/>
            <a:ext cx="1054100" cy="896937"/>
          </a:xfrm>
          <a:custGeom>
            <a:avLst/>
            <a:gdLst/>
            <a:ahLst/>
            <a:cxnLst>
              <a:cxn ang="0">
                <a:pos x="0" y="0"/>
              </a:cxn>
              <a:cxn ang="0">
                <a:pos x="0" y="368"/>
              </a:cxn>
              <a:cxn ang="0">
                <a:pos x="183" y="368"/>
              </a:cxn>
              <a:cxn ang="0">
                <a:pos x="215" y="362"/>
              </a:cxn>
              <a:cxn ang="0">
                <a:pos x="306" y="238"/>
              </a:cxn>
              <a:cxn ang="0">
                <a:pos x="176" y="108"/>
              </a:cxn>
              <a:cxn ang="0">
                <a:pos x="132" y="116"/>
              </a:cxn>
              <a:cxn ang="0">
                <a:pos x="125" y="92"/>
              </a:cxn>
              <a:cxn ang="0">
                <a:pos x="125" y="92"/>
              </a:cxn>
              <a:cxn ang="0">
                <a:pos x="125" y="92"/>
              </a:cxn>
              <a:cxn ang="0">
                <a:pos x="125" y="92"/>
              </a:cxn>
              <a:cxn ang="0">
                <a:pos x="125" y="92"/>
              </a:cxn>
              <a:cxn ang="0">
                <a:pos x="125" y="92"/>
              </a:cxn>
              <a:cxn ang="0">
                <a:pos x="125" y="92"/>
              </a:cxn>
              <a:cxn ang="0">
                <a:pos x="0" y="0"/>
              </a:cxn>
            </a:cxnLst>
            <a:rect l="0" t="0" r="r" b="b"/>
            <a:pathLst>
              <a:path w="306" h="368">
                <a:moveTo>
                  <a:pt x="0" y="0"/>
                </a:moveTo>
                <a:cubicBezTo>
                  <a:pt x="0" y="368"/>
                  <a:pt x="0" y="368"/>
                  <a:pt x="0" y="368"/>
                </a:cubicBezTo>
                <a:cubicBezTo>
                  <a:pt x="183" y="368"/>
                  <a:pt x="183" y="368"/>
                  <a:pt x="183" y="368"/>
                </a:cubicBezTo>
                <a:cubicBezTo>
                  <a:pt x="194" y="368"/>
                  <a:pt x="205" y="366"/>
                  <a:pt x="215" y="362"/>
                </a:cubicBezTo>
                <a:cubicBezTo>
                  <a:pt x="268" y="345"/>
                  <a:pt x="306" y="296"/>
                  <a:pt x="306" y="238"/>
                </a:cubicBezTo>
                <a:cubicBezTo>
                  <a:pt x="306" y="166"/>
                  <a:pt x="248" y="108"/>
                  <a:pt x="176" y="108"/>
                </a:cubicBezTo>
                <a:cubicBezTo>
                  <a:pt x="161" y="108"/>
                  <a:pt x="146" y="111"/>
                  <a:pt x="132" y="116"/>
                </a:cubicBezTo>
                <a:cubicBezTo>
                  <a:pt x="131" y="108"/>
                  <a:pt x="128" y="100"/>
                  <a:pt x="125" y="92"/>
                </a:cubicBezTo>
                <a:cubicBezTo>
                  <a:pt x="125" y="92"/>
                  <a:pt x="125" y="92"/>
                  <a:pt x="125" y="92"/>
                </a:cubicBezTo>
                <a:cubicBezTo>
                  <a:pt x="125" y="92"/>
                  <a:pt x="125" y="92"/>
                  <a:pt x="125" y="92"/>
                </a:cubicBezTo>
                <a:cubicBezTo>
                  <a:pt x="125" y="92"/>
                  <a:pt x="125" y="92"/>
                  <a:pt x="125" y="92"/>
                </a:cubicBezTo>
                <a:cubicBezTo>
                  <a:pt x="125" y="92"/>
                  <a:pt x="125" y="92"/>
                  <a:pt x="125" y="92"/>
                </a:cubicBezTo>
                <a:cubicBezTo>
                  <a:pt x="125" y="92"/>
                  <a:pt x="125" y="92"/>
                  <a:pt x="125" y="92"/>
                </a:cubicBezTo>
                <a:cubicBezTo>
                  <a:pt x="125" y="92"/>
                  <a:pt x="125" y="92"/>
                  <a:pt x="125" y="92"/>
                </a:cubicBezTo>
                <a:cubicBezTo>
                  <a:pt x="104" y="42"/>
                  <a:pt x="57" y="5"/>
                  <a:pt x="0" y="0"/>
                </a:cubicBezTo>
              </a:path>
            </a:pathLst>
          </a:custGeom>
          <a:solidFill>
            <a:srgbClr val="7EBD00"/>
          </a:solidFill>
          <a:ln w="9525">
            <a:noFill/>
            <a:round/>
          </a:ln>
        </p:spPr>
        <p:txBody>
          <a:bodyPr/>
          <a:lstStyle/>
          <a:p>
            <a:endParaRPr lang="zh-CN" altLang="en-US"/>
          </a:p>
        </p:txBody>
      </p:sp>
      <p:sp>
        <p:nvSpPr>
          <p:cNvPr id="21532" name="Rectangle 58"/>
          <p:cNvSpPr>
            <a:spLocks noChangeArrowheads="1"/>
          </p:cNvSpPr>
          <p:nvPr/>
        </p:nvSpPr>
        <p:spPr bwMode="auto">
          <a:xfrm>
            <a:off x="466725" y="3913188"/>
            <a:ext cx="2089150" cy="341312"/>
          </a:xfrm>
          <a:prstGeom prst="rect">
            <a:avLst/>
          </a:prstGeom>
          <a:solidFill>
            <a:srgbClr val="97CD00"/>
          </a:solidFill>
          <a:ln w="9525">
            <a:noFill/>
            <a:miter lim="800000"/>
          </a:ln>
        </p:spPr>
        <p:txBody>
          <a:bodyPr/>
          <a:lstStyle/>
          <a:p>
            <a:endParaRPr lang="zh-CN" altLang="en-US">
              <a:solidFill>
                <a:srgbClr val="6D6F71"/>
              </a:solidFill>
              <a:latin typeface="微软雅黑" pitchFamily="34" charset="-122"/>
              <a:ea typeface="微软雅黑" pitchFamily="34" charset="-122"/>
              <a:sym typeface="微软雅黑" pitchFamily="34" charset="-122"/>
            </a:endParaRPr>
          </a:p>
        </p:txBody>
      </p:sp>
      <p:sp>
        <p:nvSpPr>
          <p:cNvPr id="21533" name="Rectangle 59"/>
          <p:cNvSpPr>
            <a:spLocks noChangeArrowheads="1"/>
          </p:cNvSpPr>
          <p:nvPr/>
        </p:nvSpPr>
        <p:spPr bwMode="auto">
          <a:xfrm>
            <a:off x="593725" y="4040188"/>
            <a:ext cx="2089150" cy="341312"/>
          </a:xfrm>
          <a:prstGeom prst="rect">
            <a:avLst/>
          </a:prstGeom>
          <a:noFill/>
          <a:ln w="9525">
            <a:noFill/>
            <a:miter lim="800000"/>
          </a:ln>
        </p:spPr>
        <p:txBody>
          <a:bodyPr/>
          <a:lstStyle/>
          <a:p>
            <a:endParaRPr lang="zh-CN" altLang="en-US" sz="2000">
              <a:solidFill>
                <a:srgbClr val="6D6F71"/>
              </a:solidFill>
              <a:latin typeface="微软雅黑" pitchFamily="34" charset="-122"/>
              <a:ea typeface="微软雅黑" pitchFamily="34" charset="-122"/>
              <a:sym typeface="微软雅黑" pitchFamily="34" charset="-122"/>
            </a:endParaRPr>
          </a:p>
        </p:txBody>
      </p:sp>
      <p:sp>
        <p:nvSpPr>
          <p:cNvPr id="21534" name="Rectangle 60"/>
          <p:cNvSpPr>
            <a:spLocks noChangeArrowheads="1"/>
          </p:cNvSpPr>
          <p:nvPr/>
        </p:nvSpPr>
        <p:spPr bwMode="auto">
          <a:xfrm>
            <a:off x="466725" y="4129088"/>
            <a:ext cx="2089150" cy="125412"/>
          </a:xfrm>
          <a:prstGeom prst="rect">
            <a:avLst/>
          </a:prstGeom>
          <a:solidFill>
            <a:srgbClr val="78B900"/>
          </a:solidFill>
          <a:ln w="9525">
            <a:noFill/>
            <a:miter lim="800000"/>
          </a:ln>
        </p:spPr>
        <p:txBody>
          <a:bodyPr/>
          <a:lstStyle/>
          <a:p>
            <a:endParaRPr lang="zh-CN" altLang="en-US">
              <a:solidFill>
                <a:srgbClr val="6D6F71"/>
              </a:solidFill>
              <a:latin typeface="微软雅黑" pitchFamily="34" charset="-122"/>
              <a:ea typeface="微软雅黑" pitchFamily="34" charset="-122"/>
              <a:sym typeface="微软雅黑" pitchFamily="34" charset="-122"/>
            </a:endParaRPr>
          </a:p>
        </p:txBody>
      </p:sp>
      <p:sp>
        <p:nvSpPr>
          <p:cNvPr id="21535" name="Rectangle 61"/>
          <p:cNvSpPr>
            <a:spLocks noChangeArrowheads="1"/>
          </p:cNvSpPr>
          <p:nvPr/>
        </p:nvSpPr>
        <p:spPr bwMode="auto">
          <a:xfrm>
            <a:off x="720725" y="4167188"/>
            <a:ext cx="2089150" cy="341312"/>
          </a:xfrm>
          <a:prstGeom prst="rect">
            <a:avLst/>
          </a:prstGeom>
          <a:noFill/>
          <a:ln w="9525">
            <a:noFill/>
            <a:miter lim="800000"/>
          </a:ln>
        </p:spPr>
        <p:txBody>
          <a:bodyPr/>
          <a:lstStyle/>
          <a:p>
            <a:endParaRPr lang="zh-CN" altLang="en-US">
              <a:solidFill>
                <a:srgbClr val="6D6F71"/>
              </a:solidFill>
              <a:latin typeface="微软雅黑" pitchFamily="34" charset="-122"/>
              <a:ea typeface="微软雅黑" pitchFamily="34" charset="-122"/>
              <a:sym typeface="微软雅黑" pitchFamily="34" charset="-122"/>
            </a:endParaRPr>
          </a:p>
        </p:txBody>
      </p:sp>
      <p:sp>
        <p:nvSpPr>
          <p:cNvPr id="21536" name="Rectangle 62"/>
          <p:cNvSpPr>
            <a:spLocks noChangeArrowheads="1"/>
          </p:cNvSpPr>
          <p:nvPr/>
        </p:nvSpPr>
        <p:spPr bwMode="auto">
          <a:xfrm>
            <a:off x="728663" y="3968750"/>
            <a:ext cx="1616075" cy="215900"/>
          </a:xfrm>
          <a:prstGeom prst="rect">
            <a:avLst/>
          </a:prstGeom>
          <a:noFill/>
          <a:ln w="9525">
            <a:noFill/>
            <a:miter lim="800000"/>
          </a:ln>
        </p:spPr>
        <p:txBody>
          <a:bodyPr wrap="none" lIns="0" tIns="0" rIns="0" bIns="0">
            <a:spAutoFit/>
          </a:bodyPr>
          <a:lstStyle/>
          <a:p>
            <a:pPr eaLnBrk="0" hangingPunct="0"/>
            <a:r>
              <a:rPr lang="zh-CN" altLang="en-US" sz="1400" b="1">
                <a:solidFill>
                  <a:srgbClr val="FFFFFF"/>
                </a:solidFill>
                <a:latin typeface="微软雅黑" pitchFamily="34" charset="-122"/>
                <a:ea typeface="微软雅黑" pitchFamily="34" charset="-122"/>
                <a:sym typeface="微软雅黑" pitchFamily="34" charset="-122"/>
              </a:rPr>
              <a:t>网络开放化、智能化</a:t>
            </a:r>
            <a:endParaRPr lang="zh-CN" altLang="en-US" sz="2400">
              <a:solidFill>
                <a:srgbClr val="6D6F71"/>
              </a:solidFill>
              <a:latin typeface="微软雅黑" pitchFamily="34" charset="-122"/>
              <a:ea typeface="微软雅黑" pitchFamily="34" charset="-122"/>
              <a:sym typeface="微软雅黑" pitchFamily="34" charset="-122"/>
            </a:endParaRPr>
          </a:p>
        </p:txBody>
      </p:sp>
      <p:sp>
        <p:nvSpPr>
          <p:cNvPr id="21537" name="矩形 85"/>
          <p:cNvSpPr>
            <a:spLocks noChangeArrowheads="1"/>
          </p:cNvSpPr>
          <p:nvPr/>
        </p:nvSpPr>
        <p:spPr bwMode="auto">
          <a:xfrm>
            <a:off x="755650" y="3336925"/>
            <a:ext cx="1512888" cy="384175"/>
          </a:xfrm>
          <a:prstGeom prst="rect">
            <a:avLst/>
          </a:prstGeom>
          <a:noFill/>
          <a:ln w="9525">
            <a:noFill/>
            <a:miter lim="800000"/>
          </a:ln>
        </p:spPr>
        <p:txBody>
          <a:bodyPr>
            <a:spAutoFit/>
          </a:bodyPr>
          <a:lstStyle/>
          <a:p>
            <a:pPr algn="ctr" eaLnBrk="0" hangingPunct="0"/>
            <a:r>
              <a:rPr lang="zh-CN" altLang="en-US" sz="1800" b="1">
                <a:solidFill>
                  <a:srgbClr val="FFFFFF"/>
                </a:solidFill>
                <a:latin typeface="微软雅黑" pitchFamily="34" charset="-122"/>
                <a:ea typeface="微软雅黑" pitchFamily="34" charset="-122"/>
                <a:sym typeface="微软雅黑" pitchFamily="34" charset="-122"/>
              </a:rPr>
              <a:t>软件定义</a:t>
            </a:r>
          </a:p>
        </p:txBody>
      </p:sp>
      <p:sp>
        <p:nvSpPr>
          <p:cNvPr id="21538" name="矩形 86"/>
          <p:cNvSpPr>
            <a:spLocks noChangeArrowheads="1"/>
          </p:cNvSpPr>
          <p:nvPr/>
        </p:nvSpPr>
        <p:spPr bwMode="auto">
          <a:xfrm>
            <a:off x="250825" y="2236578"/>
            <a:ext cx="8713788" cy="522707"/>
          </a:xfrm>
          <a:prstGeom prst="rect">
            <a:avLst/>
          </a:prstGeom>
          <a:solidFill>
            <a:srgbClr val="D1D1F0"/>
          </a:solidFill>
          <a:ln w="9525">
            <a:noFill/>
            <a:miter lim="800000"/>
          </a:ln>
        </p:spPr>
        <p:txBody>
          <a:bodyPr anchor="ctr">
            <a:spAutoFit/>
          </a:bodyPr>
          <a:lstStyle/>
          <a:p>
            <a:pPr>
              <a:lnSpc>
                <a:spcPct val="160000"/>
              </a:lnSpc>
              <a:buFont typeface="Wingdings" pitchFamily="2" charset="2"/>
              <a:buChar char="p"/>
            </a:pPr>
            <a:r>
              <a:rPr lang="en-US" altLang="zh-CN" sz="2000" b="1" dirty="0">
                <a:solidFill>
                  <a:srgbClr val="FF0000"/>
                </a:solidFill>
                <a:latin typeface="微软雅黑" pitchFamily="34" charset="-122"/>
                <a:ea typeface="微软雅黑" pitchFamily="34" charset="-122"/>
                <a:sym typeface="微软雅黑" pitchFamily="34" charset="-122"/>
              </a:rPr>
              <a:t> </a:t>
            </a:r>
            <a:r>
              <a:rPr lang="zh-CN" altLang="en-US" sz="1800" b="1" dirty="0">
                <a:solidFill>
                  <a:srgbClr val="FF0000"/>
                </a:solidFill>
                <a:latin typeface="微软雅黑" pitchFamily="34" charset="-122"/>
                <a:ea typeface="微软雅黑" pitchFamily="34" charset="-122"/>
                <a:sym typeface="微软雅黑" pitchFamily="34" charset="-122"/>
              </a:rPr>
              <a:t>五大趋势</a:t>
            </a:r>
            <a:r>
              <a:rPr lang="zh-CN" altLang="en-US" sz="1800" b="1" dirty="0">
                <a:latin typeface="微软雅黑" pitchFamily="34" charset="-122"/>
                <a:ea typeface="微软雅黑" pitchFamily="34" charset="-122"/>
                <a:sym typeface="微软雅黑" pitchFamily="34" charset="-122"/>
              </a:rPr>
              <a:t>：开放化、虚拟化、智能化、融合化、高速化理念日益成为共识</a:t>
            </a:r>
          </a:p>
        </p:txBody>
      </p:sp>
      <p:sp>
        <p:nvSpPr>
          <p:cNvPr id="21539" name="矩形 87"/>
          <p:cNvSpPr>
            <a:spLocks noChangeArrowheads="1"/>
          </p:cNvSpPr>
          <p:nvPr/>
        </p:nvSpPr>
        <p:spPr bwMode="auto">
          <a:xfrm>
            <a:off x="900113" y="4470400"/>
            <a:ext cx="2016125" cy="984250"/>
          </a:xfrm>
          <a:prstGeom prst="rect">
            <a:avLst/>
          </a:prstGeom>
          <a:noFill/>
          <a:ln w="9525">
            <a:noFill/>
            <a:miter lim="800000"/>
          </a:ln>
        </p:spPr>
        <p:txBody>
          <a:bodyPr anchor="ctr">
            <a:spAutoFit/>
          </a:bodyPr>
          <a:lstStyle/>
          <a:p>
            <a:pPr>
              <a:buSzPct val="60000"/>
              <a:buFont typeface="Wingdings" pitchFamily="2" charset="2"/>
              <a:buChar char="l"/>
            </a:pPr>
            <a:r>
              <a:rPr lang="zh-CN" altLang="en-US" sz="1400">
                <a:solidFill>
                  <a:srgbClr val="6D6F71"/>
                </a:solidFill>
                <a:latin typeface="微软雅黑" pitchFamily="34" charset="-122"/>
                <a:ea typeface="微软雅黑" pitchFamily="34" charset="-122"/>
                <a:sym typeface="微软雅黑" pitchFamily="34" charset="-122"/>
              </a:rPr>
              <a:t> 控制转发分离</a:t>
            </a:r>
            <a:endParaRPr lang="en-US" sz="1400">
              <a:solidFill>
                <a:srgbClr val="6D6F71"/>
              </a:solidFill>
              <a:latin typeface="微软雅黑" pitchFamily="34" charset="-122"/>
              <a:ea typeface="微软雅黑" pitchFamily="34" charset="-122"/>
              <a:sym typeface="微软雅黑" pitchFamily="34" charset="-122"/>
            </a:endParaRPr>
          </a:p>
          <a:p>
            <a:pPr>
              <a:buSzPct val="60000"/>
              <a:buFont typeface="Wingdings" pitchFamily="2" charset="2"/>
              <a:buChar char="l"/>
            </a:pPr>
            <a:r>
              <a:rPr lang="en-US" sz="1400">
                <a:solidFill>
                  <a:srgbClr val="6D6F71"/>
                </a:solidFill>
                <a:latin typeface="微软雅黑" pitchFamily="34" charset="-122"/>
                <a:ea typeface="微软雅黑" pitchFamily="34" charset="-122"/>
                <a:sym typeface="微软雅黑" pitchFamily="34" charset="-122"/>
              </a:rPr>
              <a:t> </a:t>
            </a:r>
            <a:r>
              <a:rPr lang="zh-CN" altLang="en-US" sz="1400">
                <a:solidFill>
                  <a:srgbClr val="6D6F71"/>
                </a:solidFill>
                <a:latin typeface="微软雅黑" pitchFamily="34" charset="-122"/>
                <a:ea typeface="微软雅黑" pitchFamily="34" charset="-122"/>
                <a:sym typeface="微软雅黑" pitchFamily="34" charset="-122"/>
              </a:rPr>
              <a:t>集中控制</a:t>
            </a:r>
            <a:r>
              <a:rPr lang="en-US" sz="1400">
                <a:solidFill>
                  <a:srgbClr val="6D6F71"/>
                </a:solidFill>
                <a:latin typeface="微软雅黑" pitchFamily="34" charset="-122"/>
                <a:ea typeface="微软雅黑" pitchFamily="34" charset="-122"/>
                <a:sym typeface="微软雅黑" pitchFamily="34" charset="-122"/>
              </a:rPr>
              <a:t> </a:t>
            </a:r>
            <a:endParaRPr lang="zh-CN" altLang="en-US" sz="1400">
              <a:solidFill>
                <a:srgbClr val="6D6F71"/>
              </a:solidFill>
              <a:latin typeface="微软雅黑" pitchFamily="34" charset="-122"/>
              <a:ea typeface="微软雅黑" pitchFamily="34" charset="-122"/>
              <a:sym typeface="微软雅黑" pitchFamily="34" charset="-122"/>
            </a:endParaRPr>
          </a:p>
          <a:p>
            <a:pPr>
              <a:buSzPct val="60000"/>
              <a:buFont typeface="Wingdings" pitchFamily="2" charset="2"/>
              <a:buChar char="l"/>
            </a:pPr>
            <a:r>
              <a:rPr lang="zh-CN" altLang="en-US" sz="1400">
                <a:solidFill>
                  <a:srgbClr val="6D6F71"/>
                </a:solidFill>
                <a:latin typeface="微软雅黑" pitchFamily="34" charset="-122"/>
                <a:ea typeface="微软雅黑" pitchFamily="34" charset="-122"/>
                <a:sym typeface="微软雅黑" pitchFamily="34" charset="-122"/>
              </a:rPr>
              <a:t> 能力开放和灵活调用</a:t>
            </a:r>
            <a:endParaRPr lang="en-US" sz="1400">
              <a:solidFill>
                <a:srgbClr val="6D6F71"/>
              </a:solidFill>
              <a:latin typeface="微软雅黑" pitchFamily="34" charset="-122"/>
              <a:ea typeface="微软雅黑" pitchFamily="34" charset="-122"/>
              <a:sym typeface="微软雅黑" pitchFamily="34" charset="-122"/>
            </a:endParaRPr>
          </a:p>
          <a:p>
            <a:pPr>
              <a:buSzPct val="60000"/>
            </a:pPr>
            <a:endParaRPr lang="zh-CN" altLang="en-US" sz="1600">
              <a:solidFill>
                <a:srgbClr val="6D6F71"/>
              </a:solidFill>
              <a:latin typeface="微软雅黑" pitchFamily="34" charset="-122"/>
              <a:ea typeface="微软雅黑" pitchFamily="34" charset="-122"/>
              <a:sym typeface="微软雅黑" pitchFamily="34" charset="-122"/>
            </a:endParaRPr>
          </a:p>
        </p:txBody>
      </p:sp>
      <p:sp>
        <p:nvSpPr>
          <p:cNvPr id="21540" name="矩形 88"/>
          <p:cNvSpPr>
            <a:spLocks noChangeArrowheads="1"/>
          </p:cNvSpPr>
          <p:nvPr/>
        </p:nvSpPr>
        <p:spPr bwMode="auto">
          <a:xfrm>
            <a:off x="6877050" y="4435475"/>
            <a:ext cx="2159000" cy="984250"/>
          </a:xfrm>
          <a:prstGeom prst="rect">
            <a:avLst/>
          </a:prstGeom>
          <a:noFill/>
          <a:ln w="9525">
            <a:noFill/>
            <a:miter lim="800000"/>
          </a:ln>
        </p:spPr>
        <p:txBody>
          <a:bodyPr anchor="ctr">
            <a:spAutoFit/>
          </a:bodyPr>
          <a:lstStyle/>
          <a:p>
            <a:pPr>
              <a:buSzPct val="60000"/>
              <a:buFont typeface="Wingdings" pitchFamily="2" charset="2"/>
              <a:buChar char="l"/>
            </a:pPr>
            <a:r>
              <a:rPr lang="zh-CN" altLang="en-US" sz="1400">
                <a:solidFill>
                  <a:srgbClr val="6D6F71"/>
                </a:solidFill>
                <a:latin typeface="微软雅黑" pitchFamily="34" charset="-122"/>
                <a:ea typeface="微软雅黑" pitchFamily="34" charset="-122"/>
                <a:sym typeface="微软雅黑" pitchFamily="34" charset="-122"/>
              </a:rPr>
              <a:t> 软硬件解耦</a:t>
            </a:r>
            <a:endParaRPr lang="en-US" sz="1400">
              <a:solidFill>
                <a:srgbClr val="6D6F71"/>
              </a:solidFill>
              <a:latin typeface="微软雅黑" pitchFamily="34" charset="-122"/>
              <a:ea typeface="微软雅黑" pitchFamily="34" charset="-122"/>
              <a:sym typeface="微软雅黑" pitchFamily="34" charset="-122"/>
            </a:endParaRPr>
          </a:p>
          <a:p>
            <a:pPr>
              <a:buSzPct val="60000"/>
              <a:buFont typeface="Wingdings" pitchFamily="2" charset="2"/>
              <a:buChar char="l"/>
            </a:pPr>
            <a:r>
              <a:rPr lang="en-US" sz="1400">
                <a:solidFill>
                  <a:srgbClr val="6D6F71"/>
                </a:solidFill>
                <a:latin typeface="微软雅黑" pitchFamily="34" charset="-122"/>
                <a:ea typeface="微软雅黑" pitchFamily="34" charset="-122"/>
                <a:sym typeface="微软雅黑" pitchFamily="34" charset="-122"/>
              </a:rPr>
              <a:t> </a:t>
            </a:r>
            <a:r>
              <a:rPr lang="zh-CN" altLang="en-US" sz="1400">
                <a:solidFill>
                  <a:srgbClr val="6D6F71"/>
                </a:solidFill>
                <a:latin typeface="微软雅黑" pitchFamily="34" charset="-122"/>
                <a:ea typeface="微软雅黑" pitchFamily="34" charset="-122"/>
                <a:sym typeface="微软雅黑" pitchFamily="34" charset="-122"/>
              </a:rPr>
              <a:t>网元动态创建</a:t>
            </a:r>
            <a:endParaRPr lang="en-US" sz="1400">
              <a:solidFill>
                <a:srgbClr val="6D6F71"/>
              </a:solidFill>
              <a:latin typeface="微软雅黑" pitchFamily="34" charset="-122"/>
              <a:ea typeface="微软雅黑" pitchFamily="34" charset="-122"/>
              <a:sym typeface="微软雅黑" pitchFamily="34" charset="-122"/>
            </a:endParaRPr>
          </a:p>
          <a:p>
            <a:pPr>
              <a:buSzPct val="60000"/>
              <a:buFont typeface="Wingdings" pitchFamily="2" charset="2"/>
              <a:buChar char="l"/>
            </a:pPr>
            <a:r>
              <a:rPr lang="en-US" sz="1400">
                <a:solidFill>
                  <a:srgbClr val="6D6F71"/>
                </a:solidFill>
                <a:latin typeface="微软雅黑" pitchFamily="34" charset="-122"/>
                <a:ea typeface="微软雅黑" pitchFamily="34" charset="-122"/>
                <a:sym typeface="微软雅黑" pitchFamily="34" charset="-122"/>
              </a:rPr>
              <a:t> </a:t>
            </a:r>
            <a:r>
              <a:rPr lang="zh-CN" altLang="en-US" sz="1400">
                <a:solidFill>
                  <a:srgbClr val="6D6F71"/>
                </a:solidFill>
                <a:latin typeface="微软雅黑" pitchFamily="34" charset="-122"/>
                <a:ea typeface="微软雅黑" pitchFamily="34" charset="-122"/>
                <a:sym typeface="微软雅黑" pitchFamily="34" charset="-122"/>
              </a:rPr>
              <a:t>提供虚拟资源</a:t>
            </a:r>
            <a:endParaRPr lang="en-US" sz="1400">
              <a:solidFill>
                <a:srgbClr val="6D6F71"/>
              </a:solidFill>
              <a:latin typeface="微软雅黑" pitchFamily="34" charset="-122"/>
              <a:ea typeface="微软雅黑" pitchFamily="34" charset="-122"/>
              <a:sym typeface="微软雅黑" pitchFamily="34" charset="-122"/>
            </a:endParaRPr>
          </a:p>
          <a:p>
            <a:pPr>
              <a:buSzPct val="60000"/>
            </a:pPr>
            <a:endParaRPr lang="zh-CN" altLang="en-US" sz="1600">
              <a:solidFill>
                <a:srgbClr val="6D6F71"/>
              </a:solidFill>
              <a:latin typeface="微软雅黑" pitchFamily="34" charset="-122"/>
              <a:ea typeface="微软雅黑" pitchFamily="34" charset="-122"/>
              <a:sym typeface="微软雅黑" pitchFamily="34" charset="-122"/>
            </a:endParaRPr>
          </a:p>
        </p:txBody>
      </p:sp>
      <p:sp>
        <p:nvSpPr>
          <p:cNvPr id="21541" name="Rectangle 12"/>
          <p:cNvSpPr>
            <a:spLocks noChangeArrowheads="1"/>
          </p:cNvSpPr>
          <p:nvPr/>
        </p:nvSpPr>
        <p:spPr bwMode="auto">
          <a:xfrm>
            <a:off x="252413" y="5541963"/>
            <a:ext cx="8712200" cy="914400"/>
          </a:xfrm>
          <a:prstGeom prst="rect">
            <a:avLst/>
          </a:prstGeom>
          <a:solidFill>
            <a:srgbClr val="E8E8E8"/>
          </a:solidFill>
          <a:ln w="9525">
            <a:noFill/>
            <a:miter lim="800000"/>
          </a:ln>
        </p:spPr>
        <p:txBody>
          <a:bodyPr anchor="ctr">
            <a:spAutoFit/>
          </a:bodyPr>
          <a:lstStyle/>
          <a:p>
            <a:pPr>
              <a:lnSpc>
                <a:spcPct val="150000"/>
              </a:lnSpc>
              <a:buFont typeface="Wingdings" pitchFamily="2" charset="2"/>
              <a:buChar char="p"/>
            </a:pPr>
            <a:r>
              <a:rPr lang="zh-CN" altLang="en-US" sz="1800" b="1">
                <a:solidFill>
                  <a:srgbClr val="FF0000"/>
                </a:solidFill>
                <a:latin typeface="微软雅黑" pitchFamily="34" charset="-122"/>
                <a:ea typeface="微软雅黑" pitchFamily="34" charset="-122"/>
                <a:sym typeface="微软雅黑" pitchFamily="34" charset="-122"/>
              </a:rPr>
              <a:t>两大核心技术方向：</a:t>
            </a:r>
            <a:r>
              <a:rPr lang="zh-CN" altLang="en-US" sz="1800" b="1">
                <a:solidFill>
                  <a:srgbClr val="000066"/>
                </a:solidFill>
                <a:latin typeface="微软雅黑" pitchFamily="34" charset="-122"/>
                <a:ea typeface="微软雅黑" pitchFamily="34" charset="-122"/>
                <a:sym typeface="微软雅黑" pitchFamily="34" charset="-122"/>
              </a:rPr>
              <a:t>软件定义 + 网络虚拟化成为网络技术创新核心方向</a:t>
            </a:r>
          </a:p>
          <a:p>
            <a:pPr>
              <a:lnSpc>
                <a:spcPct val="150000"/>
              </a:lnSpc>
              <a:buFont typeface="Wingdings" pitchFamily="2" charset="2"/>
              <a:buChar char="p"/>
            </a:pPr>
            <a:r>
              <a:rPr lang="zh-CN" altLang="en-US" sz="1800" b="1">
                <a:solidFill>
                  <a:srgbClr val="FF0000"/>
                </a:solidFill>
                <a:latin typeface="微软雅黑" pitchFamily="34" charset="-122"/>
                <a:ea typeface="微软雅黑" pitchFamily="34" charset="-122"/>
                <a:sym typeface="微软雅黑" pitchFamily="34" charset="-122"/>
              </a:rPr>
              <a:t>开源模式：</a:t>
            </a:r>
            <a:r>
              <a:rPr lang="zh-CN" altLang="en-US" sz="1800" b="1">
                <a:solidFill>
                  <a:srgbClr val="000066"/>
                </a:solidFill>
                <a:latin typeface="微软雅黑" pitchFamily="34" charset="-122"/>
                <a:ea typeface="微软雅黑" pitchFamily="34" charset="-122"/>
                <a:sym typeface="微软雅黑" pitchFamily="34" charset="-122"/>
              </a:rPr>
              <a:t>开源模式加快</a:t>
            </a:r>
            <a:r>
              <a:rPr lang="en-US" altLang="zh-CN" sz="1800" b="1">
                <a:solidFill>
                  <a:srgbClr val="000066"/>
                </a:solidFill>
                <a:latin typeface="微软雅黑" pitchFamily="34" charset="-122"/>
                <a:ea typeface="微软雅黑" pitchFamily="34" charset="-122"/>
                <a:sym typeface="微软雅黑" pitchFamily="34" charset="-122"/>
              </a:rPr>
              <a:t>SDN/NFV</a:t>
            </a:r>
            <a:r>
              <a:rPr lang="zh-CN" altLang="en-US" sz="1800" b="1">
                <a:solidFill>
                  <a:srgbClr val="000066"/>
                </a:solidFill>
                <a:latin typeface="微软雅黑" pitchFamily="34" charset="-122"/>
                <a:ea typeface="微软雅黑" pitchFamily="34" charset="-122"/>
                <a:sym typeface="微软雅黑" pitchFamily="34" charset="-122"/>
              </a:rPr>
              <a:t>从标准到商用的进程</a:t>
            </a:r>
          </a:p>
        </p:txBody>
      </p:sp>
      <p:sp>
        <p:nvSpPr>
          <p:cNvPr id="21542" name="TextBox 50"/>
          <p:cNvSpPr>
            <a:spLocks noChangeArrowheads="1"/>
          </p:cNvSpPr>
          <p:nvPr/>
        </p:nvSpPr>
        <p:spPr bwMode="auto">
          <a:xfrm>
            <a:off x="3408363" y="1095375"/>
            <a:ext cx="804862" cy="585788"/>
          </a:xfrm>
          <a:prstGeom prst="rect">
            <a:avLst/>
          </a:prstGeom>
          <a:noFill/>
          <a:ln w="9525">
            <a:noFill/>
            <a:miter lim="800000"/>
          </a:ln>
        </p:spPr>
        <p:txBody>
          <a:bodyPr wrap="none">
            <a:spAutoFit/>
          </a:bodyPr>
          <a:lstStyle/>
          <a:p>
            <a:r>
              <a:rPr lang="zh-CN" altLang="en-US" sz="1600" b="1">
                <a:solidFill>
                  <a:srgbClr val="FF0000"/>
                </a:solidFill>
                <a:latin typeface="Tahoma" pitchFamily="34" charset="0"/>
                <a:ea typeface="幼圆" pitchFamily="49" charset="-122"/>
                <a:sym typeface="Arial" pitchFamily="34" charset="0"/>
              </a:rPr>
              <a:t>开放化</a:t>
            </a:r>
            <a:endParaRPr lang="en-US" sz="1600" b="1">
              <a:solidFill>
                <a:srgbClr val="FF0000"/>
              </a:solidFill>
              <a:latin typeface="Tahoma" pitchFamily="34" charset="0"/>
              <a:ea typeface="幼圆" pitchFamily="49" charset="-122"/>
              <a:sym typeface="Arial" pitchFamily="34" charset="0"/>
            </a:endParaRPr>
          </a:p>
          <a:p>
            <a:r>
              <a:rPr lang="zh-CN" altLang="en-US" sz="1600" b="1">
                <a:solidFill>
                  <a:srgbClr val="FF0000"/>
                </a:solidFill>
                <a:latin typeface="Tahoma" pitchFamily="34" charset="0"/>
                <a:ea typeface="幼圆" pitchFamily="49" charset="-122"/>
                <a:sym typeface="Arial" pitchFamily="34" charset="0"/>
              </a:rPr>
              <a:t>智能化</a:t>
            </a:r>
            <a:endParaRPr lang="zh-CN" altLang="en-US">
              <a:latin typeface="Tahoma" pitchFamily="34" charset="0"/>
            </a:endParaRPr>
          </a:p>
        </p:txBody>
      </p:sp>
      <p:sp>
        <p:nvSpPr>
          <p:cNvPr id="21543" name="TextBox 50"/>
          <p:cNvSpPr>
            <a:spLocks noChangeArrowheads="1"/>
          </p:cNvSpPr>
          <p:nvPr/>
        </p:nvSpPr>
        <p:spPr bwMode="auto">
          <a:xfrm>
            <a:off x="7956550" y="1135063"/>
            <a:ext cx="804863" cy="585787"/>
          </a:xfrm>
          <a:prstGeom prst="rect">
            <a:avLst/>
          </a:prstGeom>
          <a:noFill/>
          <a:ln w="9525">
            <a:noFill/>
            <a:miter lim="800000"/>
          </a:ln>
        </p:spPr>
        <p:txBody>
          <a:bodyPr wrap="none">
            <a:spAutoFit/>
          </a:bodyPr>
          <a:lstStyle/>
          <a:p>
            <a:r>
              <a:rPr lang="zh-CN" altLang="en-US" sz="1600" b="1">
                <a:solidFill>
                  <a:srgbClr val="FF0000"/>
                </a:solidFill>
                <a:latin typeface="Tahoma" pitchFamily="34" charset="0"/>
                <a:ea typeface="幼圆" pitchFamily="49" charset="-122"/>
                <a:sym typeface="Arial" pitchFamily="34" charset="0"/>
              </a:rPr>
              <a:t>虚拟化</a:t>
            </a:r>
            <a:endParaRPr lang="en-US" sz="1600" b="1">
              <a:solidFill>
                <a:srgbClr val="FF0000"/>
              </a:solidFill>
              <a:latin typeface="Tahoma" pitchFamily="34" charset="0"/>
              <a:ea typeface="幼圆" pitchFamily="49" charset="-122"/>
              <a:sym typeface="Arial" pitchFamily="34" charset="0"/>
            </a:endParaRPr>
          </a:p>
          <a:p>
            <a:r>
              <a:rPr lang="zh-CN" altLang="en-US" sz="1600" b="1">
                <a:solidFill>
                  <a:srgbClr val="FF0000"/>
                </a:solidFill>
                <a:latin typeface="Tahoma" pitchFamily="34" charset="0"/>
                <a:ea typeface="幼圆" pitchFamily="49" charset="-122"/>
                <a:sym typeface="Arial" pitchFamily="34" charset="0"/>
              </a:rPr>
              <a:t>融合化</a:t>
            </a:r>
            <a:endParaRPr lang="zh-CN" altLang="en-US">
              <a:latin typeface="Tahoma" pitchFamily="34" charset="0"/>
            </a:endParaRPr>
          </a:p>
        </p:txBody>
      </p:sp>
      <p:sp>
        <p:nvSpPr>
          <p:cNvPr id="21544" name="右箭头 66"/>
          <p:cNvSpPr>
            <a:spLocks noChangeArrowheads="1"/>
          </p:cNvSpPr>
          <p:nvPr/>
        </p:nvSpPr>
        <p:spPr bwMode="auto">
          <a:xfrm>
            <a:off x="2968625" y="1168400"/>
            <a:ext cx="431800" cy="484188"/>
          </a:xfrm>
          <a:prstGeom prst="rightArrow">
            <a:avLst>
              <a:gd name="adj1" fmla="val 50000"/>
              <a:gd name="adj2" fmla="val 50000"/>
            </a:avLst>
          </a:prstGeom>
          <a:solidFill>
            <a:schemeClr val="accent2"/>
          </a:solidFill>
          <a:ln w="38100">
            <a:solidFill>
              <a:schemeClr val="bg1"/>
            </a:solidFill>
            <a:miter lim="800000"/>
          </a:ln>
        </p:spPr>
        <p:txBody>
          <a:bodyPr anchor="ctr"/>
          <a:lstStyle/>
          <a:p>
            <a:pPr algn="ctr"/>
            <a:endParaRPr lang="zh-CN" altLang="en-US">
              <a:solidFill>
                <a:srgbClr val="FFFFFF"/>
              </a:solidFill>
              <a:latin typeface="Calibri" pitchFamily="34" charset="0"/>
              <a:sym typeface="Calibri" pitchFamily="34" charset="0"/>
            </a:endParaRPr>
          </a:p>
        </p:txBody>
      </p:sp>
      <p:sp>
        <p:nvSpPr>
          <p:cNvPr id="21545" name="右箭头 66"/>
          <p:cNvSpPr>
            <a:spLocks noChangeArrowheads="1"/>
          </p:cNvSpPr>
          <p:nvPr/>
        </p:nvSpPr>
        <p:spPr bwMode="auto">
          <a:xfrm>
            <a:off x="7451725" y="1168400"/>
            <a:ext cx="431800" cy="484188"/>
          </a:xfrm>
          <a:prstGeom prst="rightArrow">
            <a:avLst>
              <a:gd name="adj1" fmla="val 50000"/>
              <a:gd name="adj2" fmla="val 50000"/>
            </a:avLst>
          </a:prstGeom>
          <a:solidFill>
            <a:schemeClr val="accent2"/>
          </a:solidFill>
          <a:ln w="38100">
            <a:solidFill>
              <a:schemeClr val="bg1"/>
            </a:solidFill>
            <a:miter lim="800000"/>
          </a:ln>
        </p:spPr>
        <p:txBody>
          <a:bodyPr anchor="ctr"/>
          <a:lstStyle/>
          <a:p>
            <a:pPr algn="ctr"/>
            <a:endParaRPr lang="zh-CN" altLang="en-US">
              <a:solidFill>
                <a:srgbClr val="FFFFFF"/>
              </a:solidFill>
              <a:latin typeface="Calibri" pitchFamily="34" charset="0"/>
              <a:sym typeface="Calibri" pitchFamily="34" charset="0"/>
            </a:endParaRPr>
          </a:p>
        </p:txBody>
      </p:sp>
      <p:graphicFrame>
        <p:nvGraphicFramePr>
          <p:cNvPr id="21546" name="对象 13354">
            <a:hlinkClick r:id="rId4" action="ppaction://hlinksldjump"/>
          </p:cNvPr>
          <p:cNvGraphicFramePr>
            <a:graphicFrameLocks/>
          </p:cNvGraphicFramePr>
          <p:nvPr/>
        </p:nvGraphicFramePr>
        <p:xfrm>
          <a:off x="2771775" y="2833688"/>
          <a:ext cx="3313113" cy="2036762"/>
        </p:xfrm>
        <a:graphic>
          <a:graphicData uri="http://schemas.openxmlformats.org/presentationml/2006/ole">
            <mc:AlternateContent xmlns:mc="http://schemas.openxmlformats.org/markup-compatibility/2006">
              <mc:Choice xmlns:v="urn:schemas-microsoft-com:vml" Requires="v">
                <p:oleObj spid="_x0000_s6163" r:id="rId5" imgW="4334480" imgH="2629267" progId="PBrush">
                  <p:embed/>
                </p:oleObj>
              </mc:Choice>
              <mc:Fallback>
                <p:oleObj r:id="rId5" imgW="4334480" imgH="2629267" progId="PBrush">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1775" y="2833688"/>
                        <a:ext cx="3313113" cy="203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28252017"/>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noAutofit/>
          </a:bodyPr>
          <a:lstStyle/>
          <a:p>
            <a:pPr algn="ctr"/>
            <a:r>
              <a:rPr lang="zh-CN" altLang="en-US" sz="2400" dirty="0" smtClean="0">
                <a:solidFill>
                  <a:schemeClr val="tx1"/>
                </a:solidFill>
                <a:latin typeface="黑体" pitchFamily="49" charset="-122"/>
                <a:ea typeface="黑体" pitchFamily="49" charset="-122"/>
                <a:sym typeface="微软雅黑" pitchFamily="34" charset="-122"/>
              </a:rPr>
              <a:t>聚焦</a:t>
            </a:r>
            <a:r>
              <a:rPr lang="en-US" altLang="zh-CN" sz="2400" dirty="0" smtClean="0">
                <a:solidFill>
                  <a:schemeClr val="tx1"/>
                </a:solidFill>
                <a:latin typeface="黑体" pitchFamily="49" charset="-122"/>
                <a:ea typeface="黑体" pitchFamily="49" charset="-122"/>
                <a:sym typeface="微软雅黑" pitchFamily="34" charset="-122"/>
              </a:rPr>
              <a:t>SDN/NFV</a:t>
            </a:r>
            <a:r>
              <a:rPr lang="zh-CN" altLang="en-US" sz="2400" dirty="0" smtClean="0">
                <a:solidFill>
                  <a:schemeClr val="tx1"/>
                </a:solidFill>
                <a:latin typeface="黑体" pitchFamily="49" charset="-122"/>
                <a:ea typeface="黑体" pitchFamily="49" charset="-122"/>
                <a:sym typeface="微软雅黑" pitchFamily="34" charset="-122"/>
              </a:rPr>
              <a:t>落地，运营商加快网络战略转型步伐</a:t>
            </a:r>
          </a:p>
        </p:txBody>
      </p:sp>
      <p:grpSp>
        <p:nvGrpSpPr>
          <p:cNvPr id="25602" name="组合 12"/>
          <p:cNvGrpSpPr>
            <a:grpSpLocks noChangeAspect="1"/>
          </p:cNvGrpSpPr>
          <p:nvPr/>
        </p:nvGrpSpPr>
        <p:grpSpPr bwMode="auto">
          <a:xfrm>
            <a:off x="0" y="3603625"/>
            <a:ext cx="1328738" cy="2374900"/>
            <a:chOff x="0" y="0"/>
            <a:chExt cx="1328318" cy="2376264"/>
          </a:xfrm>
        </p:grpSpPr>
        <p:pic>
          <p:nvPicPr>
            <p:cNvPr id="25603" name="Picture 2"/>
            <p:cNvPicPr>
              <a:picLocks noChangeAspect="1" noChangeArrowheads="1"/>
            </p:cNvPicPr>
            <p:nvPr/>
          </p:nvPicPr>
          <p:blipFill>
            <a:blip r:embed="rId2" cstate="print"/>
            <a:srcRect/>
            <a:stretch>
              <a:fillRect/>
            </a:stretch>
          </p:blipFill>
          <p:spPr bwMode="auto">
            <a:xfrm>
              <a:off x="167949" y="0"/>
              <a:ext cx="992882" cy="932504"/>
            </a:xfrm>
            <a:prstGeom prst="rect">
              <a:avLst/>
            </a:prstGeom>
            <a:noFill/>
            <a:ln w="9525">
              <a:noFill/>
              <a:miter lim="800000"/>
              <a:headEnd/>
              <a:tailEnd/>
            </a:ln>
          </p:spPr>
        </p:pic>
        <p:pic>
          <p:nvPicPr>
            <p:cNvPr id="25604" name="Picture 3"/>
            <p:cNvPicPr>
              <a:picLocks noChangeAspect="1" noChangeArrowheads="1"/>
            </p:cNvPicPr>
            <p:nvPr/>
          </p:nvPicPr>
          <p:blipFill>
            <a:blip r:embed="rId3" cstate="print"/>
            <a:srcRect/>
            <a:stretch>
              <a:fillRect/>
            </a:stretch>
          </p:blipFill>
          <p:spPr bwMode="auto">
            <a:xfrm>
              <a:off x="0" y="1155266"/>
              <a:ext cx="1328318" cy="432048"/>
            </a:xfrm>
            <a:prstGeom prst="rect">
              <a:avLst/>
            </a:prstGeom>
            <a:noFill/>
            <a:ln w="9525">
              <a:noFill/>
              <a:miter lim="800000"/>
              <a:headEnd/>
              <a:tailEnd/>
            </a:ln>
          </p:spPr>
        </p:pic>
        <p:pic>
          <p:nvPicPr>
            <p:cNvPr id="25605" name="Picture 4"/>
            <p:cNvPicPr>
              <a:picLocks noChangeAspect="1" noChangeArrowheads="1"/>
            </p:cNvPicPr>
            <p:nvPr/>
          </p:nvPicPr>
          <p:blipFill>
            <a:blip r:embed="rId4" cstate="print"/>
            <a:srcRect/>
            <a:stretch>
              <a:fillRect/>
            </a:stretch>
          </p:blipFill>
          <p:spPr bwMode="auto">
            <a:xfrm>
              <a:off x="167949" y="1810077"/>
              <a:ext cx="1016323" cy="566187"/>
            </a:xfrm>
            <a:prstGeom prst="rect">
              <a:avLst/>
            </a:prstGeom>
            <a:noFill/>
            <a:ln w="9525">
              <a:noFill/>
              <a:miter lim="800000"/>
              <a:headEnd/>
              <a:tailEnd/>
            </a:ln>
          </p:spPr>
        </p:pic>
      </p:grpSp>
      <p:grpSp>
        <p:nvGrpSpPr>
          <p:cNvPr id="25606" name="组合 11"/>
          <p:cNvGrpSpPr>
            <a:grpSpLocks noChangeAspect="1"/>
          </p:cNvGrpSpPr>
          <p:nvPr/>
        </p:nvGrpSpPr>
        <p:grpSpPr bwMode="auto">
          <a:xfrm>
            <a:off x="34925" y="1412875"/>
            <a:ext cx="1292225" cy="1662113"/>
            <a:chOff x="0" y="0"/>
            <a:chExt cx="1291073" cy="1662114"/>
          </a:xfrm>
        </p:grpSpPr>
        <p:pic>
          <p:nvPicPr>
            <p:cNvPr id="25607" name="Picture 5"/>
            <p:cNvPicPr>
              <a:picLocks noChangeAspect="1" noChangeArrowheads="1"/>
            </p:cNvPicPr>
            <p:nvPr/>
          </p:nvPicPr>
          <p:blipFill>
            <a:blip r:embed="rId5" cstate="print"/>
            <a:srcRect/>
            <a:stretch>
              <a:fillRect/>
            </a:stretch>
          </p:blipFill>
          <p:spPr bwMode="auto">
            <a:xfrm>
              <a:off x="288032" y="0"/>
              <a:ext cx="915741" cy="423894"/>
            </a:xfrm>
            <a:prstGeom prst="rect">
              <a:avLst/>
            </a:prstGeom>
            <a:noFill/>
            <a:ln w="9525">
              <a:noFill/>
              <a:miter lim="800000"/>
              <a:headEnd/>
              <a:tailEnd/>
            </a:ln>
          </p:spPr>
        </p:pic>
        <p:pic>
          <p:nvPicPr>
            <p:cNvPr id="25608" name="Picture 6"/>
            <p:cNvPicPr>
              <a:picLocks noChangeAspect="1" noChangeArrowheads="1"/>
            </p:cNvPicPr>
            <p:nvPr/>
          </p:nvPicPr>
          <p:blipFill>
            <a:blip r:embed="rId6" cstate="print"/>
            <a:srcRect/>
            <a:stretch>
              <a:fillRect/>
            </a:stretch>
          </p:blipFill>
          <p:spPr bwMode="auto">
            <a:xfrm>
              <a:off x="0" y="597511"/>
              <a:ext cx="1291073" cy="453008"/>
            </a:xfrm>
            <a:prstGeom prst="rect">
              <a:avLst/>
            </a:prstGeom>
            <a:noFill/>
            <a:ln w="9525">
              <a:noFill/>
              <a:miter lim="800000"/>
              <a:headEnd/>
              <a:tailEnd/>
            </a:ln>
          </p:spPr>
        </p:pic>
        <p:pic>
          <p:nvPicPr>
            <p:cNvPr id="25609" name="Picture 7"/>
            <p:cNvPicPr>
              <a:picLocks noChangeAspect="1" noChangeArrowheads="1"/>
            </p:cNvPicPr>
            <p:nvPr/>
          </p:nvPicPr>
          <p:blipFill>
            <a:blip r:embed="rId7" cstate="print"/>
            <a:srcRect/>
            <a:stretch>
              <a:fillRect/>
            </a:stretch>
          </p:blipFill>
          <p:spPr bwMode="auto">
            <a:xfrm>
              <a:off x="288032" y="1224136"/>
              <a:ext cx="732855" cy="437978"/>
            </a:xfrm>
            <a:prstGeom prst="rect">
              <a:avLst/>
            </a:prstGeom>
            <a:noFill/>
            <a:ln w="9525">
              <a:noFill/>
              <a:miter lim="800000"/>
              <a:headEnd/>
              <a:tailEnd/>
            </a:ln>
          </p:spPr>
        </p:pic>
      </p:grpSp>
      <p:sp>
        <p:nvSpPr>
          <p:cNvPr id="25610" name="TextBox 13"/>
          <p:cNvSpPr txBox="1">
            <a:spLocks noChangeArrowheads="1"/>
          </p:cNvSpPr>
          <p:nvPr/>
        </p:nvSpPr>
        <p:spPr bwMode="auto">
          <a:xfrm>
            <a:off x="1363663" y="1052513"/>
            <a:ext cx="7667625" cy="2190750"/>
          </a:xfrm>
          <a:prstGeom prst="rect">
            <a:avLst/>
          </a:prstGeom>
          <a:solidFill>
            <a:srgbClr val="B7DEE8"/>
          </a:solidFill>
          <a:ln w="12700">
            <a:solidFill>
              <a:schemeClr val="accent1"/>
            </a:solidFill>
            <a:prstDash val="dash"/>
            <a:bevel/>
          </a:ln>
        </p:spPr>
        <p:txBody>
          <a:bodyPr>
            <a:spAutoFit/>
          </a:bodyPr>
          <a:lstStyle/>
          <a:p>
            <a:pPr marL="176530" indent="-176530" eaLnBrk="0" hangingPunct="0">
              <a:lnSpc>
                <a:spcPct val="110000"/>
              </a:lnSpc>
              <a:spcAft>
                <a:spcPts val="1200"/>
              </a:spcAft>
              <a:buClr>
                <a:srgbClr val="C00000"/>
              </a:buClr>
              <a:buSzPct val="70000"/>
              <a:buFont typeface="Wingdings" pitchFamily="2" charset="2"/>
              <a:buChar char="l"/>
            </a:pPr>
            <a:r>
              <a:rPr lang="en-US" altLang="zh-CN" sz="1800">
                <a:latin typeface="仿宋_GB2312" pitchFamily="49" charset="-122"/>
                <a:ea typeface="仿宋_GB2312" pitchFamily="49" charset="-122"/>
              </a:rPr>
              <a:t>2015</a:t>
            </a:r>
            <a:r>
              <a:rPr lang="zh-CN" altLang="en-US" sz="1800">
                <a:latin typeface="仿宋_GB2312" pitchFamily="49" charset="-122"/>
                <a:ea typeface="仿宋_GB2312" pitchFamily="49" charset="-122"/>
              </a:rPr>
              <a:t>年</a:t>
            </a:r>
            <a:r>
              <a:rPr lang="en-US" altLang="zh-CN" sz="1800">
                <a:latin typeface="仿宋_GB2312" pitchFamily="49" charset="-122"/>
                <a:ea typeface="仿宋_GB2312" pitchFamily="49" charset="-122"/>
              </a:rPr>
              <a:t>4</a:t>
            </a:r>
            <a:r>
              <a:rPr lang="zh-CN" altLang="en-US" sz="1800">
                <a:latin typeface="仿宋_GB2312" pitchFamily="49" charset="-122"/>
                <a:ea typeface="仿宋_GB2312" pitchFamily="49" charset="-122"/>
              </a:rPr>
              <a:t>月，AT&amp;T宣布基于软件定义网络技术</a:t>
            </a:r>
            <a:r>
              <a:rPr lang="en-US" altLang="zh-CN" sz="1800">
                <a:latin typeface="仿宋_GB2312" pitchFamily="49" charset="-122"/>
                <a:ea typeface="仿宋_GB2312" pitchFamily="49" charset="-122"/>
              </a:rPr>
              <a:t>SDN</a:t>
            </a:r>
            <a:r>
              <a:rPr lang="zh-CN" altLang="en-US" sz="1800">
                <a:latin typeface="仿宋_GB2312" pitchFamily="49" charset="-122"/>
                <a:ea typeface="仿宋_GB2312" pitchFamily="49" charset="-122"/>
              </a:rPr>
              <a:t>实现的“按需服务的网络”服务已扩展到</a:t>
            </a:r>
            <a:r>
              <a:rPr lang="en-US" altLang="zh-CN" sz="1800">
                <a:solidFill>
                  <a:srgbClr val="FF0000"/>
                </a:solidFill>
                <a:latin typeface="仿宋_GB2312" pitchFamily="49" charset="-122"/>
                <a:ea typeface="仿宋_GB2312" pitchFamily="49" charset="-122"/>
              </a:rPr>
              <a:t>100</a:t>
            </a:r>
            <a:r>
              <a:rPr lang="zh-CN" altLang="en-US" sz="1800">
                <a:solidFill>
                  <a:srgbClr val="FF0000"/>
                </a:solidFill>
                <a:latin typeface="仿宋_GB2312" pitchFamily="49" charset="-122"/>
                <a:ea typeface="仿宋_GB2312" pitchFamily="49" charset="-122"/>
              </a:rPr>
              <a:t>个</a:t>
            </a:r>
            <a:r>
              <a:rPr lang="zh-CN" altLang="en-US" sz="1800">
                <a:latin typeface="仿宋_GB2312" pitchFamily="49" charset="-122"/>
                <a:ea typeface="仿宋_GB2312" pitchFamily="49" charset="-122"/>
              </a:rPr>
              <a:t>城市 </a:t>
            </a:r>
            <a:endParaRPr lang="zh-CN" altLang="en-US" sz="2000">
              <a:latin typeface="仿宋_GB2312" pitchFamily="49" charset="-122"/>
              <a:ea typeface="仿宋_GB2312" pitchFamily="49" charset="-122"/>
            </a:endParaRPr>
          </a:p>
          <a:p>
            <a:pPr marL="176530" indent="-176530" eaLnBrk="0" hangingPunct="0">
              <a:lnSpc>
                <a:spcPct val="110000"/>
              </a:lnSpc>
              <a:spcAft>
                <a:spcPts val="1200"/>
              </a:spcAft>
              <a:buClr>
                <a:srgbClr val="C00000"/>
              </a:buClr>
              <a:buSzPct val="70000"/>
              <a:buFont typeface="Wingdings" pitchFamily="2" charset="2"/>
              <a:buChar char="l"/>
            </a:pPr>
            <a:r>
              <a:rPr lang="zh-CN" altLang="en-US" sz="1800">
                <a:latin typeface="仿宋_GB2312" pitchFamily="49" charset="-122"/>
                <a:ea typeface="仿宋_GB2312" pitchFamily="49" charset="-122"/>
              </a:rPr>
              <a:t>到</a:t>
            </a:r>
            <a:r>
              <a:rPr lang="en-US" altLang="zh-CN" sz="1800">
                <a:latin typeface="仿宋_GB2312" pitchFamily="49" charset="-122"/>
                <a:ea typeface="仿宋_GB2312" pitchFamily="49" charset="-122"/>
              </a:rPr>
              <a:t>2020</a:t>
            </a:r>
            <a:r>
              <a:rPr lang="zh-CN" altLang="en-US" sz="1800">
                <a:latin typeface="仿宋_GB2312" pitchFamily="49" charset="-122"/>
                <a:ea typeface="仿宋_GB2312" pitchFamily="49" charset="-122"/>
              </a:rPr>
              <a:t>年，</a:t>
            </a:r>
            <a:r>
              <a:rPr lang="en-US" altLang="zh-CN" sz="1800">
                <a:latin typeface="仿宋_GB2312" pitchFamily="49" charset="-122"/>
                <a:ea typeface="仿宋_GB2312" pitchFamily="49" charset="-122"/>
              </a:rPr>
              <a:t>AT&amp;T</a:t>
            </a:r>
            <a:r>
              <a:rPr lang="zh-CN" altLang="en-US" sz="1800">
                <a:latin typeface="仿宋_GB2312" pitchFamily="49" charset="-122"/>
                <a:ea typeface="仿宋_GB2312" pitchFamily="49" charset="-122"/>
              </a:rPr>
              <a:t>公司</a:t>
            </a:r>
            <a:r>
              <a:rPr lang="en-US" altLang="zh-CN" sz="1800">
                <a:solidFill>
                  <a:srgbClr val="FF0000"/>
                </a:solidFill>
                <a:latin typeface="仿宋_GB2312" pitchFamily="49" charset="-122"/>
                <a:ea typeface="仿宋_GB2312" pitchFamily="49" charset="-122"/>
              </a:rPr>
              <a:t>75%</a:t>
            </a:r>
            <a:r>
              <a:rPr lang="zh-CN" altLang="en-US" sz="1800">
                <a:latin typeface="仿宋_GB2312" pitchFamily="49" charset="-122"/>
                <a:ea typeface="仿宋_GB2312" pitchFamily="49" charset="-122"/>
              </a:rPr>
              <a:t>的网络设备将由</a:t>
            </a:r>
            <a:r>
              <a:rPr lang="en-US" altLang="zh-CN" sz="1800">
                <a:latin typeface="仿宋_GB2312" pitchFamily="49" charset="-122"/>
                <a:ea typeface="仿宋_GB2312" pitchFamily="49" charset="-122"/>
              </a:rPr>
              <a:t>SDN/NFV</a:t>
            </a:r>
            <a:r>
              <a:rPr lang="zh-CN" altLang="en-US" sz="1800">
                <a:latin typeface="仿宋_GB2312" pitchFamily="49" charset="-122"/>
                <a:ea typeface="仿宋_GB2312" pitchFamily="49" charset="-122"/>
              </a:rPr>
              <a:t>等新的技术组成，</a:t>
            </a:r>
            <a:r>
              <a:rPr lang="en-US" altLang="zh-CN" sz="1800">
                <a:latin typeface="仿宋_GB2312" pitchFamily="49" charset="-122"/>
                <a:ea typeface="仿宋_GB2312" pitchFamily="49" charset="-122"/>
              </a:rPr>
              <a:t>AT&amp;T</a:t>
            </a:r>
            <a:r>
              <a:rPr lang="zh-CN" altLang="en-US" sz="1800">
                <a:latin typeface="仿宋_GB2312" pitchFamily="49" charset="-122"/>
                <a:ea typeface="仿宋_GB2312" pitchFamily="49" charset="-122"/>
              </a:rPr>
              <a:t>将变成“一家软件公司”</a:t>
            </a:r>
            <a:endParaRPr lang="zh-CN" altLang="en-US" sz="2000">
              <a:latin typeface="仿宋_GB2312" pitchFamily="49" charset="-122"/>
              <a:ea typeface="仿宋_GB2312" pitchFamily="49" charset="-122"/>
            </a:endParaRPr>
          </a:p>
          <a:p>
            <a:pPr marL="176530" indent="-176530" eaLnBrk="0" hangingPunct="0">
              <a:lnSpc>
                <a:spcPct val="110000"/>
              </a:lnSpc>
              <a:spcAft>
                <a:spcPts val="1200"/>
              </a:spcAft>
              <a:buClr>
                <a:srgbClr val="C00000"/>
              </a:buClr>
              <a:buSzPct val="70000"/>
              <a:buFont typeface="Wingdings" pitchFamily="2" charset="2"/>
              <a:buChar char="l"/>
            </a:pPr>
            <a:r>
              <a:rPr lang="en-US" altLang="zh-CN" sz="1800">
                <a:latin typeface="仿宋_GB2312" pitchFamily="49" charset="-122"/>
                <a:ea typeface="仿宋_GB2312" pitchFamily="49" charset="-122"/>
              </a:rPr>
              <a:t>2015</a:t>
            </a:r>
            <a:r>
              <a:rPr lang="zh-CN" altLang="en-US" sz="1800">
                <a:latin typeface="仿宋_GB2312" pitchFamily="49" charset="-122"/>
                <a:ea typeface="仿宋_GB2312" pitchFamily="49" charset="-122"/>
              </a:rPr>
              <a:t>年</a:t>
            </a:r>
            <a:r>
              <a:rPr lang="en-US" altLang="zh-CN" sz="1800">
                <a:latin typeface="仿宋_GB2312" pitchFamily="49" charset="-122"/>
                <a:ea typeface="仿宋_GB2312" pitchFamily="49" charset="-122"/>
              </a:rPr>
              <a:t>4</a:t>
            </a:r>
            <a:r>
              <a:rPr lang="zh-CN" altLang="en-US" sz="1800">
                <a:latin typeface="仿宋_GB2312" pitchFamily="49" charset="-122"/>
                <a:ea typeface="仿宋_GB2312" pitchFamily="49" charset="-122"/>
              </a:rPr>
              <a:t>月，</a:t>
            </a:r>
            <a:r>
              <a:rPr lang="en-US" altLang="zh-CN" sz="1800">
                <a:latin typeface="仿宋_GB2312" pitchFamily="49" charset="-122"/>
                <a:ea typeface="仿宋_GB2312" pitchFamily="49" charset="-122"/>
              </a:rPr>
              <a:t>Verizon</a:t>
            </a:r>
            <a:r>
              <a:rPr lang="zh-CN" altLang="en-US" sz="1800">
                <a:latin typeface="仿宋_GB2312" pitchFamily="49" charset="-122"/>
                <a:ea typeface="仿宋_GB2312" pitchFamily="49" charset="-122"/>
              </a:rPr>
              <a:t>公司发布</a:t>
            </a:r>
            <a:r>
              <a:rPr lang="en-US" altLang="zh-CN" sz="1800">
                <a:latin typeface="仿宋_GB2312" pitchFamily="49" charset="-122"/>
                <a:ea typeface="仿宋_GB2312" pitchFamily="49" charset="-122"/>
              </a:rPr>
              <a:t>SDN</a:t>
            </a:r>
            <a:r>
              <a:rPr lang="zh-CN" altLang="en-US" sz="1800">
                <a:latin typeface="仿宋_GB2312" pitchFamily="49" charset="-122"/>
                <a:ea typeface="仿宋_GB2312" pitchFamily="49" charset="-122"/>
              </a:rPr>
              <a:t>战略，首先在消费者业务应用</a:t>
            </a:r>
            <a:r>
              <a:rPr lang="en-US" altLang="zh-CN" sz="1800">
                <a:latin typeface="仿宋_GB2312" pitchFamily="49" charset="-122"/>
                <a:ea typeface="仿宋_GB2312" pitchFamily="49" charset="-122"/>
              </a:rPr>
              <a:t>SDN</a:t>
            </a:r>
            <a:r>
              <a:rPr lang="zh-CN" altLang="en-US" sz="1800">
                <a:latin typeface="仿宋_GB2312" pitchFamily="49" charset="-122"/>
                <a:ea typeface="仿宋_GB2312" pitchFamily="49" charset="-122"/>
              </a:rPr>
              <a:t>，其他业务将在</a:t>
            </a:r>
            <a:r>
              <a:rPr lang="en-US" altLang="zh-CN" sz="1800">
                <a:latin typeface="仿宋_GB2312" pitchFamily="49" charset="-122"/>
                <a:ea typeface="仿宋_GB2312" pitchFamily="49" charset="-122"/>
              </a:rPr>
              <a:t>2016</a:t>
            </a:r>
            <a:r>
              <a:rPr lang="zh-CN" altLang="en-US" sz="1800">
                <a:latin typeface="仿宋_GB2312" pitchFamily="49" charset="-122"/>
                <a:ea typeface="仿宋_GB2312" pitchFamily="49" charset="-122"/>
              </a:rPr>
              <a:t>年逐步引入</a:t>
            </a:r>
            <a:r>
              <a:rPr lang="en-US" altLang="zh-CN" sz="1800">
                <a:latin typeface="仿宋_GB2312" pitchFamily="49" charset="-122"/>
                <a:ea typeface="仿宋_GB2312" pitchFamily="49" charset="-122"/>
              </a:rPr>
              <a:t>SDN</a:t>
            </a:r>
            <a:r>
              <a:rPr lang="zh-CN" altLang="en-US" sz="1800">
                <a:latin typeface="仿宋_GB2312" pitchFamily="49" charset="-122"/>
                <a:ea typeface="仿宋_GB2312" pitchFamily="49" charset="-122"/>
              </a:rPr>
              <a:t>技术</a:t>
            </a:r>
          </a:p>
        </p:txBody>
      </p:sp>
      <p:sp>
        <p:nvSpPr>
          <p:cNvPr id="25611" name="TextBox 14"/>
          <p:cNvSpPr txBox="1">
            <a:spLocks noChangeArrowheads="1"/>
          </p:cNvSpPr>
          <p:nvPr/>
        </p:nvSpPr>
        <p:spPr bwMode="auto">
          <a:xfrm>
            <a:off x="1331913" y="3314700"/>
            <a:ext cx="7667625" cy="3105150"/>
          </a:xfrm>
          <a:prstGeom prst="rect">
            <a:avLst/>
          </a:prstGeom>
          <a:solidFill>
            <a:srgbClr val="FCD5B5"/>
          </a:solidFill>
          <a:ln w="12700">
            <a:solidFill>
              <a:schemeClr val="accent1"/>
            </a:solidFill>
            <a:prstDash val="dash"/>
            <a:bevel/>
          </a:ln>
        </p:spPr>
        <p:txBody>
          <a:bodyPr>
            <a:spAutoFit/>
          </a:bodyPr>
          <a:lstStyle/>
          <a:p>
            <a:pPr marL="176530" indent="-176530" eaLnBrk="0" hangingPunct="0">
              <a:lnSpc>
                <a:spcPct val="110000"/>
              </a:lnSpc>
              <a:spcAft>
                <a:spcPts val="1200"/>
              </a:spcAft>
              <a:buClr>
                <a:srgbClr val="C00000"/>
              </a:buClr>
              <a:buSzPct val="70000"/>
              <a:buFont typeface="Wingdings" pitchFamily="2" charset="2"/>
              <a:buChar char="l"/>
            </a:pPr>
            <a:r>
              <a:rPr lang="en-US" altLang="zh-CN" sz="1800">
                <a:latin typeface="仿宋_GB2312" pitchFamily="49" charset="-122"/>
                <a:ea typeface="仿宋_GB2312" pitchFamily="49" charset="-122"/>
              </a:rPr>
              <a:t>2014</a:t>
            </a:r>
            <a:r>
              <a:rPr lang="zh-CN" altLang="en-US" sz="1800">
                <a:latin typeface="仿宋_GB2312" pitchFamily="49" charset="-122"/>
                <a:ea typeface="仿宋_GB2312" pitchFamily="49" charset="-122"/>
              </a:rPr>
              <a:t>年</a:t>
            </a:r>
            <a:r>
              <a:rPr lang="en-US" altLang="zh-CN" sz="1800">
                <a:latin typeface="仿宋_GB2312" pitchFamily="49" charset="-122"/>
                <a:ea typeface="仿宋_GB2312" pitchFamily="49" charset="-122"/>
              </a:rPr>
              <a:t>11</a:t>
            </a:r>
            <a:r>
              <a:rPr lang="zh-CN" altLang="en-US" sz="1800">
                <a:latin typeface="仿宋_GB2312" pitchFamily="49" charset="-122"/>
                <a:ea typeface="仿宋_GB2312" pitchFamily="49" charset="-122"/>
              </a:rPr>
              <a:t>月，电信提出</a:t>
            </a:r>
            <a:r>
              <a:rPr lang="en-US" altLang="zh-CN" sz="1800">
                <a:solidFill>
                  <a:srgbClr val="FF0000"/>
                </a:solidFill>
                <a:latin typeface="仿宋_GB2312" pitchFamily="49" charset="-122"/>
                <a:ea typeface="仿宋_GB2312" pitchFamily="49" charset="-122"/>
              </a:rPr>
              <a:t>B2I</a:t>
            </a:r>
            <a:r>
              <a:rPr lang="zh-CN" altLang="en-US" sz="1800">
                <a:solidFill>
                  <a:srgbClr val="FF0000"/>
                </a:solidFill>
                <a:latin typeface="仿宋_GB2312" pitchFamily="49" charset="-122"/>
                <a:ea typeface="仿宋_GB2312" pitchFamily="49" charset="-122"/>
              </a:rPr>
              <a:t>战略转型，</a:t>
            </a:r>
            <a:r>
              <a:rPr lang="en-US" altLang="zh-CN" sz="1800">
                <a:latin typeface="仿宋_GB2312" pitchFamily="49" charset="-122"/>
                <a:ea typeface="仿宋_GB2312" pitchFamily="49" charset="-122"/>
              </a:rPr>
              <a:t>2015</a:t>
            </a:r>
            <a:r>
              <a:rPr lang="zh-CN" altLang="en-US" sz="1800">
                <a:latin typeface="仿宋_GB2312" pitchFamily="49" charset="-122"/>
                <a:ea typeface="仿宋_GB2312" pitchFamily="49" charset="-122"/>
              </a:rPr>
              <a:t>年，在</a:t>
            </a:r>
            <a:r>
              <a:rPr lang="en-US" altLang="zh-CN" sz="1800">
                <a:latin typeface="仿宋_GB2312" pitchFamily="49" charset="-122"/>
                <a:ea typeface="仿宋_GB2312" pitchFamily="49" charset="-122"/>
              </a:rPr>
              <a:t>ChinaNet</a:t>
            </a:r>
            <a:r>
              <a:rPr lang="zh-CN" altLang="en-US" sz="1800">
                <a:latin typeface="仿宋_GB2312" pitchFamily="49" charset="-122"/>
                <a:ea typeface="仿宋_GB2312" pitchFamily="49" charset="-122"/>
              </a:rPr>
              <a:t>和</a:t>
            </a:r>
            <a:r>
              <a:rPr lang="en-US" altLang="zh-CN" sz="1800">
                <a:latin typeface="仿宋_GB2312" pitchFamily="49" charset="-122"/>
                <a:ea typeface="仿宋_GB2312" pitchFamily="49" charset="-122"/>
              </a:rPr>
              <a:t>CN2</a:t>
            </a:r>
            <a:r>
              <a:rPr lang="zh-CN" altLang="en-US" sz="1800">
                <a:latin typeface="仿宋_GB2312" pitchFamily="49" charset="-122"/>
                <a:ea typeface="仿宋_GB2312" pitchFamily="49" charset="-122"/>
              </a:rPr>
              <a:t>两张全国骨干网基础上，打造全国性的第三张骨干网，用于数据中心之间的节点互联，将采用</a:t>
            </a:r>
            <a:r>
              <a:rPr lang="en-US" altLang="zh-CN" sz="1800">
                <a:latin typeface="仿宋_GB2312" pitchFamily="49" charset="-122"/>
                <a:ea typeface="仿宋_GB2312" pitchFamily="49" charset="-122"/>
              </a:rPr>
              <a:t>SDN</a:t>
            </a:r>
            <a:r>
              <a:rPr lang="zh-CN" altLang="en-US" sz="1800">
                <a:latin typeface="仿宋_GB2312" pitchFamily="49" charset="-122"/>
                <a:ea typeface="仿宋_GB2312" pitchFamily="49" charset="-122"/>
              </a:rPr>
              <a:t>网络架构</a:t>
            </a:r>
            <a:endParaRPr lang="zh-CN" altLang="en-US" sz="2000">
              <a:latin typeface="仿宋_GB2312" pitchFamily="49" charset="-122"/>
              <a:ea typeface="仿宋_GB2312" pitchFamily="49" charset="-122"/>
            </a:endParaRPr>
          </a:p>
          <a:p>
            <a:pPr marL="176530" indent="-176530" eaLnBrk="0" hangingPunct="0">
              <a:lnSpc>
                <a:spcPct val="110000"/>
              </a:lnSpc>
              <a:spcAft>
                <a:spcPts val="1200"/>
              </a:spcAft>
              <a:buClr>
                <a:srgbClr val="C00000"/>
              </a:buClr>
              <a:buSzPct val="70000"/>
              <a:buFont typeface="Wingdings" pitchFamily="2" charset="2"/>
              <a:buChar char="l"/>
            </a:pPr>
            <a:r>
              <a:rPr lang="en-US" altLang="zh-CN" sz="1800">
                <a:latin typeface="仿宋_GB2312" pitchFamily="49" charset="-122"/>
                <a:ea typeface="仿宋_GB2312" pitchFamily="49" charset="-122"/>
              </a:rPr>
              <a:t>2015</a:t>
            </a:r>
            <a:r>
              <a:rPr lang="zh-CN" altLang="en-US" sz="1800">
                <a:latin typeface="仿宋_GB2312" pitchFamily="49" charset="-122"/>
                <a:ea typeface="仿宋_GB2312" pitchFamily="49" charset="-122"/>
              </a:rPr>
              <a:t>年</a:t>
            </a:r>
            <a:r>
              <a:rPr lang="en-US" altLang="zh-CN" sz="1800">
                <a:latin typeface="仿宋_GB2312" pitchFamily="49" charset="-122"/>
                <a:ea typeface="仿宋_GB2312" pitchFamily="49" charset="-122"/>
              </a:rPr>
              <a:t>7</a:t>
            </a:r>
            <a:r>
              <a:rPr lang="zh-CN" altLang="en-US" sz="1800">
                <a:latin typeface="仿宋_GB2312" pitchFamily="49" charset="-122"/>
                <a:ea typeface="仿宋_GB2312" pitchFamily="49" charset="-122"/>
              </a:rPr>
              <a:t>月，移动提出下一代革新网络</a:t>
            </a:r>
            <a:r>
              <a:rPr lang="en-US" altLang="zh-CN" sz="1800">
                <a:solidFill>
                  <a:srgbClr val="FF0000"/>
                </a:solidFill>
                <a:latin typeface="仿宋_GB2312" pitchFamily="49" charset="-122"/>
                <a:ea typeface="仿宋_GB2312" pitchFamily="49" charset="-122"/>
              </a:rPr>
              <a:t>NovoNet 2020</a:t>
            </a:r>
            <a:r>
              <a:rPr lang="zh-CN" altLang="en-US" sz="1800">
                <a:solidFill>
                  <a:srgbClr val="FF0000"/>
                </a:solidFill>
                <a:latin typeface="仿宋_GB2312" pitchFamily="49" charset="-122"/>
                <a:ea typeface="仿宋_GB2312" pitchFamily="49" charset="-122"/>
              </a:rPr>
              <a:t>愿景</a:t>
            </a:r>
            <a:r>
              <a:rPr lang="zh-CN" altLang="en-US" sz="1800">
                <a:latin typeface="仿宋_GB2312" pitchFamily="49" charset="-122"/>
                <a:ea typeface="仿宋_GB2312" pitchFamily="49" charset="-122"/>
              </a:rPr>
              <a:t>，通过两大基础技术</a:t>
            </a:r>
            <a:r>
              <a:rPr lang="en-US" altLang="zh-CN" sz="1800">
                <a:latin typeface="仿宋_GB2312" pitchFamily="49" charset="-122"/>
                <a:ea typeface="仿宋_GB2312" pitchFamily="49" charset="-122"/>
              </a:rPr>
              <a:t>SDN</a:t>
            </a:r>
            <a:r>
              <a:rPr lang="zh-CN" altLang="en-US" sz="1800">
                <a:latin typeface="仿宋_GB2312" pitchFamily="49" charset="-122"/>
                <a:ea typeface="仿宋_GB2312" pitchFamily="49" charset="-122"/>
              </a:rPr>
              <a:t>和</a:t>
            </a:r>
            <a:r>
              <a:rPr lang="en-US" altLang="zh-CN" sz="1800">
                <a:latin typeface="仿宋_GB2312" pitchFamily="49" charset="-122"/>
                <a:ea typeface="仿宋_GB2312" pitchFamily="49" charset="-122"/>
              </a:rPr>
              <a:t>NFV</a:t>
            </a:r>
            <a:r>
              <a:rPr lang="zh-CN" altLang="en-US" sz="1800">
                <a:latin typeface="仿宋_GB2312" pitchFamily="49" charset="-122"/>
                <a:ea typeface="仿宋_GB2312" pitchFamily="49" charset="-122"/>
              </a:rPr>
              <a:t>，构建一张资源可全局调度、能力可全面开放、容量可弹性伸缩、架构可灵活调整的新一代网络</a:t>
            </a:r>
            <a:endParaRPr lang="zh-CN" altLang="en-US" sz="2000">
              <a:latin typeface="仿宋_GB2312" pitchFamily="49" charset="-122"/>
              <a:ea typeface="仿宋_GB2312" pitchFamily="49" charset="-122"/>
            </a:endParaRPr>
          </a:p>
          <a:p>
            <a:pPr marL="176530" indent="-176530" eaLnBrk="0" hangingPunct="0">
              <a:lnSpc>
                <a:spcPct val="110000"/>
              </a:lnSpc>
              <a:spcAft>
                <a:spcPts val="1200"/>
              </a:spcAft>
              <a:buClr>
                <a:srgbClr val="C00000"/>
              </a:buClr>
              <a:buSzPct val="70000"/>
              <a:buFont typeface="Wingdings" pitchFamily="2" charset="2"/>
              <a:buChar char="l"/>
            </a:pPr>
            <a:r>
              <a:rPr lang="en-US" altLang="zh-CN" sz="1800">
                <a:latin typeface="仿宋_GB2312" pitchFamily="49" charset="-122"/>
                <a:ea typeface="仿宋_GB2312" pitchFamily="49" charset="-122"/>
              </a:rPr>
              <a:t>2015</a:t>
            </a:r>
            <a:r>
              <a:rPr lang="zh-CN" altLang="en-US" sz="1800">
                <a:latin typeface="仿宋_GB2312" pitchFamily="49" charset="-122"/>
                <a:ea typeface="仿宋_GB2312" pitchFamily="49" charset="-122"/>
              </a:rPr>
              <a:t>年</a:t>
            </a:r>
            <a:r>
              <a:rPr lang="en-US" altLang="zh-CN" sz="1800">
                <a:latin typeface="仿宋_GB2312" pitchFamily="49" charset="-122"/>
                <a:ea typeface="仿宋_GB2312" pitchFamily="49" charset="-122"/>
              </a:rPr>
              <a:t>9</a:t>
            </a:r>
            <a:r>
              <a:rPr lang="zh-CN" altLang="en-US" sz="1800">
                <a:latin typeface="仿宋_GB2312" pitchFamily="49" charset="-122"/>
                <a:ea typeface="仿宋_GB2312" pitchFamily="49" charset="-122"/>
              </a:rPr>
              <a:t>月，联通发布</a:t>
            </a:r>
            <a:r>
              <a:rPr lang="en-US" altLang="zh-CN" sz="1800">
                <a:solidFill>
                  <a:srgbClr val="FF0000"/>
                </a:solidFill>
                <a:latin typeface="仿宋_GB2312" pitchFamily="49" charset="-122"/>
                <a:ea typeface="仿宋_GB2312" pitchFamily="49" charset="-122"/>
              </a:rPr>
              <a:t>CUBE-Net 2.0</a:t>
            </a:r>
            <a:r>
              <a:rPr lang="zh-CN" altLang="en-US" sz="1800">
                <a:latin typeface="仿宋_GB2312" pitchFamily="49" charset="-122"/>
                <a:ea typeface="仿宋_GB2312" pitchFamily="49" charset="-122"/>
              </a:rPr>
              <a:t>新一代网络架构白皮书，其目标是让网络作为一种可配置的服务（</a:t>
            </a:r>
            <a:r>
              <a:rPr lang="en-US" altLang="zh-CN" sz="1800">
                <a:latin typeface="仿宋_GB2312" pitchFamily="49" charset="-122"/>
                <a:ea typeface="仿宋_GB2312" pitchFamily="49" charset="-122"/>
              </a:rPr>
              <a:t>NaaS</a:t>
            </a:r>
            <a:r>
              <a:rPr lang="zh-CN" altLang="en-US" sz="1800">
                <a:latin typeface="仿宋_GB2312" pitchFamily="49" charset="-122"/>
                <a:ea typeface="仿宋_GB2312" pitchFamily="49" charset="-122"/>
              </a:rPr>
              <a:t>）提供给用户和商业合作伙伴，用户能够按需获取网络资源和服务</a:t>
            </a:r>
          </a:p>
        </p:txBody>
      </p:sp>
    </p:spTree>
    <p:extLst>
      <p:ext uri="{BB962C8B-B14F-4D97-AF65-F5344CB8AC3E}">
        <p14:creationId xmlns:p14="http://schemas.microsoft.com/office/powerpoint/2010/main" val="243648151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AutoShape 24"/>
          <p:cNvSpPr>
            <a:spLocks noChangeArrowheads="1"/>
          </p:cNvSpPr>
          <p:nvPr/>
        </p:nvSpPr>
        <p:spPr bwMode="auto">
          <a:xfrm>
            <a:off x="4763" y="4949825"/>
            <a:ext cx="9186862" cy="730250"/>
          </a:xfrm>
          <a:prstGeom prst="upArrow">
            <a:avLst>
              <a:gd name="adj1" fmla="val 72093"/>
              <a:gd name="adj2" fmla="val 80625"/>
            </a:avLst>
          </a:prstGeom>
          <a:gradFill rotWithShape="1">
            <a:gsLst>
              <a:gs pos="0">
                <a:srgbClr val="4993FF"/>
              </a:gs>
              <a:gs pos="100000">
                <a:srgbClr val="FFFFFF"/>
              </a:gs>
            </a:gsLst>
            <a:lin ang="5400000" scaled="1"/>
          </a:gradFill>
          <a:ln w="9525">
            <a:noFill/>
            <a:miter lim="800000"/>
          </a:ln>
        </p:spPr>
        <p:txBody>
          <a:bodyPr anchor="ctr">
            <a:spAutoFit/>
          </a:bodyPr>
          <a:lstStyle/>
          <a:p>
            <a:pPr eaLnBrk="0" fontAlgn="base" hangingPunct="0">
              <a:spcBef>
                <a:spcPct val="0"/>
              </a:spcBef>
              <a:spcAft>
                <a:spcPct val="0"/>
              </a:spcAft>
              <a:buFont typeface="Arial" pitchFamily="34" charset="0"/>
              <a:buNone/>
            </a:pPr>
            <a:endParaRPr lang="zh-CN" altLang="en-US">
              <a:solidFill>
                <a:srgbClr val="000000"/>
              </a:solidFill>
              <a:sym typeface="Calibri" pitchFamily="34" charset="0"/>
            </a:endParaRPr>
          </a:p>
        </p:txBody>
      </p:sp>
      <p:sp>
        <p:nvSpPr>
          <p:cNvPr id="45058" name="标题 1"/>
          <p:cNvSpPr>
            <a:spLocks noGrp="1" noChangeArrowheads="1"/>
          </p:cNvSpPr>
          <p:nvPr>
            <p:ph type="title" idx="4294967295"/>
          </p:nvPr>
        </p:nvSpPr>
        <p:spPr>
          <a:xfrm>
            <a:off x="0" y="131763"/>
            <a:ext cx="8532440" cy="706437"/>
          </a:xfrm>
        </p:spPr>
        <p:txBody>
          <a:bodyPr>
            <a:noAutofit/>
          </a:bodyPr>
          <a:lstStyle/>
          <a:p>
            <a:pPr algn="ctr" fontAlgn="base">
              <a:spcAft>
                <a:spcPct val="0"/>
              </a:spcAft>
              <a:defRPr/>
            </a:pPr>
            <a:r>
              <a:rPr lang="en-US" altLang="zh-CN" sz="2800" b="1" dirty="0" smtClean="0">
                <a:latin typeface="黑体" pitchFamily="49" charset="-122"/>
                <a:ea typeface="黑体" pitchFamily="49" charset="-122"/>
                <a:sym typeface="微软雅黑" pitchFamily="34" charset="-122"/>
              </a:rPr>
              <a:t>SDN/NFV</a:t>
            </a:r>
            <a:r>
              <a:rPr lang="zh-CN" altLang="en-US" sz="2800" b="1" dirty="0">
                <a:latin typeface="黑体" pitchFamily="49" charset="-122"/>
                <a:ea typeface="黑体" pitchFamily="49" charset="-122"/>
                <a:sym typeface="微软雅黑" pitchFamily="34" charset="-122"/>
              </a:rPr>
              <a:t>深入发展，网络操作系统</a:t>
            </a:r>
            <a:r>
              <a:rPr lang="zh-CN" altLang="en-US" sz="2800" b="1" dirty="0" smtClean="0">
                <a:latin typeface="黑体" pitchFamily="49" charset="-122"/>
                <a:ea typeface="黑体" pitchFamily="49" charset="-122"/>
                <a:sym typeface="微软雅黑" pitchFamily="34" charset="-122"/>
              </a:rPr>
              <a:t>成为焦点</a:t>
            </a:r>
            <a:endParaRPr lang="zh-CN" altLang="en-US" sz="2800" b="1" dirty="0">
              <a:latin typeface="黑体" pitchFamily="49" charset="-122"/>
              <a:ea typeface="黑体" pitchFamily="49" charset="-122"/>
              <a:sym typeface="微软雅黑" pitchFamily="34" charset="-122"/>
            </a:endParaRPr>
          </a:p>
        </p:txBody>
      </p:sp>
      <p:sp>
        <p:nvSpPr>
          <p:cNvPr id="45059" name="AutoShape 24"/>
          <p:cNvSpPr>
            <a:spLocks noChangeArrowheads="1"/>
          </p:cNvSpPr>
          <p:nvPr/>
        </p:nvSpPr>
        <p:spPr bwMode="auto">
          <a:xfrm rot="10800000">
            <a:off x="-4763" y="4318000"/>
            <a:ext cx="9186863" cy="730250"/>
          </a:xfrm>
          <a:prstGeom prst="upArrow">
            <a:avLst>
              <a:gd name="adj1" fmla="val 72093"/>
              <a:gd name="adj2" fmla="val 80625"/>
            </a:avLst>
          </a:prstGeom>
          <a:gradFill rotWithShape="1">
            <a:gsLst>
              <a:gs pos="0">
                <a:srgbClr val="4993FF"/>
              </a:gs>
              <a:gs pos="100000">
                <a:srgbClr val="FFFFFF"/>
              </a:gs>
            </a:gsLst>
            <a:lin ang="5400000" scaled="1"/>
          </a:gradFill>
          <a:ln w="9525">
            <a:noFill/>
            <a:miter lim="800000"/>
          </a:ln>
        </p:spPr>
        <p:txBody>
          <a:bodyPr anchor="ctr">
            <a:spAutoFit/>
          </a:bodyPr>
          <a:lstStyle/>
          <a:p>
            <a:pPr eaLnBrk="0" fontAlgn="base" hangingPunct="0">
              <a:spcBef>
                <a:spcPct val="0"/>
              </a:spcBef>
              <a:spcAft>
                <a:spcPct val="0"/>
              </a:spcAft>
              <a:buFont typeface="Arial" pitchFamily="34" charset="0"/>
              <a:buNone/>
            </a:pPr>
            <a:endParaRPr lang="zh-CN" altLang="en-US">
              <a:solidFill>
                <a:srgbClr val="000000"/>
              </a:solidFill>
              <a:sym typeface="Calibri" pitchFamily="34" charset="0"/>
            </a:endParaRPr>
          </a:p>
        </p:txBody>
      </p:sp>
      <p:sp>
        <p:nvSpPr>
          <p:cNvPr id="45060" name="圆角矩形 2071"/>
          <p:cNvSpPr>
            <a:spLocks noChangeArrowheads="1"/>
          </p:cNvSpPr>
          <p:nvPr/>
        </p:nvSpPr>
        <p:spPr bwMode="auto">
          <a:xfrm>
            <a:off x="2351088" y="4724400"/>
            <a:ext cx="4535487" cy="539750"/>
          </a:xfrm>
          <a:prstGeom prst="roundRect">
            <a:avLst>
              <a:gd name="adj" fmla="val 16667"/>
            </a:avLst>
          </a:prstGeom>
          <a:solidFill>
            <a:srgbClr val="00B0F0"/>
          </a:solidFill>
          <a:ln w="25400">
            <a:solidFill>
              <a:srgbClr val="395E8A"/>
            </a:solidFill>
            <a:round/>
          </a:ln>
        </p:spPr>
        <p:txBody>
          <a:bodyPr anchor="ctr"/>
          <a:lstStyle/>
          <a:p>
            <a:pPr algn="ctr" eaLnBrk="0" fontAlgn="base" hangingPunct="0">
              <a:spcBef>
                <a:spcPct val="0"/>
              </a:spcBef>
              <a:spcAft>
                <a:spcPct val="0"/>
              </a:spcAft>
              <a:buFont typeface="Arial" pitchFamily="34" charset="0"/>
              <a:buNone/>
            </a:pPr>
            <a:r>
              <a:rPr lang="zh-CN" altLang="en-US" sz="1600" b="1">
                <a:solidFill>
                  <a:srgbClr val="FF0000"/>
                </a:solidFill>
                <a:latin typeface="宋体" pitchFamily="2" charset="-122"/>
                <a:sym typeface="宋体" pitchFamily="2" charset="-122"/>
              </a:rPr>
              <a:t>统一的网络管控平面</a:t>
            </a:r>
            <a:r>
              <a:rPr lang="en-US" altLang="zh-CN" sz="1600" b="1">
                <a:solidFill>
                  <a:srgbClr val="FF0000"/>
                </a:solidFill>
                <a:latin typeface="宋体" pitchFamily="2" charset="-122"/>
                <a:sym typeface="宋体" pitchFamily="2" charset="-122"/>
              </a:rPr>
              <a:t>——</a:t>
            </a:r>
            <a:r>
              <a:rPr lang="zh-CN" altLang="en-US" sz="1600" b="1">
                <a:solidFill>
                  <a:srgbClr val="FF0000"/>
                </a:solidFill>
                <a:latin typeface="宋体" pitchFamily="2" charset="-122"/>
                <a:sym typeface="宋体" pitchFamily="2" charset="-122"/>
              </a:rPr>
              <a:t>网络操作系统</a:t>
            </a:r>
          </a:p>
        </p:txBody>
      </p:sp>
      <p:sp>
        <p:nvSpPr>
          <p:cNvPr id="45061" name="矩形 176"/>
          <p:cNvSpPr>
            <a:spLocks noChangeArrowheads="1"/>
          </p:cNvSpPr>
          <p:nvPr/>
        </p:nvSpPr>
        <p:spPr bwMode="auto">
          <a:xfrm>
            <a:off x="6161088" y="2251075"/>
            <a:ext cx="2743200" cy="1866900"/>
          </a:xfrm>
          <a:prstGeom prst="rect">
            <a:avLst/>
          </a:prstGeom>
          <a:noFill/>
          <a:ln w="25400">
            <a:solidFill>
              <a:srgbClr val="395E8A"/>
            </a:solidFill>
            <a:prstDash val="dash"/>
            <a:miter lim="800000"/>
          </a:ln>
        </p:spPr>
        <p:txBody>
          <a:bodyPr anchor="ctr"/>
          <a:lstStyle/>
          <a:p>
            <a:pPr algn="ctr" eaLnBrk="0" fontAlgn="base" hangingPunct="0">
              <a:spcBef>
                <a:spcPct val="0"/>
              </a:spcBef>
              <a:spcAft>
                <a:spcPct val="0"/>
              </a:spcAft>
              <a:buFont typeface="Arial" pitchFamily="34" charset="0"/>
              <a:buNone/>
            </a:pPr>
            <a:endParaRPr lang="zh-CN" altLang="en-US">
              <a:solidFill>
                <a:srgbClr val="FFFFFF"/>
              </a:solidFill>
              <a:latin typeface="宋体" pitchFamily="2" charset="-122"/>
              <a:sym typeface="宋体" pitchFamily="2" charset="-122"/>
            </a:endParaRPr>
          </a:p>
        </p:txBody>
      </p:sp>
      <p:sp>
        <p:nvSpPr>
          <p:cNvPr id="45062" name="矩形 175"/>
          <p:cNvSpPr>
            <a:spLocks noChangeArrowheads="1"/>
          </p:cNvSpPr>
          <p:nvPr/>
        </p:nvSpPr>
        <p:spPr bwMode="auto">
          <a:xfrm>
            <a:off x="3184525" y="2246313"/>
            <a:ext cx="2897188" cy="1893887"/>
          </a:xfrm>
          <a:prstGeom prst="rect">
            <a:avLst/>
          </a:prstGeom>
          <a:noFill/>
          <a:ln w="25400">
            <a:solidFill>
              <a:srgbClr val="395E8A"/>
            </a:solidFill>
            <a:prstDash val="dash"/>
            <a:miter lim="800000"/>
          </a:ln>
        </p:spPr>
        <p:txBody>
          <a:bodyPr anchor="ctr"/>
          <a:lstStyle/>
          <a:p>
            <a:pPr algn="ctr" eaLnBrk="0" fontAlgn="base" hangingPunct="0">
              <a:spcBef>
                <a:spcPct val="0"/>
              </a:spcBef>
              <a:spcAft>
                <a:spcPct val="0"/>
              </a:spcAft>
              <a:buFont typeface="Arial" pitchFamily="34" charset="0"/>
              <a:buNone/>
            </a:pPr>
            <a:endParaRPr lang="zh-CN" altLang="en-US">
              <a:solidFill>
                <a:srgbClr val="FFFFFF"/>
              </a:solidFill>
              <a:latin typeface="宋体" pitchFamily="2" charset="-122"/>
              <a:sym typeface="宋体" pitchFamily="2" charset="-122"/>
            </a:endParaRPr>
          </a:p>
        </p:txBody>
      </p:sp>
      <p:sp>
        <p:nvSpPr>
          <p:cNvPr id="45063" name="矩形 174"/>
          <p:cNvSpPr>
            <a:spLocks noChangeArrowheads="1"/>
          </p:cNvSpPr>
          <p:nvPr/>
        </p:nvSpPr>
        <p:spPr bwMode="auto">
          <a:xfrm>
            <a:off x="193675" y="2246313"/>
            <a:ext cx="2921000" cy="1893887"/>
          </a:xfrm>
          <a:prstGeom prst="rect">
            <a:avLst/>
          </a:prstGeom>
          <a:noFill/>
          <a:ln w="25400">
            <a:solidFill>
              <a:srgbClr val="395E8A"/>
            </a:solidFill>
            <a:prstDash val="dash"/>
            <a:miter lim="800000"/>
          </a:ln>
        </p:spPr>
        <p:txBody>
          <a:bodyPr anchor="ctr"/>
          <a:lstStyle/>
          <a:p>
            <a:pPr algn="ctr" eaLnBrk="0" fontAlgn="base" hangingPunct="0">
              <a:spcBef>
                <a:spcPct val="0"/>
              </a:spcBef>
              <a:spcAft>
                <a:spcPct val="0"/>
              </a:spcAft>
              <a:buFont typeface="Arial" pitchFamily="34" charset="0"/>
              <a:buNone/>
            </a:pPr>
            <a:endParaRPr lang="zh-CN" altLang="en-US">
              <a:solidFill>
                <a:srgbClr val="FFFFFF"/>
              </a:solidFill>
              <a:latin typeface="宋体" pitchFamily="2" charset="-122"/>
              <a:sym typeface="宋体" pitchFamily="2" charset="-122"/>
            </a:endParaRPr>
          </a:p>
        </p:txBody>
      </p:sp>
      <p:sp>
        <p:nvSpPr>
          <p:cNvPr id="45064" name="AutoShape 28"/>
          <p:cNvSpPr>
            <a:spLocks noChangeArrowheads="1"/>
          </p:cNvSpPr>
          <p:nvPr/>
        </p:nvSpPr>
        <p:spPr bwMode="auto">
          <a:xfrm>
            <a:off x="376238" y="3335338"/>
            <a:ext cx="903287" cy="323850"/>
          </a:xfrm>
          <a:prstGeom prst="roundRect">
            <a:avLst>
              <a:gd name="adj" fmla="val 26778"/>
            </a:avLst>
          </a:prstGeom>
          <a:gradFill rotWithShape="0">
            <a:gsLst>
              <a:gs pos="0">
                <a:srgbClr val="074EB3"/>
              </a:gs>
              <a:gs pos="100000">
                <a:srgbClr val="0B3280"/>
              </a:gs>
            </a:gsLst>
            <a:lin ang="5400000" scaled="1"/>
          </a:gradFill>
          <a:ln w="9525">
            <a:noFill/>
            <a:round/>
          </a:ln>
        </p:spPr>
        <p:txBody>
          <a:bodyPr lIns="0" tIns="0" rIns="0" bIns="0" anchor="ctr"/>
          <a:lstStyle/>
          <a:p>
            <a:pPr algn="ctr" fontAlgn="base">
              <a:spcBef>
                <a:spcPct val="0"/>
              </a:spcBef>
              <a:spcAft>
                <a:spcPct val="0"/>
              </a:spcAft>
              <a:buFont typeface="Arial" pitchFamily="34" charset="0"/>
              <a:buNone/>
            </a:pPr>
            <a:r>
              <a:rPr lang="zh-CN" altLang="en-US" sz="1400">
                <a:solidFill>
                  <a:srgbClr val="FFFFFF"/>
                </a:solidFill>
                <a:latin typeface="Tahoma" pitchFamily="34" charset="0"/>
                <a:sym typeface="Gill Sans"/>
              </a:rPr>
              <a:t>转发硬件</a:t>
            </a:r>
          </a:p>
        </p:txBody>
      </p:sp>
      <p:sp>
        <p:nvSpPr>
          <p:cNvPr id="45065" name="AutoShape 29"/>
          <p:cNvSpPr>
            <a:spLocks noChangeArrowheads="1"/>
          </p:cNvSpPr>
          <p:nvPr/>
        </p:nvSpPr>
        <p:spPr bwMode="auto">
          <a:xfrm>
            <a:off x="376238" y="3011488"/>
            <a:ext cx="903287" cy="323850"/>
          </a:xfrm>
          <a:prstGeom prst="roundRect">
            <a:avLst>
              <a:gd name="adj" fmla="val 26778"/>
            </a:avLst>
          </a:prstGeom>
          <a:gradFill rotWithShape="0">
            <a:gsLst>
              <a:gs pos="0">
                <a:srgbClr val="074EB3"/>
              </a:gs>
              <a:gs pos="100000">
                <a:srgbClr val="0B3280"/>
              </a:gs>
            </a:gsLst>
            <a:lin ang="5400000" scaled="1"/>
          </a:gradFill>
          <a:ln w="9525">
            <a:noFill/>
            <a:round/>
          </a:ln>
        </p:spPr>
        <p:txBody>
          <a:bodyPr lIns="0" tIns="0" rIns="0" bIns="0" anchor="ctr"/>
          <a:lstStyle/>
          <a:p>
            <a:pPr algn="ctr" fontAlgn="base">
              <a:spcBef>
                <a:spcPct val="0"/>
              </a:spcBef>
              <a:spcAft>
                <a:spcPct val="0"/>
              </a:spcAft>
              <a:buFont typeface="Arial" pitchFamily="34" charset="0"/>
              <a:buNone/>
            </a:pPr>
            <a:r>
              <a:rPr lang="zh-CN" altLang="en-US" sz="1400">
                <a:solidFill>
                  <a:srgbClr val="FFFFFF"/>
                </a:solidFill>
                <a:latin typeface="Tahoma" pitchFamily="34" charset="0"/>
                <a:sym typeface="Gill Sans"/>
              </a:rPr>
              <a:t>设备系统</a:t>
            </a:r>
          </a:p>
        </p:txBody>
      </p:sp>
      <p:sp>
        <p:nvSpPr>
          <p:cNvPr id="45066" name="AutoShape 30"/>
          <p:cNvSpPr>
            <a:spLocks noChangeArrowheads="1"/>
          </p:cNvSpPr>
          <p:nvPr/>
        </p:nvSpPr>
        <p:spPr bwMode="auto">
          <a:xfrm>
            <a:off x="385763" y="2684463"/>
            <a:ext cx="893762" cy="323850"/>
          </a:xfrm>
          <a:prstGeom prst="roundRect">
            <a:avLst>
              <a:gd name="adj" fmla="val 33329"/>
            </a:avLst>
          </a:prstGeom>
          <a:gradFill rotWithShape="0">
            <a:gsLst>
              <a:gs pos="0">
                <a:srgbClr val="074EB3"/>
              </a:gs>
              <a:gs pos="100000">
                <a:srgbClr val="0B3280"/>
              </a:gs>
            </a:gsLst>
            <a:lin ang="5400000" scaled="1"/>
          </a:gradFill>
          <a:ln w="9525">
            <a:noFill/>
            <a:round/>
          </a:ln>
        </p:spPr>
        <p:txBody>
          <a:bodyPr lIns="0" tIns="0" rIns="0" bIns="0" anchor="ctr"/>
          <a:lstStyle/>
          <a:p>
            <a:pPr algn="ctr" fontAlgn="base">
              <a:spcBef>
                <a:spcPct val="0"/>
              </a:spcBef>
              <a:spcAft>
                <a:spcPct val="0"/>
              </a:spcAft>
              <a:buFont typeface="Arial" pitchFamily="34" charset="0"/>
              <a:buNone/>
            </a:pPr>
            <a:r>
              <a:rPr lang="en-US" altLang="zh-CN" sz="1400">
                <a:solidFill>
                  <a:srgbClr val="FFFFFF"/>
                </a:solidFill>
                <a:latin typeface="Tahoma" pitchFamily="34" charset="0"/>
                <a:sym typeface="Gill Sans"/>
              </a:rPr>
              <a:t>App</a:t>
            </a:r>
          </a:p>
        </p:txBody>
      </p:sp>
      <p:sp>
        <p:nvSpPr>
          <p:cNvPr id="45067" name="右箭头 2058"/>
          <p:cNvSpPr>
            <a:spLocks noChangeArrowheads="1"/>
          </p:cNvSpPr>
          <p:nvPr/>
        </p:nvSpPr>
        <p:spPr bwMode="auto">
          <a:xfrm>
            <a:off x="1312863" y="3098800"/>
            <a:ext cx="544512" cy="236538"/>
          </a:xfrm>
          <a:prstGeom prst="rightArrow">
            <a:avLst>
              <a:gd name="adj1" fmla="val 50000"/>
              <a:gd name="adj2" fmla="val 49728"/>
            </a:avLst>
          </a:prstGeom>
          <a:solidFill>
            <a:schemeClr val="accent1"/>
          </a:solidFill>
          <a:ln w="25400">
            <a:solidFill>
              <a:srgbClr val="395E8A"/>
            </a:solidFill>
            <a:miter lim="800000"/>
          </a:ln>
        </p:spPr>
        <p:txBody>
          <a:bodyPr anchor="ctr"/>
          <a:lstStyle/>
          <a:p>
            <a:pPr algn="ctr" eaLnBrk="0" fontAlgn="base" hangingPunct="0">
              <a:spcBef>
                <a:spcPct val="0"/>
              </a:spcBef>
              <a:spcAft>
                <a:spcPct val="0"/>
              </a:spcAft>
              <a:buFont typeface="Arial" pitchFamily="34" charset="0"/>
              <a:buNone/>
            </a:pPr>
            <a:endParaRPr lang="zh-CN" altLang="en-US" sz="800">
              <a:solidFill>
                <a:srgbClr val="FFFFFF"/>
              </a:solidFill>
              <a:latin typeface="宋体" pitchFamily="2" charset="-122"/>
              <a:sym typeface="宋体" pitchFamily="2" charset="-122"/>
            </a:endParaRPr>
          </a:p>
        </p:txBody>
      </p:sp>
      <p:sp>
        <p:nvSpPr>
          <p:cNvPr id="45068" name="AutoShape 28"/>
          <p:cNvSpPr>
            <a:spLocks noChangeArrowheads="1"/>
          </p:cNvSpPr>
          <p:nvPr/>
        </p:nvSpPr>
        <p:spPr bwMode="auto">
          <a:xfrm>
            <a:off x="1873250" y="3260725"/>
            <a:ext cx="1089025" cy="400050"/>
          </a:xfrm>
          <a:prstGeom prst="roundRect">
            <a:avLst>
              <a:gd name="adj" fmla="val 26778"/>
            </a:avLst>
          </a:prstGeom>
          <a:gradFill rotWithShape="0">
            <a:gsLst>
              <a:gs pos="0">
                <a:srgbClr val="074EB3"/>
              </a:gs>
              <a:gs pos="100000">
                <a:srgbClr val="0B3280"/>
              </a:gs>
            </a:gsLst>
            <a:lin ang="5400000" scaled="1"/>
          </a:gradFill>
          <a:ln w="9525">
            <a:noFill/>
            <a:round/>
          </a:ln>
        </p:spPr>
        <p:txBody>
          <a:bodyPr lIns="0" tIns="0" rIns="0" bIns="0" anchor="ctr"/>
          <a:lstStyle/>
          <a:p>
            <a:pPr algn="ctr" fontAlgn="base">
              <a:spcBef>
                <a:spcPct val="0"/>
              </a:spcBef>
              <a:spcAft>
                <a:spcPct val="0"/>
              </a:spcAft>
              <a:buFont typeface="Arial" pitchFamily="34" charset="0"/>
              <a:buNone/>
            </a:pPr>
            <a:r>
              <a:rPr lang="zh-CN" altLang="en-US" sz="1600">
                <a:solidFill>
                  <a:srgbClr val="FFFFFF"/>
                </a:solidFill>
                <a:latin typeface="Tahoma" pitchFamily="34" charset="0"/>
                <a:sym typeface="Gill Sans"/>
              </a:rPr>
              <a:t>转发硬件</a:t>
            </a:r>
          </a:p>
        </p:txBody>
      </p:sp>
      <p:sp>
        <p:nvSpPr>
          <p:cNvPr id="45069" name="AutoShape 27"/>
          <p:cNvSpPr>
            <a:spLocks noChangeArrowheads="1"/>
          </p:cNvSpPr>
          <p:nvPr/>
        </p:nvSpPr>
        <p:spPr bwMode="auto">
          <a:xfrm>
            <a:off x="1828800" y="3254375"/>
            <a:ext cx="1135063" cy="452438"/>
          </a:xfrm>
          <a:prstGeom prst="roundRect">
            <a:avLst>
              <a:gd name="adj" fmla="val 8144"/>
            </a:avLst>
          </a:prstGeom>
          <a:noFill/>
          <a:ln w="12700">
            <a:solidFill>
              <a:srgbClr val="333333"/>
            </a:solidFill>
            <a:round/>
          </a:ln>
        </p:spPr>
        <p:txBody>
          <a:bodyPr lIns="0" tIns="0" rIns="0" bIns="0"/>
          <a:lstStyle/>
          <a:p>
            <a:pPr algn="ctr" fontAlgn="base">
              <a:spcBef>
                <a:spcPct val="0"/>
              </a:spcBef>
              <a:spcAft>
                <a:spcPct val="0"/>
              </a:spcAft>
              <a:buFont typeface="Arial" pitchFamily="34" charset="0"/>
              <a:buNone/>
            </a:pPr>
            <a:endParaRPr lang="zh-CN" altLang="en-US" sz="1000">
              <a:solidFill>
                <a:srgbClr val="000000"/>
              </a:solidFill>
              <a:sym typeface="宋体" pitchFamily="2" charset="-122"/>
            </a:endParaRPr>
          </a:p>
        </p:txBody>
      </p:sp>
      <p:sp>
        <p:nvSpPr>
          <p:cNvPr id="45070" name="AutoShape 29"/>
          <p:cNvSpPr>
            <a:spLocks noChangeArrowheads="1"/>
          </p:cNvSpPr>
          <p:nvPr/>
        </p:nvSpPr>
        <p:spPr bwMode="auto">
          <a:xfrm>
            <a:off x="1862138" y="2597150"/>
            <a:ext cx="1141412" cy="425450"/>
          </a:xfrm>
          <a:prstGeom prst="roundRect">
            <a:avLst>
              <a:gd name="adj" fmla="val 26778"/>
            </a:avLst>
          </a:prstGeom>
          <a:gradFill rotWithShape="0">
            <a:gsLst>
              <a:gs pos="0">
                <a:srgbClr val="074EB3"/>
              </a:gs>
              <a:gs pos="100000">
                <a:srgbClr val="0B3280"/>
              </a:gs>
            </a:gsLst>
            <a:lin ang="5400000" scaled="1"/>
          </a:gradFill>
          <a:ln w="9525">
            <a:noFill/>
            <a:round/>
          </a:ln>
        </p:spPr>
        <p:txBody>
          <a:bodyPr lIns="0" tIns="0" rIns="0" bIns="0" anchor="ctr"/>
          <a:lstStyle/>
          <a:p>
            <a:pPr algn="ctr" fontAlgn="base">
              <a:spcBef>
                <a:spcPct val="0"/>
              </a:spcBef>
              <a:spcAft>
                <a:spcPct val="0"/>
              </a:spcAft>
              <a:buFont typeface="Arial" pitchFamily="34" charset="0"/>
              <a:buNone/>
            </a:pPr>
            <a:r>
              <a:rPr lang="zh-CN" altLang="en-US" sz="1600">
                <a:solidFill>
                  <a:srgbClr val="FFFFFF"/>
                </a:solidFill>
                <a:latin typeface="Tahoma" pitchFamily="34" charset="0"/>
                <a:sym typeface="Gill Sans"/>
              </a:rPr>
              <a:t>控制平面</a:t>
            </a:r>
          </a:p>
        </p:txBody>
      </p:sp>
      <p:cxnSp>
        <p:nvCxnSpPr>
          <p:cNvPr id="45071" name="直接箭头连接符 2060"/>
          <p:cNvCxnSpPr>
            <a:cxnSpLocks noChangeShapeType="1"/>
            <a:stCxn id="45070" idx="2"/>
            <a:endCxn id="45069" idx="0"/>
          </p:cNvCxnSpPr>
          <p:nvPr/>
        </p:nvCxnSpPr>
        <p:spPr bwMode="auto">
          <a:xfrm flipH="1">
            <a:off x="2397125" y="3035300"/>
            <a:ext cx="34925" cy="231775"/>
          </a:xfrm>
          <a:prstGeom prst="straightConnector1">
            <a:avLst/>
          </a:prstGeom>
          <a:noFill/>
          <a:ln w="9525">
            <a:solidFill>
              <a:schemeClr val="accent1"/>
            </a:solidFill>
            <a:round/>
            <a:headEnd type="arrow" w="med" len="med"/>
            <a:tailEnd type="arrow" w="med" len="med"/>
          </a:ln>
        </p:spPr>
      </p:cxnSp>
      <p:sp>
        <p:nvSpPr>
          <p:cNvPr id="45072" name="AutoShape 27"/>
          <p:cNvSpPr>
            <a:spLocks noChangeArrowheads="1"/>
          </p:cNvSpPr>
          <p:nvPr/>
        </p:nvSpPr>
        <p:spPr bwMode="auto">
          <a:xfrm>
            <a:off x="376238" y="2655888"/>
            <a:ext cx="922337" cy="1041400"/>
          </a:xfrm>
          <a:prstGeom prst="roundRect">
            <a:avLst>
              <a:gd name="adj" fmla="val 8144"/>
            </a:avLst>
          </a:prstGeom>
          <a:noFill/>
          <a:ln w="12700">
            <a:solidFill>
              <a:srgbClr val="333333"/>
            </a:solidFill>
            <a:round/>
          </a:ln>
        </p:spPr>
        <p:txBody>
          <a:bodyPr lIns="0" tIns="0" rIns="0" bIns="0"/>
          <a:lstStyle/>
          <a:p>
            <a:pPr algn="ctr" fontAlgn="base">
              <a:spcBef>
                <a:spcPct val="0"/>
              </a:spcBef>
              <a:spcAft>
                <a:spcPct val="0"/>
              </a:spcAft>
              <a:buFont typeface="Arial" pitchFamily="34" charset="0"/>
              <a:buNone/>
            </a:pPr>
            <a:endParaRPr lang="zh-CN" altLang="en-US" sz="2400">
              <a:solidFill>
                <a:srgbClr val="000000"/>
              </a:solidFill>
              <a:sym typeface="宋体" pitchFamily="2" charset="-122"/>
            </a:endParaRPr>
          </a:p>
        </p:txBody>
      </p:sp>
      <p:pic>
        <p:nvPicPr>
          <p:cNvPr id="45073" name="Picture 24" descr="高端路由器"/>
          <p:cNvPicPr>
            <a:picLocks noGrp="1" noChangeAspect="1" noChangeArrowheads="1"/>
          </p:cNvPicPr>
          <p:nvPr/>
        </p:nvPicPr>
        <p:blipFill>
          <a:blip r:embed="rId3" cstate="print"/>
          <a:srcRect/>
          <a:stretch>
            <a:fillRect/>
          </a:stretch>
        </p:blipFill>
        <p:spPr bwMode="auto">
          <a:xfrm>
            <a:off x="3462338" y="3146425"/>
            <a:ext cx="636587" cy="525463"/>
          </a:xfrm>
          <a:prstGeom prst="rect">
            <a:avLst/>
          </a:prstGeom>
          <a:noFill/>
          <a:ln w="9525">
            <a:noFill/>
            <a:miter lim="800000"/>
            <a:headEnd/>
            <a:tailEnd/>
          </a:ln>
        </p:spPr>
      </p:pic>
      <p:pic>
        <p:nvPicPr>
          <p:cNvPr id="45074" name="Picture 30" descr="防火墙02"/>
          <p:cNvPicPr>
            <a:picLocks noChangeAspect="1" noChangeArrowheads="1"/>
          </p:cNvPicPr>
          <p:nvPr/>
        </p:nvPicPr>
        <p:blipFill>
          <a:blip r:embed="rId4" cstate="print"/>
          <a:srcRect/>
          <a:stretch>
            <a:fillRect/>
          </a:stretch>
        </p:blipFill>
        <p:spPr bwMode="auto">
          <a:xfrm>
            <a:off x="3462338" y="2711450"/>
            <a:ext cx="635000" cy="411163"/>
          </a:xfrm>
          <a:prstGeom prst="rect">
            <a:avLst/>
          </a:prstGeom>
          <a:noFill/>
          <a:ln w="9525">
            <a:noFill/>
            <a:miter lim="800000"/>
            <a:headEnd/>
            <a:tailEnd/>
          </a:ln>
        </p:spPr>
      </p:pic>
      <p:sp>
        <p:nvSpPr>
          <p:cNvPr id="45075" name="右箭头 144"/>
          <p:cNvSpPr>
            <a:spLocks noChangeArrowheads="1"/>
          </p:cNvSpPr>
          <p:nvPr/>
        </p:nvSpPr>
        <p:spPr bwMode="auto">
          <a:xfrm>
            <a:off x="4697413" y="3303588"/>
            <a:ext cx="544512" cy="355600"/>
          </a:xfrm>
          <a:prstGeom prst="rightArrow">
            <a:avLst>
              <a:gd name="adj1" fmla="val 50000"/>
              <a:gd name="adj2" fmla="val 49964"/>
            </a:avLst>
          </a:prstGeom>
          <a:solidFill>
            <a:schemeClr val="accent1"/>
          </a:solidFill>
          <a:ln w="25400">
            <a:solidFill>
              <a:srgbClr val="395E8A"/>
            </a:solidFill>
            <a:miter lim="800000"/>
          </a:ln>
        </p:spPr>
        <p:txBody>
          <a:bodyPr anchor="ctr"/>
          <a:lstStyle/>
          <a:p>
            <a:pPr algn="ctr" eaLnBrk="0" fontAlgn="base" hangingPunct="0">
              <a:spcBef>
                <a:spcPct val="0"/>
              </a:spcBef>
              <a:spcAft>
                <a:spcPct val="0"/>
              </a:spcAft>
              <a:buFont typeface="Arial" pitchFamily="34" charset="0"/>
              <a:buNone/>
            </a:pPr>
            <a:endParaRPr lang="zh-CN" altLang="en-US" sz="800" b="1">
              <a:solidFill>
                <a:srgbClr val="FFFFFF"/>
              </a:solidFill>
              <a:latin typeface="宋体" pitchFamily="2" charset="-122"/>
              <a:sym typeface="宋体" pitchFamily="2" charset="-122"/>
            </a:endParaRPr>
          </a:p>
        </p:txBody>
      </p:sp>
      <p:pic>
        <p:nvPicPr>
          <p:cNvPr id="45076" name="Picture 15" descr="RADIUS-Server"/>
          <p:cNvPicPr>
            <a:picLocks noChangeAspect="1" noChangeArrowheads="1"/>
          </p:cNvPicPr>
          <p:nvPr/>
        </p:nvPicPr>
        <p:blipFill>
          <a:blip r:embed="rId5" cstate="print"/>
          <a:srcRect/>
          <a:stretch>
            <a:fillRect/>
          </a:stretch>
        </p:blipFill>
        <p:spPr bwMode="auto">
          <a:xfrm>
            <a:off x="4121150" y="2717800"/>
            <a:ext cx="417513" cy="668338"/>
          </a:xfrm>
          <a:prstGeom prst="rect">
            <a:avLst/>
          </a:prstGeom>
          <a:noFill/>
          <a:ln w="9525">
            <a:noFill/>
            <a:miter lim="800000"/>
            <a:headEnd/>
            <a:tailEnd/>
          </a:ln>
        </p:spPr>
      </p:pic>
      <p:sp>
        <p:nvSpPr>
          <p:cNvPr id="45077" name="AutoShape 27"/>
          <p:cNvSpPr>
            <a:spLocks noChangeArrowheads="1"/>
          </p:cNvSpPr>
          <p:nvPr/>
        </p:nvSpPr>
        <p:spPr bwMode="auto">
          <a:xfrm>
            <a:off x="3275013" y="2636838"/>
            <a:ext cx="1306512" cy="1077912"/>
          </a:xfrm>
          <a:prstGeom prst="roundRect">
            <a:avLst>
              <a:gd name="adj" fmla="val 8144"/>
            </a:avLst>
          </a:prstGeom>
          <a:noFill/>
          <a:ln w="12700">
            <a:solidFill>
              <a:srgbClr val="333333"/>
            </a:solidFill>
            <a:round/>
          </a:ln>
        </p:spPr>
        <p:txBody>
          <a:bodyPr lIns="0" tIns="0" rIns="0" bIns="0"/>
          <a:lstStyle/>
          <a:p>
            <a:pPr algn="ctr" fontAlgn="base">
              <a:spcBef>
                <a:spcPct val="0"/>
              </a:spcBef>
              <a:spcAft>
                <a:spcPct val="0"/>
              </a:spcAft>
              <a:buFont typeface="Arial" pitchFamily="34" charset="0"/>
              <a:buNone/>
            </a:pPr>
            <a:endParaRPr lang="zh-CN" altLang="en-US" sz="800" b="1">
              <a:solidFill>
                <a:srgbClr val="000000"/>
              </a:solidFill>
              <a:sym typeface="宋体" pitchFamily="2" charset="-122"/>
            </a:endParaRPr>
          </a:p>
        </p:txBody>
      </p:sp>
      <p:sp>
        <p:nvSpPr>
          <p:cNvPr id="45078" name="AutoShape 27"/>
          <p:cNvSpPr>
            <a:spLocks noChangeArrowheads="1"/>
          </p:cNvSpPr>
          <p:nvPr/>
        </p:nvSpPr>
        <p:spPr bwMode="auto">
          <a:xfrm>
            <a:off x="5273675" y="2630488"/>
            <a:ext cx="628650" cy="1077912"/>
          </a:xfrm>
          <a:prstGeom prst="roundRect">
            <a:avLst>
              <a:gd name="adj" fmla="val 8144"/>
            </a:avLst>
          </a:prstGeom>
          <a:noFill/>
          <a:ln w="12700">
            <a:solidFill>
              <a:srgbClr val="333333"/>
            </a:solidFill>
            <a:round/>
          </a:ln>
        </p:spPr>
        <p:txBody>
          <a:bodyPr lIns="0" tIns="0" rIns="0" bIns="0"/>
          <a:lstStyle/>
          <a:p>
            <a:pPr algn="ctr" fontAlgn="base">
              <a:spcBef>
                <a:spcPct val="0"/>
              </a:spcBef>
              <a:spcAft>
                <a:spcPct val="0"/>
              </a:spcAft>
              <a:buFont typeface="Arial" pitchFamily="34" charset="0"/>
              <a:buNone/>
            </a:pPr>
            <a:endParaRPr lang="zh-CN" altLang="en-US" sz="800" b="1">
              <a:solidFill>
                <a:srgbClr val="000000"/>
              </a:solidFill>
              <a:sym typeface="宋体" pitchFamily="2" charset="-122"/>
            </a:endParaRPr>
          </a:p>
        </p:txBody>
      </p:sp>
      <p:graphicFrame>
        <p:nvGraphicFramePr>
          <p:cNvPr id="45079" name="对象 2066"/>
          <p:cNvGraphicFramePr>
            <a:graphicFrameLocks noChangeAspect="1"/>
          </p:cNvGraphicFramePr>
          <p:nvPr/>
        </p:nvGraphicFramePr>
        <p:xfrm>
          <a:off x="5359400" y="2794000"/>
          <a:ext cx="460375" cy="733425"/>
        </p:xfrm>
        <a:graphic>
          <a:graphicData uri="http://schemas.openxmlformats.org/presentationml/2006/ole">
            <mc:AlternateContent xmlns:mc="http://schemas.openxmlformats.org/markup-compatibility/2006">
              <mc:Choice xmlns:v="urn:schemas-microsoft-com:vml" Requires="v">
                <p:oleObj spid="_x0000_s4141" r:id="rId6" imgW="1103760" imgH="1987200" progId="">
                  <p:embed/>
                </p:oleObj>
              </mc:Choice>
              <mc:Fallback>
                <p:oleObj r:id="rId6" imgW="1103760" imgH="198720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9400" y="2794000"/>
                        <a:ext cx="4603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5080" name="TextBox 2067"/>
          <p:cNvSpPr>
            <a:spLocks noChangeArrowheads="1"/>
          </p:cNvSpPr>
          <p:nvPr/>
        </p:nvSpPr>
        <p:spPr bwMode="auto">
          <a:xfrm>
            <a:off x="3462338" y="3729038"/>
            <a:ext cx="1163637" cy="334962"/>
          </a:xfrm>
          <a:prstGeom prst="rect">
            <a:avLst/>
          </a:prstGeom>
          <a:noFill/>
          <a:ln w="9525">
            <a:noFill/>
            <a:miter lim="800000"/>
          </a:ln>
        </p:spPr>
        <p:txBody>
          <a:bodyPr>
            <a:spAutoFit/>
          </a:bodyPr>
          <a:lstStyle/>
          <a:p>
            <a:pPr eaLnBrk="0" fontAlgn="base" hangingPunct="0">
              <a:spcBef>
                <a:spcPct val="0"/>
              </a:spcBef>
              <a:spcAft>
                <a:spcPct val="0"/>
              </a:spcAft>
              <a:buFont typeface="Arial" pitchFamily="34" charset="0"/>
              <a:buNone/>
            </a:pPr>
            <a:r>
              <a:rPr lang="zh-CN" altLang="en-US" sz="1600">
                <a:solidFill>
                  <a:srgbClr val="000000"/>
                </a:solidFill>
                <a:sym typeface="宋体" pitchFamily="2" charset="-122"/>
              </a:rPr>
              <a:t>专用硬件</a:t>
            </a:r>
          </a:p>
        </p:txBody>
      </p:sp>
      <p:sp>
        <p:nvSpPr>
          <p:cNvPr id="45081" name="TextBox 150"/>
          <p:cNvSpPr>
            <a:spLocks noChangeArrowheads="1"/>
          </p:cNvSpPr>
          <p:nvPr/>
        </p:nvSpPr>
        <p:spPr bwMode="auto">
          <a:xfrm>
            <a:off x="4841875" y="3711575"/>
            <a:ext cx="1273175" cy="338138"/>
          </a:xfrm>
          <a:prstGeom prst="rect">
            <a:avLst/>
          </a:prstGeom>
          <a:noFill/>
          <a:ln w="9525">
            <a:noFill/>
            <a:miter lim="800000"/>
          </a:ln>
        </p:spPr>
        <p:txBody>
          <a:bodyPr>
            <a:spAutoFit/>
          </a:bodyPr>
          <a:lstStyle/>
          <a:p>
            <a:pPr eaLnBrk="0" fontAlgn="base" hangingPunct="0">
              <a:spcBef>
                <a:spcPct val="0"/>
              </a:spcBef>
              <a:spcAft>
                <a:spcPct val="0"/>
              </a:spcAft>
              <a:buFont typeface="Arial" pitchFamily="34" charset="0"/>
              <a:buNone/>
            </a:pPr>
            <a:r>
              <a:rPr lang="zh-CN" altLang="en-US" sz="1600">
                <a:solidFill>
                  <a:srgbClr val="000000"/>
                </a:solidFill>
                <a:sym typeface="宋体" pitchFamily="2" charset="-122"/>
              </a:rPr>
              <a:t>可编程</a:t>
            </a:r>
            <a:r>
              <a:rPr lang="en-US" altLang="zh-CN" sz="1600">
                <a:solidFill>
                  <a:srgbClr val="000000"/>
                </a:solidFill>
                <a:sym typeface="Calibri" pitchFamily="34" charset="0"/>
              </a:rPr>
              <a:t>IDC</a:t>
            </a:r>
          </a:p>
        </p:txBody>
      </p:sp>
      <p:grpSp>
        <p:nvGrpSpPr>
          <p:cNvPr id="45082" name="组 4"/>
          <p:cNvGrpSpPr/>
          <p:nvPr/>
        </p:nvGrpSpPr>
        <p:grpSpPr bwMode="auto">
          <a:xfrm>
            <a:off x="6473825" y="2622550"/>
            <a:ext cx="1004888" cy="996950"/>
            <a:chOff x="11433" y="52686"/>
            <a:chExt cx="837150" cy="1014994"/>
          </a:xfrm>
        </p:grpSpPr>
        <p:sp>
          <p:nvSpPr>
            <p:cNvPr id="45083" name="AutoShape 27"/>
            <p:cNvSpPr>
              <a:spLocks noChangeArrowheads="1"/>
            </p:cNvSpPr>
            <p:nvPr/>
          </p:nvSpPr>
          <p:spPr bwMode="auto">
            <a:xfrm>
              <a:off x="11433" y="52686"/>
              <a:ext cx="837150" cy="1014994"/>
            </a:xfrm>
            <a:prstGeom prst="roundRect">
              <a:avLst>
                <a:gd name="adj" fmla="val 8144"/>
              </a:avLst>
            </a:prstGeom>
            <a:noFill/>
            <a:ln w="63500">
              <a:solidFill>
                <a:srgbClr val="333333"/>
              </a:solidFill>
              <a:round/>
            </a:ln>
          </p:spPr>
          <p:txBody>
            <a:bodyPr lIns="0" tIns="0" rIns="0" bIns="0"/>
            <a:lstStyle/>
            <a:p>
              <a:pPr algn="ctr" fontAlgn="base">
                <a:spcBef>
                  <a:spcPct val="0"/>
                </a:spcBef>
                <a:spcAft>
                  <a:spcPct val="0"/>
                </a:spcAft>
                <a:buFont typeface="Arial" pitchFamily="34" charset="0"/>
                <a:buNone/>
              </a:pPr>
              <a:endParaRPr lang="zh-CN" altLang="en-US" sz="1600">
                <a:solidFill>
                  <a:srgbClr val="000000"/>
                </a:solidFill>
                <a:sym typeface="宋体" pitchFamily="2" charset="-122"/>
              </a:endParaRPr>
            </a:p>
          </p:txBody>
        </p:sp>
        <p:sp>
          <p:nvSpPr>
            <p:cNvPr id="45084" name="AutoShape 28"/>
            <p:cNvSpPr>
              <a:spLocks noChangeArrowheads="1"/>
            </p:cNvSpPr>
            <p:nvPr/>
          </p:nvSpPr>
          <p:spPr bwMode="auto">
            <a:xfrm>
              <a:off x="23376" y="64962"/>
              <a:ext cx="821869" cy="488438"/>
            </a:xfrm>
            <a:prstGeom prst="roundRect">
              <a:avLst>
                <a:gd name="adj" fmla="val 26778"/>
              </a:avLst>
            </a:prstGeom>
            <a:gradFill rotWithShape="0">
              <a:gsLst>
                <a:gs pos="0">
                  <a:srgbClr val="074EB3"/>
                </a:gs>
                <a:gs pos="100000">
                  <a:srgbClr val="0B3280"/>
                </a:gs>
              </a:gsLst>
              <a:lin ang="5400000" scaled="1"/>
            </a:gradFill>
            <a:ln w="9525">
              <a:noFill/>
              <a:round/>
            </a:ln>
          </p:spPr>
          <p:txBody>
            <a:bodyPr lIns="0" tIns="0" rIns="0" bIns="0" anchor="ctr"/>
            <a:lstStyle/>
            <a:p>
              <a:pPr algn="ctr" fontAlgn="base">
                <a:spcBef>
                  <a:spcPct val="0"/>
                </a:spcBef>
                <a:spcAft>
                  <a:spcPct val="0"/>
                </a:spcAft>
                <a:buFont typeface="Arial" pitchFamily="34" charset="0"/>
                <a:buNone/>
              </a:pPr>
              <a:r>
                <a:rPr lang="en-US" altLang="zh-CN" sz="1600">
                  <a:solidFill>
                    <a:srgbClr val="FFFFFF"/>
                  </a:solidFill>
                  <a:latin typeface="Tahoma" pitchFamily="34" charset="0"/>
                  <a:sym typeface="Gill Sans"/>
                </a:rPr>
                <a:t>VM</a:t>
              </a:r>
            </a:p>
          </p:txBody>
        </p:sp>
        <p:sp>
          <p:nvSpPr>
            <p:cNvPr id="45085" name="AutoShape 28"/>
            <p:cNvSpPr>
              <a:spLocks noChangeArrowheads="1"/>
            </p:cNvSpPr>
            <p:nvPr/>
          </p:nvSpPr>
          <p:spPr bwMode="auto">
            <a:xfrm>
              <a:off x="23376" y="546292"/>
              <a:ext cx="822398" cy="488438"/>
            </a:xfrm>
            <a:prstGeom prst="roundRect">
              <a:avLst>
                <a:gd name="adj" fmla="val 26778"/>
              </a:avLst>
            </a:prstGeom>
            <a:gradFill rotWithShape="0">
              <a:gsLst>
                <a:gs pos="0">
                  <a:srgbClr val="074EB3"/>
                </a:gs>
                <a:gs pos="100000">
                  <a:srgbClr val="0B3280"/>
                </a:gs>
              </a:gsLst>
              <a:lin ang="5400000" scaled="1"/>
            </a:gradFill>
            <a:ln w="9525">
              <a:noFill/>
              <a:round/>
            </a:ln>
          </p:spPr>
          <p:txBody>
            <a:bodyPr lIns="0" tIns="0" rIns="0" bIns="0" anchor="ctr"/>
            <a:lstStyle/>
            <a:p>
              <a:pPr algn="ctr" fontAlgn="base">
                <a:spcBef>
                  <a:spcPct val="0"/>
                </a:spcBef>
                <a:spcAft>
                  <a:spcPct val="0"/>
                </a:spcAft>
                <a:buFont typeface="Arial" pitchFamily="34" charset="0"/>
                <a:buNone/>
              </a:pPr>
              <a:r>
                <a:rPr lang="en-US" altLang="zh-CN" sz="1600">
                  <a:solidFill>
                    <a:srgbClr val="FFFFFF"/>
                  </a:solidFill>
                  <a:latin typeface="Tahoma" pitchFamily="34" charset="0"/>
                  <a:sym typeface="Gill Sans"/>
                </a:rPr>
                <a:t>VM</a:t>
              </a:r>
            </a:p>
          </p:txBody>
        </p:sp>
      </p:grpSp>
      <p:sp>
        <p:nvSpPr>
          <p:cNvPr id="45086" name="TextBox 166"/>
          <p:cNvSpPr>
            <a:spLocks noChangeArrowheads="1"/>
          </p:cNvSpPr>
          <p:nvPr/>
        </p:nvSpPr>
        <p:spPr bwMode="auto">
          <a:xfrm>
            <a:off x="6313488" y="3698875"/>
            <a:ext cx="1349375" cy="334963"/>
          </a:xfrm>
          <a:prstGeom prst="rect">
            <a:avLst/>
          </a:prstGeom>
          <a:noFill/>
          <a:ln w="9525">
            <a:noFill/>
            <a:miter lim="800000"/>
          </a:ln>
        </p:spPr>
        <p:txBody>
          <a:bodyPr>
            <a:spAutoFit/>
          </a:bodyPr>
          <a:lstStyle/>
          <a:p>
            <a:pPr eaLnBrk="0" fontAlgn="base" hangingPunct="0">
              <a:spcBef>
                <a:spcPct val="0"/>
              </a:spcBef>
              <a:spcAft>
                <a:spcPct val="0"/>
              </a:spcAft>
              <a:buFont typeface="Arial" pitchFamily="34" charset="0"/>
              <a:buNone/>
            </a:pPr>
            <a:r>
              <a:rPr lang="zh-CN" altLang="en-US" sz="1600">
                <a:solidFill>
                  <a:srgbClr val="000000"/>
                </a:solidFill>
                <a:sym typeface="宋体" pitchFamily="2" charset="-122"/>
              </a:rPr>
              <a:t>计算虚拟化</a:t>
            </a:r>
          </a:p>
        </p:txBody>
      </p:sp>
      <p:sp>
        <p:nvSpPr>
          <p:cNvPr id="45087" name="TextBox 167"/>
          <p:cNvSpPr>
            <a:spLocks noChangeArrowheads="1"/>
          </p:cNvSpPr>
          <p:nvPr/>
        </p:nvSpPr>
        <p:spPr bwMode="auto">
          <a:xfrm>
            <a:off x="7629525" y="3675063"/>
            <a:ext cx="1349375" cy="334962"/>
          </a:xfrm>
          <a:prstGeom prst="rect">
            <a:avLst/>
          </a:prstGeom>
          <a:noFill/>
          <a:ln w="9525">
            <a:noFill/>
            <a:miter lim="800000"/>
          </a:ln>
        </p:spPr>
        <p:txBody>
          <a:bodyPr>
            <a:spAutoFit/>
          </a:bodyPr>
          <a:lstStyle/>
          <a:p>
            <a:pPr eaLnBrk="0" fontAlgn="base" hangingPunct="0">
              <a:spcBef>
                <a:spcPct val="0"/>
              </a:spcBef>
              <a:spcAft>
                <a:spcPct val="0"/>
              </a:spcAft>
              <a:buFont typeface="Arial" pitchFamily="34" charset="0"/>
              <a:buNone/>
            </a:pPr>
            <a:r>
              <a:rPr lang="zh-CN" altLang="en-US" sz="1600">
                <a:solidFill>
                  <a:srgbClr val="000000"/>
                </a:solidFill>
                <a:sym typeface="宋体" pitchFamily="2" charset="-122"/>
              </a:rPr>
              <a:t>存储虚拟化</a:t>
            </a:r>
          </a:p>
        </p:txBody>
      </p:sp>
      <p:sp>
        <p:nvSpPr>
          <p:cNvPr id="45088" name="TextBox 2070"/>
          <p:cNvSpPr>
            <a:spLocks noChangeArrowheads="1"/>
          </p:cNvSpPr>
          <p:nvPr/>
        </p:nvSpPr>
        <p:spPr bwMode="auto">
          <a:xfrm>
            <a:off x="376238" y="3706813"/>
            <a:ext cx="1152525" cy="336550"/>
          </a:xfrm>
          <a:prstGeom prst="rect">
            <a:avLst/>
          </a:prstGeom>
          <a:noFill/>
          <a:ln w="9525">
            <a:noFill/>
            <a:miter lim="800000"/>
          </a:ln>
        </p:spPr>
        <p:txBody>
          <a:bodyPr>
            <a:spAutoFit/>
          </a:bodyPr>
          <a:lstStyle/>
          <a:p>
            <a:pPr eaLnBrk="0" fontAlgn="base" hangingPunct="0">
              <a:spcBef>
                <a:spcPct val="0"/>
              </a:spcBef>
              <a:spcAft>
                <a:spcPct val="0"/>
              </a:spcAft>
              <a:buFont typeface="Arial" pitchFamily="34" charset="0"/>
              <a:buNone/>
            </a:pPr>
            <a:r>
              <a:rPr lang="zh-CN" altLang="en-US" sz="1600">
                <a:solidFill>
                  <a:srgbClr val="000000"/>
                </a:solidFill>
                <a:sym typeface="宋体" pitchFamily="2" charset="-122"/>
              </a:rPr>
              <a:t>现网设备</a:t>
            </a:r>
          </a:p>
        </p:txBody>
      </p:sp>
      <p:sp>
        <p:nvSpPr>
          <p:cNvPr id="45089" name="TextBox 170"/>
          <p:cNvSpPr>
            <a:spLocks noChangeArrowheads="1"/>
          </p:cNvSpPr>
          <p:nvPr/>
        </p:nvSpPr>
        <p:spPr bwMode="auto">
          <a:xfrm>
            <a:off x="1962150" y="3706813"/>
            <a:ext cx="1150938" cy="338137"/>
          </a:xfrm>
          <a:prstGeom prst="rect">
            <a:avLst/>
          </a:prstGeom>
          <a:noFill/>
          <a:ln w="9525">
            <a:noFill/>
            <a:miter lim="800000"/>
          </a:ln>
        </p:spPr>
        <p:txBody>
          <a:bodyPr>
            <a:spAutoFit/>
          </a:bodyPr>
          <a:lstStyle/>
          <a:p>
            <a:pPr eaLnBrk="0" fontAlgn="base" hangingPunct="0">
              <a:spcBef>
                <a:spcPct val="0"/>
              </a:spcBef>
              <a:spcAft>
                <a:spcPct val="0"/>
              </a:spcAft>
              <a:buFont typeface="Arial" pitchFamily="34" charset="0"/>
              <a:buNone/>
            </a:pPr>
            <a:r>
              <a:rPr lang="en-US" altLang="zh-CN" sz="1600">
                <a:solidFill>
                  <a:srgbClr val="000000"/>
                </a:solidFill>
                <a:sym typeface="Calibri" pitchFamily="34" charset="0"/>
              </a:rPr>
              <a:t>SDN</a:t>
            </a:r>
            <a:r>
              <a:rPr lang="zh-CN" altLang="en-US" sz="1600">
                <a:solidFill>
                  <a:srgbClr val="000000"/>
                </a:solidFill>
                <a:sym typeface="宋体" pitchFamily="2" charset="-122"/>
              </a:rPr>
              <a:t>设备</a:t>
            </a:r>
          </a:p>
        </p:txBody>
      </p:sp>
      <p:sp>
        <p:nvSpPr>
          <p:cNvPr id="45090" name="矩形 2"/>
          <p:cNvSpPr>
            <a:spLocks noChangeArrowheads="1"/>
          </p:cNvSpPr>
          <p:nvPr/>
        </p:nvSpPr>
        <p:spPr bwMode="auto">
          <a:xfrm>
            <a:off x="1095375" y="2054225"/>
            <a:ext cx="1874838" cy="403225"/>
          </a:xfrm>
          <a:prstGeom prst="rect">
            <a:avLst/>
          </a:prstGeom>
          <a:solidFill>
            <a:srgbClr val="8CB3E3"/>
          </a:solidFill>
          <a:ln w="25400">
            <a:solidFill>
              <a:srgbClr val="395E8A"/>
            </a:solidFill>
            <a:miter lim="800000"/>
          </a:ln>
        </p:spPr>
        <p:txBody>
          <a:bodyPr anchor="ctr"/>
          <a:lstStyle/>
          <a:p>
            <a:pPr algn="ctr" eaLnBrk="0" fontAlgn="base" hangingPunct="0">
              <a:spcBef>
                <a:spcPct val="0"/>
              </a:spcBef>
              <a:spcAft>
                <a:spcPct val="0"/>
              </a:spcAft>
              <a:buFont typeface="Arial" pitchFamily="34" charset="0"/>
              <a:buNone/>
            </a:pPr>
            <a:r>
              <a:rPr lang="zh-CN" altLang="en-US">
                <a:solidFill>
                  <a:srgbClr val="FFFFFF"/>
                </a:solidFill>
                <a:latin typeface="宋体" pitchFamily="2" charset="-122"/>
                <a:sym typeface="宋体" pitchFamily="2" charset="-122"/>
              </a:rPr>
              <a:t>控制与转发分离</a:t>
            </a:r>
          </a:p>
        </p:txBody>
      </p:sp>
      <p:sp>
        <p:nvSpPr>
          <p:cNvPr id="45091" name="AutoShape 6"/>
          <p:cNvSpPr>
            <a:spLocks noChangeArrowheads="1"/>
          </p:cNvSpPr>
          <p:nvPr/>
        </p:nvSpPr>
        <p:spPr bwMode="auto">
          <a:xfrm>
            <a:off x="271463" y="2025650"/>
            <a:ext cx="911225" cy="457200"/>
          </a:xfrm>
          <a:prstGeom prst="roundRect">
            <a:avLst>
              <a:gd name="adj" fmla="val 36051"/>
            </a:avLst>
          </a:prstGeom>
          <a:gradFill rotWithShape="1">
            <a:gsLst>
              <a:gs pos="0">
                <a:srgbClr val="DFDFDF"/>
              </a:gs>
              <a:gs pos="50000">
                <a:srgbClr val="F6F6F6"/>
              </a:gs>
              <a:gs pos="100000">
                <a:srgbClr val="DFDFDF"/>
              </a:gs>
            </a:gsLst>
            <a:lin ang="5400000" scaled="1"/>
          </a:gradFill>
          <a:ln w="19050">
            <a:solidFill>
              <a:srgbClr val="C0C0C0"/>
            </a:solidFill>
            <a:round/>
          </a:ln>
        </p:spPr>
        <p:txBody>
          <a:bodyPr wrap="none" anchor="ctr"/>
          <a:lstStyle/>
          <a:p>
            <a:pPr algn="ctr" eaLnBrk="0" fontAlgn="base" hangingPunct="0">
              <a:spcBef>
                <a:spcPct val="0"/>
              </a:spcBef>
              <a:spcAft>
                <a:spcPct val="0"/>
              </a:spcAft>
              <a:buFont typeface="Arial" pitchFamily="34" charset="0"/>
              <a:buNone/>
            </a:pPr>
            <a:r>
              <a:rPr lang="en-US" altLang="zh-CN">
                <a:solidFill>
                  <a:srgbClr val="000000"/>
                </a:solidFill>
                <a:latin typeface="Arial" pitchFamily="34" charset="0"/>
                <a:ea typeface="黑体" pitchFamily="49" charset="-122"/>
                <a:sym typeface="Arial" pitchFamily="34" charset="0"/>
              </a:rPr>
              <a:t>SDN</a:t>
            </a:r>
          </a:p>
        </p:txBody>
      </p:sp>
      <p:sp>
        <p:nvSpPr>
          <p:cNvPr id="45092" name="矩形 45"/>
          <p:cNvSpPr>
            <a:spLocks noChangeArrowheads="1"/>
          </p:cNvSpPr>
          <p:nvPr/>
        </p:nvSpPr>
        <p:spPr bwMode="auto">
          <a:xfrm>
            <a:off x="4121150" y="2073275"/>
            <a:ext cx="1876425" cy="401638"/>
          </a:xfrm>
          <a:prstGeom prst="rect">
            <a:avLst/>
          </a:prstGeom>
          <a:solidFill>
            <a:srgbClr val="8CB3E3"/>
          </a:solidFill>
          <a:ln w="25400">
            <a:solidFill>
              <a:srgbClr val="395E8A"/>
            </a:solidFill>
            <a:miter lim="800000"/>
          </a:ln>
        </p:spPr>
        <p:txBody>
          <a:bodyPr anchor="ctr"/>
          <a:lstStyle/>
          <a:p>
            <a:pPr algn="ctr" eaLnBrk="0" fontAlgn="base" hangingPunct="0">
              <a:spcBef>
                <a:spcPct val="0"/>
              </a:spcBef>
              <a:spcAft>
                <a:spcPct val="0"/>
              </a:spcAft>
              <a:buFont typeface="Arial" pitchFamily="34" charset="0"/>
              <a:buNone/>
            </a:pPr>
            <a:r>
              <a:rPr lang="zh-CN" altLang="en-US">
                <a:solidFill>
                  <a:srgbClr val="FFFFFF"/>
                </a:solidFill>
                <a:latin typeface="宋体" pitchFamily="2" charset="-122"/>
                <a:sym typeface="宋体" pitchFamily="2" charset="-122"/>
              </a:rPr>
              <a:t>软件与硬件解耦</a:t>
            </a:r>
          </a:p>
        </p:txBody>
      </p:sp>
      <p:sp>
        <p:nvSpPr>
          <p:cNvPr id="45093" name="AutoShape 6"/>
          <p:cNvSpPr>
            <a:spLocks noChangeArrowheads="1"/>
          </p:cNvSpPr>
          <p:nvPr/>
        </p:nvSpPr>
        <p:spPr bwMode="auto">
          <a:xfrm>
            <a:off x="3319463" y="2078038"/>
            <a:ext cx="909637" cy="388937"/>
          </a:xfrm>
          <a:prstGeom prst="roundRect">
            <a:avLst>
              <a:gd name="adj" fmla="val 36051"/>
            </a:avLst>
          </a:prstGeom>
          <a:gradFill rotWithShape="1">
            <a:gsLst>
              <a:gs pos="0">
                <a:srgbClr val="DFDFDF"/>
              </a:gs>
              <a:gs pos="50000">
                <a:srgbClr val="F6F6F6"/>
              </a:gs>
              <a:gs pos="100000">
                <a:srgbClr val="DFDFDF"/>
              </a:gs>
            </a:gsLst>
            <a:lin ang="5400000" scaled="1"/>
          </a:gradFill>
          <a:ln w="19050">
            <a:solidFill>
              <a:srgbClr val="C0C0C0"/>
            </a:solidFill>
            <a:round/>
          </a:ln>
        </p:spPr>
        <p:txBody>
          <a:bodyPr wrap="none" anchor="ctr"/>
          <a:lstStyle/>
          <a:p>
            <a:pPr algn="ctr" eaLnBrk="0" fontAlgn="base" hangingPunct="0">
              <a:spcBef>
                <a:spcPct val="0"/>
              </a:spcBef>
              <a:spcAft>
                <a:spcPct val="0"/>
              </a:spcAft>
              <a:buFont typeface="Arial" pitchFamily="34" charset="0"/>
              <a:buNone/>
            </a:pPr>
            <a:r>
              <a:rPr lang="en-US" altLang="zh-CN">
                <a:solidFill>
                  <a:srgbClr val="000000"/>
                </a:solidFill>
                <a:latin typeface="Arial" pitchFamily="34" charset="0"/>
                <a:ea typeface="黑体" pitchFamily="49" charset="-122"/>
                <a:sym typeface="Arial" pitchFamily="34" charset="0"/>
              </a:rPr>
              <a:t>NFV</a:t>
            </a:r>
          </a:p>
        </p:txBody>
      </p:sp>
      <p:sp>
        <p:nvSpPr>
          <p:cNvPr id="45094" name="矩形 46"/>
          <p:cNvSpPr>
            <a:spLocks noChangeArrowheads="1"/>
          </p:cNvSpPr>
          <p:nvPr/>
        </p:nvSpPr>
        <p:spPr bwMode="auto">
          <a:xfrm>
            <a:off x="6924675" y="2063750"/>
            <a:ext cx="1874838" cy="403225"/>
          </a:xfrm>
          <a:prstGeom prst="rect">
            <a:avLst/>
          </a:prstGeom>
          <a:solidFill>
            <a:srgbClr val="8CB3E3"/>
          </a:solidFill>
          <a:ln w="25400">
            <a:solidFill>
              <a:srgbClr val="395E8A"/>
            </a:solidFill>
            <a:miter lim="800000"/>
          </a:ln>
        </p:spPr>
        <p:txBody>
          <a:bodyPr anchor="ctr"/>
          <a:lstStyle/>
          <a:p>
            <a:pPr algn="ctr" eaLnBrk="0" fontAlgn="base" hangingPunct="0">
              <a:spcBef>
                <a:spcPct val="0"/>
              </a:spcBef>
              <a:spcAft>
                <a:spcPct val="0"/>
              </a:spcAft>
              <a:buFont typeface="Arial" pitchFamily="34" charset="0"/>
              <a:buNone/>
            </a:pPr>
            <a:r>
              <a:rPr lang="zh-CN" altLang="en-US">
                <a:solidFill>
                  <a:srgbClr val="FFFFFF"/>
                </a:solidFill>
                <a:latin typeface="宋体" pitchFamily="2" charset="-122"/>
                <a:sym typeface="宋体" pitchFamily="2" charset="-122"/>
              </a:rPr>
              <a:t>资源池化</a:t>
            </a:r>
          </a:p>
        </p:txBody>
      </p:sp>
      <p:sp>
        <p:nvSpPr>
          <p:cNvPr id="45095" name="AutoShape 6"/>
          <p:cNvSpPr>
            <a:spLocks noChangeArrowheads="1"/>
          </p:cNvSpPr>
          <p:nvPr/>
        </p:nvSpPr>
        <p:spPr bwMode="auto">
          <a:xfrm>
            <a:off x="6261100" y="2051050"/>
            <a:ext cx="909638" cy="387350"/>
          </a:xfrm>
          <a:prstGeom prst="roundRect">
            <a:avLst>
              <a:gd name="adj" fmla="val 36051"/>
            </a:avLst>
          </a:prstGeom>
          <a:gradFill rotWithShape="1">
            <a:gsLst>
              <a:gs pos="0">
                <a:srgbClr val="DFDFDF"/>
              </a:gs>
              <a:gs pos="50000">
                <a:srgbClr val="F6F6F6"/>
              </a:gs>
              <a:gs pos="100000">
                <a:srgbClr val="DFDFDF"/>
              </a:gs>
            </a:gsLst>
            <a:lin ang="5400000" scaled="1"/>
          </a:gradFill>
          <a:ln w="19050">
            <a:solidFill>
              <a:srgbClr val="C0C0C0"/>
            </a:solidFill>
            <a:round/>
          </a:ln>
        </p:spPr>
        <p:txBody>
          <a:bodyPr wrap="none" anchor="ctr"/>
          <a:lstStyle/>
          <a:p>
            <a:pPr algn="ctr" eaLnBrk="0" fontAlgn="base" hangingPunct="0">
              <a:spcBef>
                <a:spcPct val="0"/>
              </a:spcBef>
              <a:spcAft>
                <a:spcPct val="0"/>
              </a:spcAft>
              <a:buFont typeface="Arial" pitchFamily="34" charset="0"/>
              <a:buNone/>
            </a:pPr>
            <a:r>
              <a:rPr lang="zh-CN" altLang="en-US">
                <a:solidFill>
                  <a:srgbClr val="000000"/>
                </a:solidFill>
                <a:latin typeface="Arial" pitchFamily="34" charset="0"/>
                <a:ea typeface="黑体" pitchFamily="49" charset="-122"/>
                <a:sym typeface="Arial" pitchFamily="34" charset="0"/>
              </a:rPr>
              <a:t>云计算</a:t>
            </a:r>
          </a:p>
        </p:txBody>
      </p:sp>
      <p:sp>
        <p:nvSpPr>
          <p:cNvPr id="45096" name="TextBox 44"/>
          <p:cNvSpPr>
            <a:spLocks noChangeArrowheads="1"/>
          </p:cNvSpPr>
          <p:nvPr/>
        </p:nvSpPr>
        <p:spPr bwMode="auto">
          <a:xfrm>
            <a:off x="263525" y="1052513"/>
            <a:ext cx="8607425" cy="804862"/>
          </a:xfrm>
          <a:prstGeom prst="rect">
            <a:avLst/>
          </a:prstGeom>
          <a:noFill/>
          <a:ln w="22225" cap="rnd">
            <a:solidFill>
              <a:srgbClr val="FF0000"/>
            </a:solidFill>
            <a:miter lim="800000"/>
          </a:ln>
        </p:spPr>
        <p:txBody>
          <a:bodyPr>
            <a:spAutoFit/>
          </a:bodyPr>
          <a:lstStyle/>
          <a:p>
            <a:pPr marL="285750" indent="-285750" eaLnBrk="0" fontAlgn="base" hangingPunct="0">
              <a:lnSpc>
                <a:spcPct val="130000"/>
              </a:lnSpc>
              <a:spcBef>
                <a:spcPct val="0"/>
              </a:spcBef>
              <a:spcAft>
                <a:spcPct val="0"/>
              </a:spcAft>
              <a:buFont typeface="Wingdings" pitchFamily="2" charset="2"/>
              <a:buChar char="p"/>
            </a:pPr>
            <a:r>
              <a:rPr lang="en-US" altLang="zh-CN" b="1">
                <a:solidFill>
                  <a:srgbClr val="1F497D"/>
                </a:solidFill>
                <a:sym typeface="Calibri" pitchFamily="34" charset="0"/>
              </a:rPr>
              <a:t>2015</a:t>
            </a:r>
            <a:r>
              <a:rPr lang="zh-CN" altLang="en-US" b="1">
                <a:solidFill>
                  <a:srgbClr val="1F497D"/>
                </a:solidFill>
                <a:sym typeface="Calibri" pitchFamily="34" charset="0"/>
              </a:rPr>
              <a:t>年，之前不为人熟知的网络操作系统快速窜红，成为</a:t>
            </a:r>
            <a:r>
              <a:rPr lang="en-US" altLang="zh-CN" b="1">
                <a:solidFill>
                  <a:srgbClr val="1F497D"/>
                </a:solidFill>
                <a:sym typeface="Calibri" pitchFamily="34" charset="0"/>
              </a:rPr>
              <a:t>SDN/NFV</a:t>
            </a:r>
            <a:r>
              <a:rPr lang="zh-CN" altLang="en-US" b="1">
                <a:solidFill>
                  <a:srgbClr val="1F497D"/>
                </a:solidFill>
                <a:sym typeface="Calibri" pitchFamily="34" charset="0"/>
              </a:rPr>
              <a:t>深入发展的核心方向。</a:t>
            </a:r>
            <a:r>
              <a:rPr lang="zh-CN" altLang="en-US" b="1">
                <a:solidFill>
                  <a:srgbClr val="FF0000"/>
                </a:solidFill>
                <a:sym typeface="Calibri" pitchFamily="34" charset="0"/>
              </a:rPr>
              <a:t>网络操作系统是</a:t>
            </a:r>
            <a:r>
              <a:rPr lang="en-US" altLang="zh-CN" b="1">
                <a:solidFill>
                  <a:srgbClr val="FF0000"/>
                </a:solidFill>
                <a:sym typeface="Calibri" pitchFamily="34" charset="0"/>
              </a:rPr>
              <a:t>SDN/NFV</a:t>
            </a:r>
            <a:r>
              <a:rPr lang="zh-CN" altLang="en-US" b="1">
                <a:solidFill>
                  <a:srgbClr val="FF0000"/>
                </a:solidFill>
                <a:sym typeface="Calibri" pitchFamily="34" charset="0"/>
              </a:rPr>
              <a:t>深入发展的必然结果，深受云计算发展影响。</a:t>
            </a:r>
          </a:p>
        </p:txBody>
      </p:sp>
      <p:sp>
        <p:nvSpPr>
          <p:cNvPr id="45097" name="AutoShape 136"/>
          <p:cNvSpPr>
            <a:spLocks noChangeArrowheads="1"/>
          </p:cNvSpPr>
          <p:nvPr/>
        </p:nvSpPr>
        <p:spPr bwMode="auto">
          <a:xfrm>
            <a:off x="212725" y="4032250"/>
            <a:ext cx="2940050" cy="511175"/>
          </a:xfrm>
          <a:prstGeom prst="roundRect">
            <a:avLst>
              <a:gd name="adj" fmla="val 32838"/>
            </a:avLst>
          </a:prstGeom>
          <a:solidFill>
            <a:srgbClr val="0000FF"/>
          </a:solidFill>
          <a:ln w="9525">
            <a:solidFill>
              <a:srgbClr val="959EF3"/>
            </a:solidFill>
            <a:bevel/>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400" b="1">
                <a:solidFill>
                  <a:prstClr val="white"/>
                </a:solidFill>
                <a:latin typeface="宋体" pitchFamily="2" charset="-122"/>
                <a:ea typeface="华文新魏" pitchFamily="2" charset="-122"/>
                <a:sym typeface="Arial" pitchFamily="34" charset="0"/>
              </a:rPr>
              <a:t>需要构建集中的控制平面</a:t>
            </a:r>
          </a:p>
        </p:txBody>
      </p:sp>
      <p:sp>
        <p:nvSpPr>
          <p:cNvPr id="45098" name="AutoShape 27"/>
          <p:cNvSpPr>
            <a:spLocks noChangeArrowheads="1"/>
          </p:cNvSpPr>
          <p:nvPr/>
        </p:nvSpPr>
        <p:spPr bwMode="auto">
          <a:xfrm>
            <a:off x="1844675" y="2554288"/>
            <a:ext cx="1133475" cy="498475"/>
          </a:xfrm>
          <a:prstGeom prst="roundRect">
            <a:avLst>
              <a:gd name="adj" fmla="val 8144"/>
            </a:avLst>
          </a:prstGeom>
          <a:noFill/>
          <a:ln w="12700">
            <a:solidFill>
              <a:srgbClr val="333333"/>
            </a:solidFill>
            <a:round/>
          </a:ln>
        </p:spPr>
        <p:txBody>
          <a:bodyPr lIns="0" tIns="0" rIns="0" bIns="0"/>
          <a:lstStyle/>
          <a:p>
            <a:pPr algn="ctr" fontAlgn="base">
              <a:spcBef>
                <a:spcPct val="0"/>
              </a:spcBef>
              <a:spcAft>
                <a:spcPct val="0"/>
              </a:spcAft>
              <a:buFont typeface="Arial" pitchFamily="34" charset="0"/>
              <a:buNone/>
            </a:pPr>
            <a:endParaRPr lang="zh-CN" altLang="en-US" sz="1000">
              <a:solidFill>
                <a:srgbClr val="000000"/>
              </a:solidFill>
              <a:sym typeface="宋体" pitchFamily="2" charset="-122"/>
            </a:endParaRPr>
          </a:p>
        </p:txBody>
      </p:sp>
      <p:sp>
        <p:nvSpPr>
          <p:cNvPr id="45099" name="AutoShape 136"/>
          <p:cNvSpPr>
            <a:spLocks noChangeArrowheads="1"/>
          </p:cNvSpPr>
          <p:nvPr/>
        </p:nvSpPr>
        <p:spPr bwMode="auto">
          <a:xfrm>
            <a:off x="3198813" y="4016375"/>
            <a:ext cx="2894012" cy="509588"/>
          </a:xfrm>
          <a:prstGeom prst="roundRect">
            <a:avLst>
              <a:gd name="adj" fmla="val 32838"/>
            </a:avLst>
          </a:prstGeom>
          <a:solidFill>
            <a:srgbClr val="0000FF"/>
          </a:solidFill>
          <a:ln w="9525">
            <a:solidFill>
              <a:srgbClr val="959EF3"/>
            </a:solidFill>
            <a:bevel/>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400" b="1">
                <a:solidFill>
                  <a:prstClr val="white"/>
                </a:solidFill>
                <a:latin typeface="宋体" pitchFamily="2" charset="-122"/>
                <a:ea typeface="华文新魏" pitchFamily="2" charset="-122"/>
                <a:sym typeface="Arial" pitchFamily="34" charset="0"/>
              </a:rPr>
              <a:t>需要构建统一的软件平台</a:t>
            </a:r>
          </a:p>
        </p:txBody>
      </p:sp>
      <p:sp>
        <p:nvSpPr>
          <p:cNvPr id="45100" name="AutoShape 136"/>
          <p:cNvSpPr>
            <a:spLocks noChangeArrowheads="1"/>
          </p:cNvSpPr>
          <p:nvPr/>
        </p:nvSpPr>
        <p:spPr bwMode="auto">
          <a:xfrm>
            <a:off x="6176963" y="4000500"/>
            <a:ext cx="2765425" cy="509588"/>
          </a:xfrm>
          <a:prstGeom prst="roundRect">
            <a:avLst>
              <a:gd name="adj" fmla="val 32838"/>
            </a:avLst>
          </a:prstGeom>
          <a:solidFill>
            <a:srgbClr val="0000FF"/>
          </a:solidFill>
          <a:ln w="9525">
            <a:solidFill>
              <a:srgbClr val="959EF3"/>
            </a:solidFill>
            <a:bevel/>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400" b="1">
                <a:solidFill>
                  <a:prstClr val="white"/>
                </a:solidFill>
                <a:latin typeface="宋体" pitchFamily="2" charset="-122"/>
                <a:ea typeface="华文新魏" pitchFamily="2" charset="-122"/>
                <a:sym typeface="Arial" pitchFamily="34" charset="0"/>
              </a:rPr>
              <a:t>需要提供网络资源的池化管理</a:t>
            </a:r>
          </a:p>
        </p:txBody>
      </p:sp>
      <p:grpSp>
        <p:nvGrpSpPr>
          <p:cNvPr id="45101" name="组 4"/>
          <p:cNvGrpSpPr/>
          <p:nvPr/>
        </p:nvGrpSpPr>
        <p:grpSpPr bwMode="auto">
          <a:xfrm>
            <a:off x="7748588" y="2619375"/>
            <a:ext cx="1004887" cy="996950"/>
            <a:chOff x="11433" y="52686"/>
            <a:chExt cx="837150" cy="1014994"/>
          </a:xfrm>
        </p:grpSpPr>
        <p:sp>
          <p:nvSpPr>
            <p:cNvPr id="45102" name="AutoShape 27"/>
            <p:cNvSpPr>
              <a:spLocks noChangeArrowheads="1"/>
            </p:cNvSpPr>
            <p:nvPr/>
          </p:nvSpPr>
          <p:spPr bwMode="auto">
            <a:xfrm>
              <a:off x="11433" y="52686"/>
              <a:ext cx="837150" cy="1014994"/>
            </a:xfrm>
            <a:prstGeom prst="roundRect">
              <a:avLst>
                <a:gd name="adj" fmla="val 8144"/>
              </a:avLst>
            </a:prstGeom>
            <a:noFill/>
            <a:ln w="63500">
              <a:solidFill>
                <a:srgbClr val="333333"/>
              </a:solidFill>
              <a:round/>
            </a:ln>
          </p:spPr>
          <p:txBody>
            <a:bodyPr lIns="0" tIns="0" rIns="0" bIns="0"/>
            <a:lstStyle/>
            <a:p>
              <a:pPr algn="ctr" fontAlgn="base">
                <a:spcBef>
                  <a:spcPct val="0"/>
                </a:spcBef>
                <a:spcAft>
                  <a:spcPct val="0"/>
                </a:spcAft>
                <a:buFont typeface="Arial" pitchFamily="34" charset="0"/>
                <a:buNone/>
              </a:pPr>
              <a:endParaRPr lang="zh-CN" altLang="en-US" sz="1600">
                <a:solidFill>
                  <a:srgbClr val="000000"/>
                </a:solidFill>
                <a:sym typeface="宋体" pitchFamily="2" charset="-122"/>
              </a:endParaRPr>
            </a:p>
          </p:txBody>
        </p:sp>
        <p:sp>
          <p:nvSpPr>
            <p:cNvPr id="45103" name="AutoShape 28"/>
            <p:cNvSpPr>
              <a:spLocks noChangeArrowheads="1"/>
            </p:cNvSpPr>
            <p:nvPr/>
          </p:nvSpPr>
          <p:spPr bwMode="auto">
            <a:xfrm>
              <a:off x="23376" y="64962"/>
              <a:ext cx="821869" cy="488438"/>
            </a:xfrm>
            <a:prstGeom prst="roundRect">
              <a:avLst>
                <a:gd name="adj" fmla="val 26778"/>
              </a:avLst>
            </a:prstGeom>
            <a:gradFill rotWithShape="0">
              <a:gsLst>
                <a:gs pos="0">
                  <a:srgbClr val="074EB3"/>
                </a:gs>
                <a:gs pos="100000">
                  <a:srgbClr val="0B3280"/>
                </a:gs>
              </a:gsLst>
              <a:lin ang="5400000" scaled="1"/>
            </a:gradFill>
            <a:ln w="9525">
              <a:noFill/>
              <a:round/>
            </a:ln>
          </p:spPr>
          <p:txBody>
            <a:bodyPr lIns="0" tIns="0" rIns="0" bIns="0" anchor="ctr"/>
            <a:lstStyle/>
            <a:p>
              <a:pPr algn="ctr" fontAlgn="base">
                <a:spcBef>
                  <a:spcPct val="0"/>
                </a:spcBef>
                <a:spcAft>
                  <a:spcPct val="0"/>
                </a:spcAft>
                <a:buFont typeface="Arial" pitchFamily="34" charset="0"/>
                <a:buNone/>
              </a:pPr>
              <a:r>
                <a:rPr lang="en-US" altLang="zh-CN" sz="1600">
                  <a:solidFill>
                    <a:srgbClr val="FFFFFF"/>
                  </a:solidFill>
                  <a:latin typeface="Tahoma" pitchFamily="34" charset="0"/>
                  <a:sym typeface="Gill Sans"/>
                </a:rPr>
                <a:t>VM</a:t>
              </a:r>
            </a:p>
          </p:txBody>
        </p:sp>
        <p:sp>
          <p:nvSpPr>
            <p:cNvPr id="45104" name="AutoShape 28"/>
            <p:cNvSpPr>
              <a:spLocks noChangeArrowheads="1"/>
            </p:cNvSpPr>
            <p:nvPr/>
          </p:nvSpPr>
          <p:spPr bwMode="auto">
            <a:xfrm>
              <a:off x="23376" y="546292"/>
              <a:ext cx="822398" cy="488438"/>
            </a:xfrm>
            <a:prstGeom prst="roundRect">
              <a:avLst>
                <a:gd name="adj" fmla="val 26778"/>
              </a:avLst>
            </a:prstGeom>
            <a:gradFill rotWithShape="0">
              <a:gsLst>
                <a:gs pos="0">
                  <a:srgbClr val="074EB3"/>
                </a:gs>
                <a:gs pos="100000">
                  <a:srgbClr val="0B3280"/>
                </a:gs>
              </a:gsLst>
              <a:lin ang="5400000" scaled="1"/>
            </a:gradFill>
            <a:ln w="9525">
              <a:noFill/>
              <a:round/>
            </a:ln>
          </p:spPr>
          <p:txBody>
            <a:bodyPr lIns="0" tIns="0" rIns="0" bIns="0" anchor="ctr"/>
            <a:lstStyle/>
            <a:p>
              <a:pPr algn="ctr" fontAlgn="base">
                <a:spcBef>
                  <a:spcPct val="0"/>
                </a:spcBef>
                <a:spcAft>
                  <a:spcPct val="0"/>
                </a:spcAft>
                <a:buFont typeface="Arial" pitchFamily="34" charset="0"/>
                <a:buNone/>
              </a:pPr>
              <a:r>
                <a:rPr lang="en-US" altLang="zh-CN" sz="1600">
                  <a:solidFill>
                    <a:srgbClr val="FFFFFF"/>
                  </a:solidFill>
                  <a:latin typeface="Tahoma" pitchFamily="34" charset="0"/>
                  <a:sym typeface="Gill Sans"/>
                </a:rPr>
                <a:t>VM</a:t>
              </a:r>
            </a:p>
          </p:txBody>
        </p:sp>
      </p:grpSp>
      <p:grpSp>
        <p:nvGrpSpPr>
          <p:cNvPr id="45105" name="组合 40"/>
          <p:cNvGrpSpPr/>
          <p:nvPr/>
        </p:nvGrpSpPr>
        <p:grpSpPr bwMode="auto">
          <a:xfrm>
            <a:off x="203200" y="5457825"/>
            <a:ext cx="2713038" cy="987425"/>
            <a:chOff x="343436" y="2118613"/>
            <a:chExt cx="3384274" cy="1463328"/>
          </a:xfrm>
        </p:grpSpPr>
        <p:sp>
          <p:nvSpPr>
            <p:cNvPr id="45106" name="AutoShape 13"/>
            <p:cNvSpPr>
              <a:spLocks noChangeArrowheads="1"/>
            </p:cNvSpPr>
            <p:nvPr/>
          </p:nvSpPr>
          <p:spPr bwMode="auto">
            <a:xfrm>
              <a:off x="343436" y="2118613"/>
              <a:ext cx="3294797" cy="1463328"/>
            </a:xfrm>
            <a:prstGeom prst="roundRect">
              <a:avLst>
                <a:gd name="adj" fmla="val 4639"/>
              </a:avLst>
            </a:prstGeom>
            <a:gradFill rotWithShape="1">
              <a:gsLst>
                <a:gs pos="0">
                  <a:srgbClr val="FDFDFD"/>
                </a:gs>
                <a:gs pos="100000">
                  <a:srgbClr val="D7D7D7"/>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eaLnBrk="0" fontAlgn="base" hangingPunct="0">
                <a:spcBef>
                  <a:spcPct val="0"/>
                </a:spcBef>
                <a:spcAft>
                  <a:spcPct val="0"/>
                </a:spcAft>
                <a:buFont typeface="Arial" pitchFamily="34" charset="0"/>
                <a:buChar char="•"/>
              </a:pPr>
              <a:endParaRPr lang="zh-CN" altLang="en-US">
                <a:solidFill>
                  <a:srgbClr val="000000"/>
                </a:solidFill>
                <a:latin typeface="Tahoma" pitchFamily="34" charset="0"/>
              </a:endParaRPr>
            </a:p>
          </p:txBody>
        </p:sp>
        <p:sp>
          <p:nvSpPr>
            <p:cNvPr id="35" name="圆角矩形 34"/>
            <p:cNvSpPr/>
            <p:nvPr/>
          </p:nvSpPr>
          <p:spPr bwMode="auto">
            <a:xfrm>
              <a:off x="376385" y="2118613"/>
              <a:ext cx="3261848" cy="500066"/>
            </a:xfrm>
            <a:prstGeom prst="roundRect">
              <a:avLst>
                <a:gd name="adj" fmla="val 0"/>
              </a:avLst>
            </a:prstGeom>
            <a:solidFill>
              <a:schemeClr val="accent2">
                <a:lumMod val="40000"/>
                <a:lumOff val="60000"/>
              </a:schemeClr>
            </a:solidFill>
            <a:ln w="25400" cap="flat" cmpd="sng" algn="ctr">
              <a:noFill/>
              <a:prstDash val="solid"/>
            </a:ln>
            <a:effectLst>
              <a:outerShdw blurRad="50800" dist="38100" dir="5400000" algn="t" rotWithShape="0">
                <a:prstClr val="black">
                  <a:alpha val="40000"/>
                </a:prstClr>
              </a:outerShdw>
            </a:effectLst>
          </p:spPr>
          <p:txBody>
            <a:bodyPr lIns="0" tIns="0" rIns="0" bIns="0" anchor="ctr"/>
            <a:lstStyle/>
            <a:p>
              <a:pPr indent="-26670" algn="ctr" defTabSz="799465" eaLnBrk="0" fontAlgn="base" hangingPunct="0">
                <a:buSzPct val="60000"/>
                <a:buFont typeface="Arial" pitchFamily="34" charset="0"/>
                <a:buNone/>
                <a:defRPr/>
              </a:pPr>
              <a:r>
                <a:rPr lang="zh-CN" altLang="en-US" b="1" kern="0" noProof="1">
                  <a:solidFill>
                    <a:srgbClr val="EEECE1"/>
                  </a:solidFill>
                  <a:effectLst>
                    <a:innerShdw blurRad="63500" dist="50800" dir="13500000">
                      <a:srgbClr val="000000">
                        <a:alpha val="50000"/>
                      </a:srgbClr>
                    </a:innerShdw>
                  </a:effectLst>
                  <a:latin typeface="微软雅黑" pitchFamily="34" charset="-122"/>
                  <a:ea typeface="微软雅黑" pitchFamily="34" charset="-122"/>
                  <a:cs typeface="+mn-ea"/>
                </a:rPr>
                <a:t>管控物理设施</a:t>
              </a:r>
              <a:endParaRPr lang="zh-CN" altLang="en-US" b="1" kern="0" noProof="1">
                <a:solidFill>
                  <a:srgbClr val="EEECE1"/>
                </a:solidFill>
                <a:effectLst>
                  <a:innerShdw blurRad="63500" dist="50800" dir="13500000">
                    <a:srgbClr val="000000">
                      <a:alpha val="50000"/>
                    </a:srgbClr>
                  </a:innerShdw>
                </a:effectLst>
                <a:latin typeface="微软雅黑" pitchFamily="34" charset="-122"/>
                <a:ea typeface="微软雅黑" pitchFamily="34" charset="-122"/>
              </a:endParaRPr>
            </a:p>
          </p:txBody>
        </p:sp>
        <p:sp>
          <p:nvSpPr>
            <p:cNvPr id="45108" name="TextBox 2"/>
            <p:cNvSpPr txBox="1">
              <a:spLocks noChangeArrowheads="1"/>
            </p:cNvSpPr>
            <p:nvPr/>
          </p:nvSpPr>
          <p:spPr bwMode="auto">
            <a:xfrm>
              <a:off x="465862" y="2853578"/>
              <a:ext cx="3261848" cy="452644"/>
            </a:xfrm>
            <a:prstGeom prst="rect">
              <a:avLst/>
            </a:prstGeom>
            <a:noFill/>
            <a:ln w="9525">
              <a:noFill/>
              <a:miter lim="800000"/>
            </a:ln>
          </p:spPr>
          <p:txBody>
            <a:bodyPr>
              <a:spAutoFit/>
            </a:bodyPr>
            <a:lstStyle/>
            <a:p>
              <a:pPr eaLnBrk="0" fontAlgn="base" hangingPunct="0">
                <a:spcBef>
                  <a:spcPct val="0"/>
                </a:spcBef>
                <a:spcAft>
                  <a:spcPct val="0"/>
                </a:spcAft>
                <a:buFont typeface="Arial" pitchFamily="34" charset="0"/>
                <a:buNone/>
              </a:pPr>
              <a:r>
                <a:rPr lang="en-US" altLang="zh-CN" sz="1400">
                  <a:solidFill>
                    <a:prstClr val="black"/>
                  </a:solidFill>
                  <a:latin typeface="Tahoma" pitchFamily="34" charset="0"/>
                </a:rPr>
                <a:t>Openflow</a:t>
              </a:r>
              <a:r>
                <a:rPr lang="zh-CN" altLang="en-US" sz="1400">
                  <a:solidFill>
                    <a:prstClr val="black"/>
                  </a:solidFill>
                  <a:latin typeface="Tahoma" pitchFamily="34" charset="0"/>
                </a:rPr>
                <a:t>及传统路由器交换机</a:t>
              </a:r>
              <a:endParaRPr lang="zh-CN" altLang="en-US" sz="1200">
                <a:solidFill>
                  <a:prstClr val="black"/>
                </a:solidFill>
                <a:latin typeface="Tahoma" pitchFamily="34" charset="0"/>
              </a:endParaRPr>
            </a:p>
          </p:txBody>
        </p:sp>
      </p:grpSp>
      <p:grpSp>
        <p:nvGrpSpPr>
          <p:cNvPr id="45109" name="组合 9"/>
          <p:cNvGrpSpPr/>
          <p:nvPr/>
        </p:nvGrpSpPr>
        <p:grpSpPr bwMode="auto">
          <a:xfrm>
            <a:off x="3241675" y="5468938"/>
            <a:ext cx="2641600" cy="987425"/>
            <a:chOff x="343436" y="2118613"/>
            <a:chExt cx="3294797" cy="1463328"/>
          </a:xfrm>
        </p:grpSpPr>
        <p:sp>
          <p:nvSpPr>
            <p:cNvPr id="45110" name="AutoShape 13"/>
            <p:cNvSpPr>
              <a:spLocks noChangeArrowheads="1"/>
            </p:cNvSpPr>
            <p:nvPr/>
          </p:nvSpPr>
          <p:spPr bwMode="auto">
            <a:xfrm>
              <a:off x="343436" y="2118613"/>
              <a:ext cx="3294797" cy="1463328"/>
            </a:xfrm>
            <a:prstGeom prst="roundRect">
              <a:avLst>
                <a:gd name="adj" fmla="val 4639"/>
              </a:avLst>
            </a:prstGeom>
            <a:gradFill rotWithShape="1">
              <a:gsLst>
                <a:gs pos="0">
                  <a:srgbClr val="FDFDFD"/>
                </a:gs>
                <a:gs pos="100000">
                  <a:srgbClr val="D7D7D7"/>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eaLnBrk="0" fontAlgn="base" hangingPunct="0">
                <a:spcBef>
                  <a:spcPct val="0"/>
                </a:spcBef>
                <a:spcAft>
                  <a:spcPct val="0"/>
                </a:spcAft>
                <a:buFont typeface="Arial" pitchFamily="34" charset="0"/>
                <a:buChar char="•"/>
              </a:pPr>
              <a:endParaRPr lang="zh-CN" altLang="en-US">
                <a:solidFill>
                  <a:srgbClr val="000000"/>
                </a:solidFill>
                <a:latin typeface="Tahoma" pitchFamily="34" charset="0"/>
              </a:endParaRPr>
            </a:p>
          </p:txBody>
        </p:sp>
        <p:sp>
          <p:nvSpPr>
            <p:cNvPr id="12" name="圆角矩形 11"/>
            <p:cNvSpPr/>
            <p:nvPr/>
          </p:nvSpPr>
          <p:spPr bwMode="auto">
            <a:xfrm>
              <a:off x="376385" y="2118613"/>
              <a:ext cx="3261848" cy="500066"/>
            </a:xfrm>
            <a:prstGeom prst="roundRect">
              <a:avLst>
                <a:gd name="adj" fmla="val 0"/>
              </a:avLst>
            </a:prstGeom>
            <a:solidFill>
              <a:schemeClr val="accent2">
                <a:lumMod val="40000"/>
                <a:lumOff val="60000"/>
              </a:schemeClr>
            </a:solidFill>
            <a:ln w="25400" cap="flat" cmpd="sng" algn="ctr">
              <a:noFill/>
              <a:prstDash val="solid"/>
            </a:ln>
            <a:effectLst>
              <a:outerShdw blurRad="50800" dist="38100" dir="5400000" algn="t" rotWithShape="0">
                <a:prstClr val="black">
                  <a:alpha val="40000"/>
                </a:prstClr>
              </a:outerShdw>
            </a:effectLst>
          </p:spPr>
          <p:txBody>
            <a:bodyPr lIns="0" tIns="0" rIns="0" bIns="0" anchor="ctr"/>
            <a:lstStyle/>
            <a:p>
              <a:pPr indent="-26670" algn="ctr" defTabSz="799465" eaLnBrk="0" fontAlgn="base" hangingPunct="0">
                <a:buSzPct val="60000"/>
                <a:buFont typeface="Arial" pitchFamily="34" charset="0"/>
                <a:buNone/>
                <a:defRPr/>
              </a:pPr>
              <a:r>
                <a:rPr lang="zh-CN" altLang="en-US" b="1" kern="0" noProof="1">
                  <a:solidFill>
                    <a:srgbClr val="EEECE1"/>
                  </a:solidFill>
                  <a:effectLst>
                    <a:innerShdw blurRad="63500" dist="50800" dir="13500000">
                      <a:srgbClr val="000000">
                        <a:alpha val="50000"/>
                      </a:srgbClr>
                    </a:innerShdw>
                  </a:effectLst>
                  <a:latin typeface="微软雅黑" pitchFamily="34" charset="-122"/>
                  <a:ea typeface="微软雅黑" pitchFamily="34" charset="-122"/>
                  <a:cs typeface="+mn-ea"/>
                </a:rPr>
                <a:t>分配虚拟资源</a:t>
              </a:r>
              <a:endParaRPr lang="zh-CN" altLang="en-US" b="1" kern="0" noProof="1">
                <a:solidFill>
                  <a:srgbClr val="EEECE1"/>
                </a:solidFill>
                <a:effectLst>
                  <a:innerShdw blurRad="63500" dist="50800" dir="13500000">
                    <a:srgbClr val="000000">
                      <a:alpha val="50000"/>
                    </a:srgbClr>
                  </a:innerShdw>
                </a:effectLst>
                <a:latin typeface="微软雅黑" pitchFamily="34" charset="-122"/>
                <a:ea typeface="微软雅黑" pitchFamily="34" charset="-122"/>
              </a:endParaRPr>
            </a:p>
          </p:txBody>
        </p:sp>
        <p:sp>
          <p:nvSpPr>
            <p:cNvPr id="45112" name="TextBox 2"/>
            <p:cNvSpPr txBox="1">
              <a:spLocks noChangeArrowheads="1"/>
            </p:cNvSpPr>
            <p:nvPr/>
          </p:nvSpPr>
          <p:spPr bwMode="auto">
            <a:xfrm>
              <a:off x="376385" y="2853578"/>
              <a:ext cx="3261848" cy="451703"/>
            </a:xfrm>
            <a:prstGeom prst="rect">
              <a:avLst/>
            </a:prstGeom>
            <a:noFill/>
            <a:ln w="9525">
              <a:noFill/>
              <a:miter lim="800000"/>
            </a:ln>
          </p:spPr>
          <p:txBody>
            <a:bodyPr>
              <a:spAutoFit/>
            </a:bodyPr>
            <a:lstStyle/>
            <a:p>
              <a:pPr algn="ctr" eaLnBrk="0" fontAlgn="base" hangingPunct="0">
                <a:spcBef>
                  <a:spcPct val="0"/>
                </a:spcBef>
                <a:spcAft>
                  <a:spcPct val="0"/>
                </a:spcAft>
                <a:buFont typeface="Arial" pitchFamily="34" charset="0"/>
                <a:buNone/>
              </a:pPr>
              <a:r>
                <a:rPr lang="zh-CN" altLang="en-US" sz="1400">
                  <a:solidFill>
                    <a:prstClr val="black"/>
                  </a:solidFill>
                  <a:latin typeface="Tahoma" pitchFamily="34" charset="0"/>
                </a:rPr>
                <a:t>网络资源感知、池化、分配</a:t>
              </a:r>
            </a:p>
          </p:txBody>
        </p:sp>
      </p:grpSp>
      <p:grpSp>
        <p:nvGrpSpPr>
          <p:cNvPr id="45113" name="组合 13"/>
          <p:cNvGrpSpPr/>
          <p:nvPr/>
        </p:nvGrpSpPr>
        <p:grpSpPr bwMode="auto">
          <a:xfrm>
            <a:off x="6246813" y="5475288"/>
            <a:ext cx="2786062" cy="987425"/>
            <a:chOff x="343436" y="2118613"/>
            <a:chExt cx="3473751" cy="1463328"/>
          </a:xfrm>
        </p:grpSpPr>
        <p:sp>
          <p:nvSpPr>
            <p:cNvPr id="45114" name="AutoShape 13"/>
            <p:cNvSpPr>
              <a:spLocks noChangeArrowheads="1"/>
            </p:cNvSpPr>
            <p:nvPr/>
          </p:nvSpPr>
          <p:spPr bwMode="auto">
            <a:xfrm>
              <a:off x="343436" y="2118613"/>
              <a:ext cx="3294797" cy="1463328"/>
            </a:xfrm>
            <a:prstGeom prst="roundRect">
              <a:avLst>
                <a:gd name="adj" fmla="val 4639"/>
              </a:avLst>
            </a:prstGeom>
            <a:gradFill rotWithShape="1">
              <a:gsLst>
                <a:gs pos="0">
                  <a:srgbClr val="FDFDFD"/>
                </a:gs>
                <a:gs pos="100000">
                  <a:srgbClr val="D7D7D7"/>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eaLnBrk="0" fontAlgn="base" hangingPunct="0">
                <a:spcBef>
                  <a:spcPct val="0"/>
                </a:spcBef>
                <a:spcAft>
                  <a:spcPct val="0"/>
                </a:spcAft>
                <a:buFont typeface="Arial" pitchFamily="34" charset="0"/>
                <a:buChar char="•"/>
              </a:pPr>
              <a:endParaRPr lang="zh-CN" altLang="en-US">
                <a:solidFill>
                  <a:srgbClr val="000000"/>
                </a:solidFill>
                <a:latin typeface="Tahoma" pitchFamily="34" charset="0"/>
              </a:endParaRPr>
            </a:p>
          </p:txBody>
        </p:sp>
        <p:sp>
          <p:nvSpPr>
            <p:cNvPr id="16" name="圆角矩形 15"/>
            <p:cNvSpPr/>
            <p:nvPr/>
          </p:nvSpPr>
          <p:spPr bwMode="auto">
            <a:xfrm>
              <a:off x="376385" y="2118613"/>
              <a:ext cx="3261848" cy="500066"/>
            </a:xfrm>
            <a:prstGeom prst="roundRect">
              <a:avLst>
                <a:gd name="adj" fmla="val 0"/>
              </a:avLst>
            </a:prstGeom>
            <a:solidFill>
              <a:schemeClr val="accent2">
                <a:lumMod val="40000"/>
                <a:lumOff val="60000"/>
              </a:schemeClr>
            </a:solidFill>
            <a:ln w="25400" cap="flat" cmpd="sng" algn="ctr">
              <a:noFill/>
              <a:prstDash val="solid"/>
            </a:ln>
            <a:effectLst>
              <a:outerShdw blurRad="50800" dist="38100" dir="5400000" algn="t" rotWithShape="0">
                <a:prstClr val="black">
                  <a:alpha val="40000"/>
                </a:prstClr>
              </a:outerShdw>
            </a:effectLst>
          </p:spPr>
          <p:txBody>
            <a:bodyPr lIns="0" tIns="0" rIns="0" bIns="0" anchor="ctr"/>
            <a:lstStyle/>
            <a:p>
              <a:pPr indent="-26670" algn="ctr" defTabSz="799465" eaLnBrk="0" fontAlgn="base" hangingPunct="0">
                <a:buSzPct val="60000"/>
                <a:buFont typeface="Arial" pitchFamily="34" charset="0"/>
                <a:buNone/>
                <a:defRPr/>
              </a:pPr>
              <a:r>
                <a:rPr lang="zh-CN" altLang="en-US" b="1" kern="0" noProof="1">
                  <a:solidFill>
                    <a:srgbClr val="EEECE1"/>
                  </a:solidFill>
                  <a:effectLst>
                    <a:innerShdw blurRad="63500" dist="50800" dir="13500000">
                      <a:srgbClr val="000000">
                        <a:alpha val="50000"/>
                      </a:srgbClr>
                    </a:innerShdw>
                  </a:effectLst>
                  <a:latin typeface="微软雅黑" pitchFamily="34" charset="-122"/>
                  <a:ea typeface="微软雅黑" pitchFamily="34" charset="-122"/>
                  <a:cs typeface="+mn-ea"/>
                </a:rPr>
                <a:t>支撑业务定制</a:t>
              </a:r>
              <a:endParaRPr lang="zh-CN" altLang="en-US" b="1" kern="0" noProof="1">
                <a:solidFill>
                  <a:srgbClr val="EEECE1"/>
                </a:solidFill>
                <a:effectLst>
                  <a:innerShdw blurRad="63500" dist="50800" dir="13500000">
                    <a:srgbClr val="000000">
                      <a:alpha val="50000"/>
                    </a:srgbClr>
                  </a:innerShdw>
                </a:effectLst>
                <a:latin typeface="微软雅黑" pitchFamily="34" charset="-122"/>
                <a:ea typeface="微软雅黑" pitchFamily="34" charset="-122"/>
              </a:endParaRPr>
            </a:p>
          </p:txBody>
        </p:sp>
        <p:sp>
          <p:nvSpPr>
            <p:cNvPr id="45116" name="TextBox 2"/>
            <p:cNvSpPr txBox="1">
              <a:spLocks noChangeArrowheads="1"/>
            </p:cNvSpPr>
            <p:nvPr/>
          </p:nvSpPr>
          <p:spPr bwMode="auto">
            <a:xfrm>
              <a:off x="555339" y="2853578"/>
              <a:ext cx="3261848" cy="452644"/>
            </a:xfrm>
            <a:prstGeom prst="rect">
              <a:avLst/>
            </a:prstGeom>
            <a:noFill/>
            <a:ln w="9525">
              <a:noFill/>
              <a:miter lim="800000"/>
            </a:ln>
          </p:spPr>
          <p:txBody>
            <a:bodyPr>
              <a:spAutoFit/>
            </a:bodyPr>
            <a:lstStyle/>
            <a:p>
              <a:pPr eaLnBrk="0" fontAlgn="base" hangingPunct="0">
                <a:spcBef>
                  <a:spcPct val="0"/>
                </a:spcBef>
                <a:spcAft>
                  <a:spcPct val="0"/>
                </a:spcAft>
                <a:buFont typeface="Arial" pitchFamily="34" charset="0"/>
                <a:buNone/>
              </a:pPr>
              <a:r>
                <a:rPr lang="zh-CN" altLang="en-US" sz="1400">
                  <a:solidFill>
                    <a:prstClr val="black"/>
                  </a:solidFill>
                  <a:latin typeface="Tahoma" pitchFamily="34" charset="0"/>
                  <a:sym typeface="Arial" pitchFamily="34" charset="0"/>
                </a:rPr>
                <a:t>网络行为定义与业务编排</a:t>
              </a:r>
              <a:r>
                <a:rPr lang="en-US" altLang="zh-CN" sz="1400">
                  <a:solidFill>
                    <a:prstClr val="black"/>
                  </a:solidFill>
                  <a:latin typeface="Tahoma" pitchFamily="34" charset="0"/>
                  <a:sym typeface="Arial" pitchFamily="34" charset="0"/>
                </a:rPr>
                <a:t>API</a:t>
              </a:r>
              <a:endParaRPr lang="zh-CN" altLang="en-US" sz="1200">
                <a:solidFill>
                  <a:prstClr val="black"/>
                </a:solidFill>
                <a:latin typeface="Tahoma" pitchFamily="34" charset="0"/>
              </a:endParaRPr>
            </a:p>
          </p:txBody>
        </p:sp>
      </p:grpSp>
    </p:spTree>
    <p:extLst>
      <p:ext uri="{BB962C8B-B14F-4D97-AF65-F5344CB8AC3E}">
        <p14:creationId xmlns:p14="http://schemas.microsoft.com/office/powerpoint/2010/main" val="3017335134"/>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6081" name="图片 94"/>
          <p:cNvPicPr>
            <a:picLocks noChangeArrowheads="1"/>
          </p:cNvPicPr>
          <p:nvPr/>
        </p:nvPicPr>
        <p:blipFill>
          <a:blip r:embed="rId3" cstate="print"/>
          <a:srcRect/>
          <a:stretch>
            <a:fillRect/>
          </a:stretch>
        </p:blipFill>
        <p:spPr bwMode="auto">
          <a:xfrm>
            <a:off x="1908175" y="4943475"/>
            <a:ext cx="2082800" cy="1603375"/>
          </a:xfrm>
          <a:prstGeom prst="rect">
            <a:avLst/>
          </a:prstGeom>
          <a:noFill/>
          <a:ln w="9525">
            <a:noFill/>
            <a:miter lim="800000"/>
            <a:headEnd/>
            <a:tailEnd/>
          </a:ln>
        </p:spPr>
      </p:pic>
      <p:sp>
        <p:nvSpPr>
          <p:cNvPr id="46082" name="Freeform 12"/>
          <p:cNvSpPr>
            <a:spLocks noChangeArrowheads="1"/>
          </p:cNvSpPr>
          <p:nvPr/>
        </p:nvSpPr>
        <p:spPr bwMode="auto">
          <a:xfrm rot="16200000" flipV="1">
            <a:off x="6380163" y="2420938"/>
            <a:ext cx="1736725" cy="746125"/>
          </a:xfrm>
          <a:custGeom>
            <a:avLst/>
            <a:gdLst/>
            <a:ahLst/>
            <a:cxnLst>
              <a:cxn ang="0">
                <a:pos x="1400" y="0"/>
              </a:cxn>
              <a:cxn ang="0">
                <a:pos x="184" y="712"/>
              </a:cxn>
              <a:cxn ang="0">
                <a:pos x="760" y="712"/>
              </a:cxn>
              <a:cxn ang="0">
                <a:pos x="760" y="920"/>
              </a:cxn>
              <a:cxn ang="0">
                <a:pos x="720" y="1152"/>
              </a:cxn>
              <a:cxn ang="0">
                <a:pos x="640" y="1352"/>
              </a:cxn>
              <a:cxn ang="0">
                <a:pos x="560" y="1536"/>
              </a:cxn>
              <a:cxn ang="0">
                <a:pos x="464" y="1672"/>
              </a:cxn>
              <a:cxn ang="0">
                <a:pos x="328" y="1824"/>
              </a:cxn>
              <a:cxn ang="0">
                <a:pos x="208" y="1912"/>
              </a:cxn>
              <a:cxn ang="0">
                <a:pos x="96" y="1976"/>
              </a:cxn>
              <a:cxn ang="0">
                <a:pos x="0" y="2008"/>
              </a:cxn>
              <a:cxn ang="0">
                <a:pos x="2784" y="2008"/>
              </a:cxn>
              <a:cxn ang="0">
                <a:pos x="2664" y="1952"/>
              </a:cxn>
              <a:cxn ang="0">
                <a:pos x="2568" y="1904"/>
              </a:cxn>
              <a:cxn ang="0">
                <a:pos x="2456" y="1808"/>
              </a:cxn>
              <a:cxn ang="0">
                <a:pos x="2288" y="1616"/>
              </a:cxn>
              <a:cxn ang="0">
                <a:pos x="2200" y="1448"/>
              </a:cxn>
              <a:cxn ang="0">
                <a:pos x="2128" y="1272"/>
              </a:cxn>
              <a:cxn ang="0">
                <a:pos x="2080" y="1080"/>
              </a:cxn>
              <a:cxn ang="0">
                <a:pos x="2048" y="848"/>
              </a:cxn>
              <a:cxn ang="0">
                <a:pos x="2032" y="712"/>
              </a:cxn>
              <a:cxn ang="0">
                <a:pos x="2584" y="712"/>
              </a:cxn>
              <a:cxn ang="0">
                <a:pos x="1400" y="0"/>
              </a:cxn>
            </a:cxnLst>
            <a:rect l="0" t="0" r="r" b="b"/>
            <a:pathLst>
              <a:path w="2785" h="2009">
                <a:moveTo>
                  <a:pt x="1400" y="0"/>
                </a:moveTo>
                <a:lnTo>
                  <a:pt x="184" y="712"/>
                </a:lnTo>
                <a:lnTo>
                  <a:pt x="760" y="712"/>
                </a:lnTo>
                <a:lnTo>
                  <a:pt x="760" y="920"/>
                </a:lnTo>
                <a:lnTo>
                  <a:pt x="720" y="1152"/>
                </a:lnTo>
                <a:lnTo>
                  <a:pt x="640" y="1352"/>
                </a:lnTo>
                <a:lnTo>
                  <a:pt x="560" y="1536"/>
                </a:lnTo>
                <a:lnTo>
                  <a:pt x="464" y="1672"/>
                </a:lnTo>
                <a:lnTo>
                  <a:pt x="328" y="1824"/>
                </a:lnTo>
                <a:lnTo>
                  <a:pt x="208" y="1912"/>
                </a:lnTo>
                <a:lnTo>
                  <a:pt x="96" y="1976"/>
                </a:lnTo>
                <a:lnTo>
                  <a:pt x="0" y="2008"/>
                </a:lnTo>
                <a:lnTo>
                  <a:pt x="2784" y="2008"/>
                </a:lnTo>
                <a:lnTo>
                  <a:pt x="2664" y="1952"/>
                </a:lnTo>
                <a:lnTo>
                  <a:pt x="2568" y="1904"/>
                </a:lnTo>
                <a:lnTo>
                  <a:pt x="2456" y="1808"/>
                </a:lnTo>
                <a:lnTo>
                  <a:pt x="2288" y="1616"/>
                </a:lnTo>
                <a:lnTo>
                  <a:pt x="2200" y="1448"/>
                </a:lnTo>
                <a:lnTo>
                  <a:pt x="2128" y="1272"/>
                </a:lnTo>
                <a:lnTo>
                  <a:pt x="2080" y="1080"/>
                </a:lnTo>
                <a:lnTo>
                  <a:pt x="2048" y="848"/>
                </a:lnTo>
                <a:lnTo>
                  <a:pt x="2032" y="712"/>
                </a:lnTo>
                <a:lnTo>
                  <a:pt x="2584" y="712"/>
                </a:lnTo>
                <a:lnTo>
                  <a:pt x="1400" y="0"/>
                </a:lnTo>
              </a:path>
            </a:pathLst>
          </a:custGeom>
          <a:gradFill rotWithShape="0">
            <a:gsLst>
              <a:gs pos="0">
                <a:srgbClr val="E5F0FB"/>
              </a:gs>
              <a:gs pos="100000">
                <a:srgbClr val="82B8EA"/>
              </a:gs>
            </a:gsLst>
            <a:lin ang="5400000" scaled="1"/>
          </a:gradFill>
          <a:ln w="9525">
            <a:noFill/>
            <a:round/>
          </a:ln>
          <a:scene3d>
            <a:camera prst="legacyObliqueBottom"/>
            <a:lightRig rig="legacyFlat3" dir="b"/>
          </a:scene3d>
          <a:sp3d extrusionH="61900" prstMaterial="legacyMatte">
            <a:bevelT w="13500" h="13500" prst="angle"/>
            <a:bevelB w="13500" h="13500" prst="angle"/>
            <a:extrusionClr>
              <a:srgbClr val="CEE3F6"/>
            </a:extrusionClr>
          </a:sp3d>
        </p:spPr>
        <p:txBody>
          <a:bodyPr>
            <a:flatTx/>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083" name="Freeform 12"/>
          <p:cNvSpPr>
            <a:spLocks noChangeArrowheads="1"/>
          </p:cNvSpPr>
          <p:nvPr/>
        </p:nvSpPr>
        <p:spPr bwMode="auto">
          <a:xfrm rot="16200000" flipV="1">
            <a:off x="1123950" y="2454275"/>
            <a:ext cx="1736725" cy="746125"/>
          </a:xfrm>
          <a:custGeom>
            <a:avLst/>
            <a:gdLst/>
            <a:ahLst/>
            <a:cxnLst>
              <a:cxn ang="0">
                <a:pos x="1400" y="0"/>
              </a:cxn>
              <a:cxn ang="0">
                <a:pos x="184" y="712"/>
              </a:cxn>
              <a:cxn ang="0">
                <a:pos x="760" y="712"/>
              </a:cxn>
              <a:cxn ang="0">
                <a:pos x="760" y="920"/>
              </a:cxn>
              <a:cxn ang="0">
                <a:pos x="720" y="1152"/>
              </a:cxn>
              <a:cxn ang="0">
                <a:pos x="640" y="1352"/>
              </a:cxn>
              <a:cxn ang="0">
                <a:pos x="560" y="1536"/>
              </a:cxn>
              <a:cxn ang="0">
                <a:pos x="464" y="1672"/>
              </a:cxn>
              <a:cxn ang="0">
                <a:pos x="328" y="1824"/>
              </a:cxn>
              <a:cxn ang="0">
                <a:pos x="208" y="1912"/>
              </a:cxn>
              <a:cxn ang="0">
                <a:pos x="96" y="1976"/>
              </a:cxn>
              <a:cxn ang="0">
                <a:pos x="0" y="2008"/>
              </a:cxn>
              <a:cxn ang="0">
                <a:pos x="2784" y="2008"/>
              </a:cxn>
              <a:cxn ang="0">
                <a:pos x="2664" y="1952"/>
              </a:cxn>
              <a:cxn ang="0">
                <a:pos x="2568" y="1904"/>
              </a:cxn>
              <a:cxn ang="0">
                <a:pos x="2456" y="1808"/>
              </a:cxn>
              <a:cxn ang="0">
                <a:pos x="2288" y="1616"/>
              </a:cxn>
              <a:cxn ang="0">
                <a:pos x="2200" y="1448"/>
              </a:cxn>
              <a:cxn ang="0">
                <a:pos x="2128" y="1272"/>
              </a:cxn>
              <a:cxn ang="0">
                <a:pos x="2080" y="1080"/>
              </a:cxn>
              <a:cxn ang="0">
                <a:pos x="2048" y="848"/>
              </a:cxn>
              <a:cxn ang="0">
                <a:pos x="2032" y="712"/>
              </a:cxn>
              <a:cxn ang="0">
                <a:pos x="2584" y="712"/>
              </a:cxn>
              <a:cxn ang="0">
                <a:pos x="1400" y="0"/>
              </a:cxn>
            </a:cxnLst>
            <a:rect l="0" t="0" r="r" b="b"/>
            <a:pathLst>
              <a:path w="2785" h="2009">
                <a:moveTo>
                  <a:pt x="1400" y="0"/>
                </a:moveTo>
                <a:lnTo>
                  <a:pt x="184" y="712"/>
                </a:lnTo>
                <a:lnTo>
                  <a:pt x="760" y="712"/>
                </a:lnTo>
                <a:lnTo>
                  <a:pt x="760" y="920"/>
                </a:lnTo>
                <a:lnTo>
                  <a:pt x="720" y="1152"/>
                </a:lnTo>
                <a:lnTo>
                  <a:pt x="640" y="1352"/>
                </a:lnTo>
                <a:lnTo>
                  <a:pt x="560" y="1536"/>
                </a:lnTo>
                <a:lnTo>
                  <a:pt x="464" y="1672"/>
                </a:lnTo>
                <a:lnTo>
                  <a:pt x="328" y="1824"/>
                </a:lnTo>
                <a:lnTo>
                  <a:pt x="208" y="1912"/>
                </a:lnTo>
                <a:lnTo>
                  <a:pt x="96" y="1976"/>
                </a:lnTo>
                <a:lnTo>
                  <a:pt x="0" y="2008"/>
                </a:lnTo>
                <a:lnTo>
                  <a:pt x="2784" y="2008"/>
                </a:lnTo>
                <a:lnTo>
                  <a:pt x="2664" y="1952"/>
                </a:lnTo>
                <a:lnTo>
                  <a:pt x="2568" y="1904"/>
                </a:lnTo>
                <a:lnTo>
                  <a:pt x="2456" y="1808"/>
                </a:lnTo>
                <a:lnTo>
                  <a:pt x="2288" y="1616"/>
                </a:lnTo>
                <a:lnTo>
                  <a:pt x="2200" y="1448"/>
                </a:lnTo>
                <a:lnTo>
                  <a:pt x="2128" y="1272"/>
                </a:lnTo>
                <a:lnTo>
                  <a:pt x="2080" y="1080"/>
                </a:lnTo>
                <a:lnTo>
                  <a:pt x="2048" y="848"/>
                </a:lnTo>
                <a:lnTo>
                  <a:pt x="2032" y="712"/>
                </a:lnTo>
                <a:lnTo>
                  <a:pt x="2584" y="712"/>
                </a:lnTo>
                <a:lnTo>
                  <a:pt x="1400" y="0"/>
                </a:lnTo>
              </a:path>
            </a:pathLst>
          </a:custGeom>
          <a:gradFill rotWithShape="0">
            <a:gsLst>
              <a:gs pos="0">
                <a:srgbClr val="E5F0FB"/>
              </a:gs>
              <a:gs pos="100000">
                <a:srgbClr val="82B8EA"/>
              </a:gs>
            </a:gsLst>
            <a:lin ang="5400000" scaled="1"/>
          </a:gradFill>
          <a:ln w="9525">
            <a:noFill/>
            <a:round/>
          </a:ln>
          <a:scene3d>
            <a:camera prst="legacyObliqueBottom"/>
            <a:lightRig rig="legacyFlat3" dir="b"/>
          </a:scene3d>
          <a:sp3d extrusionH="61900" prstMaterial="legacyMatte">
            <a:bevelT w="13500" h="13500" prst="angle"/>
            <a:bevelB w="13500" h="13500" prst="angle"/>
            <a:extrusionClr>
              <a:srgbClr val="CEE3F6"/>
            </a:extrusionClr>
          </a:sp3d>
        </p:spPr>
        <p:txBody>
          <a:bodyPr>
            <a:flatTx/>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graphicFrame>
        <p:nvGraphicFramePr>
          <p:cNvPr id="46084" name="对象 77"/>
          <p:cNvGraphicFramePr>
            <a:graphicFrameLocks/>
          </p:cNvGraphicFramePr>
          <p:nvPr/>
        </p:nvGraphicFramePr>
        <p:xfrm>
          <a:off x="3995738" y="1782763"/>
          <a:ext cx="1408112" cy="1639887"/>
        </p:xfrm>
        <a:graphic>
          <a:graphicData uri="http://schemas.openxmlformats.org/presentationml/2006/ole">
            <mc:AlternateContent xmlns:mc="http://schemas.openxmlformats.org/markup-compatibility/2006">
              <mc:Choice xmlns:v="urn:schemas-microsoft-com:vml" Requires="v">
                <p:oleObj spid="_x0000_s5165" r:id="rId4" imgW="2505425" imgH="1638529" progId="PBrush">
                  <p:embed/>
                </p:oleObj>
              </mc:Choice>
              <mc:Fallback>
                <p:oleObj r:id="rId4" imgW="2505425" imgH="1638529" progId="PBrush">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738" y="1782763"/>
                        <a:ext cx="1408112"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6085" name="标题 1"/>
          <p:cNvSpPr>
            <a:spLocks noGrp="1" noChangeArrowheads="1"/>
          </p:cNvSpPr>
          <p:nvPr>
            <p:ph type="title" idx="4294967295"/>
          </p:nvPr>
        </p:nvSpPr>
        <p:spPr>
          <a:xfrm>
            <a:off x="0" y="131763"/>
            <a:ext cx="8229600" cy="706437"/>
          </a:xfrm>
        </p:spPr>
        <p:txBody>
          <a:bodyPr>
            <a:normAutofit/>
          </a:bodyPr>
          <a:lstStyle/>
          <a:p>
            <a:pPr algn="ctr"/>
            <a:r>
              <a:rPr lang="zh-CN" altLang="en-US" sz="2800" b="1" dirty="0">
                <a:latin typeface="黑体" pitchFamily="49" charset="-122"/>
                <a:ea typeface="黑体" pitchFamily="49" charset="-122"/>
                <a:sym typeface="微软雅黑" pitchFamily="34" charset="-122"/>
              </a:rPr>
              <a:t>两大阵营竞争激烈，初步具备商用条件</a:t>
            </a:r>
          </a:p>
        </p:txBody>
      </p:sp>
      <p:sp>
        <p:nvSpPr>
          <p:cNvPr id="46086" name="TextBox 44"/>
          <p:cNvSpPr>
            <a:spLocks noChangeArrowheads="1"/>
          </p:cNvSpPr>
          <p:nvPr/>
        </p:nvSpPr>
        <p:spPr bwMode="auto">
          <a:xfrm>
            <a:off x="211138" y="1052513"/>
            <a:ext cx="8728075" cy="420687"/>
          </a:xfrm>
          <a:prstGeom prst="rect">
            <a:avLst/>
          </a:prstGeom>
          <a:noFill/>
          <a:ln w="25400">
            <a:solidFill>
              <a:srgbClr val="FF0000"/>
            </a:solidFill>
            <a:prstDash val="dash"/>
            <a:miter lim="800000"/>
          </a:ln>
        </p:spPr>
        <p:txBody>
          <a:bodyPr>
            <a:spAutoFit/>
          </a:bodyPr>
          <a:lstStyle/>
          <a:p>
            <a:pPr marL="285750" indent="-285750" eaLnBrk="0" fontAlgn="base" hangingPunct="0">
              <a:lnSpc>
                <a:spcPct val="120000"/>
              </a:lnSpc>
              <a:spcBef>
                <a:spcPct val="0"/>
              </a:spcBef>
              <a:spcAft>
                <a:spcPct val="0"/>
              </a:spcAft>
              <a:buFont typeface="Wingdings" pitchFamily="2" charset="2"/>
              <a:buChar char="p"/>
            </a:pPr>
            <a:r>
              <a:rPr lang="zh-CN" altLang="en-US">
                <a:solidFill>
                  <a:prstClr val="black"/>
                </a:solidFill>
                <a:latin typeface="Tahoma" pitchFamily="34" charset="0"/>
                <a:sym typeface="宋体" pitchFamily="2" charset="-122"/>
              </a:rPr>
              <a:t>源于</a:t>
            </a:r>
            <a:r>
              <a:rPr lang="en-US" altLang="zh-CN">
                <a:solidFill>
                  <a:prstClr val="black"/>
                </a:solidFill>
                <a:latin typeface="Tahoma" pitchFamily="34" charset="0"/>
                <a:sym typeface="宋体" pitchFamily="2" charset="-122"/>
              </a:rPr>
              <a:t>SDN controller</a:t>
            </a:r>
            <a:r>
              <a:rPr lang="zh-CN" altLang="en-US">
                <a:solidFill>
                  <a:prstClr val="black"/>
                </a:solidFill>
                <a:latin typeface="Tahoma" pitchFamily="34" charset="0"/>
                <a:sym typeface="宋体" pitchFamily="2" charset="-122"/>
              </a:rPr>
              <a:t>，经历了</a:t>
            </a:r>
            <a:r>
              <a:rPr lang="zh-CN" altLang="en-US" b="1">
                <a:solidFill>
                  <a:prstClr val="black"/>
                </a:solidFill>
                <a:latin typeface="Tahoma" pitchFamily="34" charset="0"/>
                <a:sym typeface="宋体" pitchFamily="2" charset="-122"/>
              </a:rPr>
              <a:t>提出阶段</a:t>
            </a:r>
            <a:r>
              <a:rPr lang="zh-CN" altLang="en-US">
                <a:solidFill>
                  <a:prstClr val="black"/>
                </a:solidFill>
                <a:latin typeface="Tahoma" pitchFamily="34" charset="0"/>
                <a:sym typeface="宋体" pitchFamily="2" charset="-122"/>
              </a:rPr>
              <a:t>、</a:t>
            </a:r>
            <a:r>
              <a:rPr lang="zh-CN" altLang="en-US" b="1">
                <a:solidFill>
                  <a:prstClr val="black"/>
                </a:solidFill>
                <a:latin typeface="Tahoma" pitchFamily="34" charset="0"/>
                <a:sym typeface="宋体" pitchFamily="2" charset="-122"/>
              </a:rPr>
              <a:t>验证阶段</a:t>
            </a:r>
            <a:r>
              <a:rPr lang="zh-CN" altLang="en-US">
                <a:solidFill>
                  <a:prstClr val="black"/>
                </a:solidFill>
                <a:latin typeface="Tahoma" pitchFamily="34" charset="0"/>
                <a:sym typeface="宋体" pitchFamily="2" charset="-122"/>
              </a:rPr>
              <a:t>，</a:t>
            </a:r>
            <a:r>
              <a:rPr lang="en-US" altLang="zh-CN">
                <a:solidFill>
                  <a:prstClr val="black"/>
                </a:solidFill>
                <a:latin typeface="Tahoma" pitchFamily="34" charset="0"/>
                <a:sym typeface="宋体" pitchFamily="2" charset="-122"/>
              </a:rPr>
              <a:t>2015</a:t>
            </a:r>
            <a:r>
              <a:rPr lang="zh-CN" altLang="en-US">
                <a:solidFill>
                  <a:prstClr val="black"/>
                </a:solidFill>
                <a:latin typeface="Tahoma" pitchFamily="34" charset="0"/>
                <a:sym typeface="宋体" pitchFamily="2" charset="-122"/>
              </a:rPr>
              <a:t>年具备试点商用条件</a:t>
            </a:r>
            <a:endParaRPr lang="zh-CN" altLang="en-US" b="1">
              <a:solidFill>
                <a:srgbClr val="FF0000"/>
              </a:solidFill>
              <a:latin typeface="Tahoma" pitchFamily="34" charset="0"/>
              <a:sym typeface="宋体" pitchFamily="2" charset="-122"/>
            </a:endParaRPr>
          </a:p>
        </p:txBody>
      </p:sp>
      <p:sp>
        <p:nvSpPr>
          <p:cNvPr id="73" name="圆角矩形 72"/>
          <p:cNvSpPr/>
          <p:nvPr/>
        </p:nvSpPr>
        <p:spPr>
          <a:xfrm>
            <a:off x="323850" y="1536700"/>
            <a:ext cx="3656013" cy="404813"/>
          </a:xfrm>
          <a:prstGeom prst="roundRect">
            <a:avLst/>
          </a:prstGeom>
          <a:solidFill>
            <a:srgbClr val="1BD2FB"/>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itchFamily="34" charset="0"/>
              <a:buNone/>
              <a:defRPr/>
            </a:pPr>
            <a:r>
              <a:rPr lang="en-US" altLang="zh-CN" sz="1600" b="1" noProof="1">
                <a:solidFill>
                  <a:srgbClr val="FF0000"/>
                </a:solidFill>
              </a:rPr>
              <a:t>OpenDayLight</a:t>
            </a:r>
          </a:p>
        </p:txBody>
      </p:sp>
      <p:sp>
        <p:nvSpPr>
          <p:cNvPr id="74" name="圆角矩形 73"/>
          <p:cNvSpPr/>
          <p:nvPr/>
        </p:nvSpPr>
        <p:spPr>
          <a:xfrm>
            <a:off x="5362575" y="1566863"/>
            <a:ext cx="3536950" cy="404812"/>
          </a:xfrm>
          <a:prstGeom prst="roundRect">
            <a:avLst/>
          </a:prstGeom>
          <a:solidFill>
            <a:srgbClr val="1BD2FB"/>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itchFamily="34" charset="0"/>
              <a:buNone/>
              <a:defRPr/>
            </a:pPr>
            <a:r>
              <a:rPr lang="en-US" altLang="zh-CN" sz="1600" b="1" noProof="1">
                <a:solidFill>
                  <a:srgbClr val="FF0000"/>
                </a:solidFill>
              </a:rPr>
              <a:t>ONOS</a:t>
            </a:r>
          </a:p>
        </p:txBody>
      </p:sp>
      <p:sp>
        <p:nvSpPr>
          <p:cNvPr id="46089" name="TextBox 40"/>
          <p:cNvSpPr txBox="1">
            <a:spLocks noChangeArrowheads="1"/>
          </p:cNvSpPr>
          <p:nvPr/>
        </p:nvSpPr>
        <p:spPr bwMode="auto">
          <a:xfrm>
            <a:off x="242888" y="1973263"/>
            <a:ext cx="1358900" cy="1670050"/>
          </a:xfrm>
          <a:prstGeom prst="rect">
            <a:avLst/>
          </a:prstGeom>
          <a:solidFill>
            <a:srgbClr val="C7FFF0"/>
          </a:solidFill>
          <a:ln w="9525">
            <a:noFill/>
            <a:miter lim="800000"/>
          </a:ln>
        </p:spPr>
        <p:txBody>
          <a:bodyPr>
            <a:spAutoFit/>
          </a:bodyPr>
          <a:lstStyle/>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2013</a:t>
            </a:r>
            <a:r>
              <a:rPr lang="zh-CN" altLang="en-US" sz="1400">
                <a:solidFill>
                  <a:prstClr val="black"/>
                </a:solidFill>
                <a:latin typeface="Tahoma" pitchFamily="34" charset="0"/>
              </a:rPr>
              <a:t>年</a:t>
            </a:r>
            <a:r>
              <a:rPr lang="en-US" altLang="zh-CN" sz="1400">
                <a:solidFill>
                  <a:prstClr val="black"/>
                </a:solidFill>
                <a:latin typeface="Tahoma" pitchFamily="34" charset="0"/>
              </a:rPr>
              <a:t>4</a:t>
            </a:r>
            <a:r>
              <a:rPr lang="zh-CN" altLang="en-US" sz="1400">
                <a:solidFill>
                  <a:prstClr val="black"/>
                </a:solidFill>
                <a:latin typeface="Tahoma" pitchFamily="34" charset="0"/>
              </a:rPr>
              <a:t>月由</a:t>
            </a:r>
            <a:r>
              <a:rPr lang="en-US" altLang="zh-CN" sz="1400">
                <a:solidFill>
                  <a:prstClr val="black"/>
                </a:solidFill>
                <a:latin typeface="Tahoma" pitchFamily="34" charset="0"/>
              </a:rPr>
              <a:t>Cisco</a:t>
            </a:r>
            <a:r>
              <a:rPr lang="zh-CN" altLang="en-US" sz="1400">
                <a:solidFill>
                  <a:prstClr val="black"/>
                </a:solidFill>
                <a:latin typeface="Tahoma" pitchFamily="34" charset="0"/>
              </a:rPr>
              <a:t>、</a:t>
            </a:r>
            <a:r>
              <a:rPr lang="en-US" altLang="zh-CN" sz="1400">
                <a:solidFill>
                  <a:prstClr val="black"/>
                </a:solidFill>
                <a:latin typeface="Tahoma" pitchFamily="34" charset="0"/>
              </a:rPr>
              <a:t>Dell</a:t>
            </a:r>
            <a:r>
              <a:rPr lang="zh-CN" altLang="en-US" sz="1400">
                <a:solidFill>
                  <a:prstClr val="black"/>
                </a:solidFill>
                <a:latin typeface="Tahoma" pitchFamily="34" charset="0"/>
              </a:rPr>
              <a:t>等企业发起</a:t>
            </a:r>
            <a:endParaRPr lang="en-US" altLang="zh-CN" sz="1400">
              <a:solidFill>
                <a:prstClr val="black"/>
              </a:solidFill>
              <a:latin typeface="Tahoma" pitchFamily="34" charset="0"/>
            </a:endParaRPr>
          </a:p>
          <a:p>
            <a:pPr eaLnBrk="0" fontAlgn="base" hangingPunct="0">
              <a:lnSpc>
                <a:spcPct val="110000"/>
              </a:lnSpc>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a:t>
            </a:r>
            <a:r>
              <a:rPr lang="en-US" altLang="zh-CN" sz="1400">
                <a:solidFill>
                  <a:prstClr val="black"/>
                </a:solidFill>
                <a:latin typeface="Tahoma" pitchFamily="34" charset="0"/>
              </a:rPr>
              <a:t>Hydrogen</a:t>
            </a:r>
            <a:r>
              <a:rPr lang="zh-CN" altLang="en-US" sz="1400">
                <a:solidFill>
                  <a:prstClr val="black"/>
                </a:solidFill>
                <a:latin typeface="Tahoma" pitchFamily="34" charset="0"/>
              </a:rPr>
              <a:t>”代码</a:t>
            </a:r>
            <a:r>
              <a:rPr lang="en-US" altLang="zh-CN" sz="1400">
                <a:solidFill>
                  <a:prstClr val="black"/>
                </a:solidFill>
                <a:latin typeface="Tahoma" pitchFamily="34" charset="0"/>
              </a:rPr>
              <a:t>1</a:t>
            </a:r>
            <a:r>
              <a:rPr lang="zh-CN" altLang="en-US" sz="1400">
                <a:solidFill>
                  <a:prstClr val="black"/>
                </a:solidFill>
                <a:latin typeface="Tahoma" pitchFamily="34" charset="0"/>
              </a:rPr>
              <a:t>万行，业界极大关注</a:t>
            </a:r>
            <a:endParaRPr lang="en-US" altLang="zh-CN" sz="1400">
              <a:solidFill>
                <a:prstClr val="black"/>
              </a:solidFill>
              <a:latin typeface="Tahoma" pitchFamily="34" charset="0"/>
            </a:endParaRPr>
          </a:p>
        </p:txBody>
      </p:sp>
      <p:sp>
        <p:nvSpPr>
          <p:cNvPr id="46090" name="TextBox 41"/>
          <p:cNvSpPr txBox="1">
            <a:spLocks noChangeArrowheads="1"/>
          </p:cNvSpPr>
          <p:nvPr/>
        </p:nvSpPr>
        <p:spPr bwMode="auto">
          <a:xfrm>
            <a:off x="2235200" y="2005013"/>
            <a:ext cx="1682750" cy="1644650"/>
          </a:xfrm>
          <a:prstGeom prst="rect">
            <a:avLst/>
          </a:prstGeom>
          <a:solidFill>
            <a:srgbClr val="C7FFF0"/>
          </a:solidFill>
          <a:ln w="9525">
            <a:noFill/>
            <a:miter lim="800000"/>
          </a:ln>
        </p:spPr>
        <p:txBody>
          <a:bodyPr>
            <a:spAutoFit/>
          </a:bodyPr>
          <a:lstStyle/>
          <a:p>
            <a:pPr eaLnBrk="0" fontAlgn="base" hangingPunct="0">
              <a:lnSpc>
                <a:spcPct val="90000"/>
              </a:lnSpc>
              <a:spcBef>
                <a:spcPct val="0"/>
              </a:spcBef>
              <a:spcAft>
                <a:spcPct val="0"/>
              </a:spcAft>
              <a:buFont typeface="Wingdings" pitchFamily="2" charset="2"/>
              <a:buChar char="n"/>
            </a:pPr>
            <a:r>
              <a:rPr lang="en-US" altLang="zh-CN" sz="1400">
                <a:solidFill>
                  <a:prstClr val="black"/>
                </a:solidFill>
                <a:latin typeface="Tahoma" pitchFamily="34" charset="0"/>
              </a:rPr>
              <a:t>  2015</a:t>
            </a:r>
            <a:r>
              <a:rPr lang="zh-CN" altLang="en-US" sz="1400">
                <a:solidFill>
                  <a:prstClr val="black"/>
                </a:solidFill>
                <a:latin typeface="Tahoma" pitchFamily="34" charset="0"/>
              </a:rPr>
              <a:t>年，白金级厂商</a:t>
            </a:r>
            <a:r>
              <a:rPr lang="en-US" altLang="zh-CN" sz="1400">
                <a:solidFill>
                  <a:srgbClr val="FF0000"/>
                </a:solidFill>
                <a:latin typeface="Tahoma" pitchFamily="34" charset="0"/>
              </a:rPr>
              <a:t>8</a:t>
            </a:r>
            <a:r>
              <a:rPr lang="zh-CN" altLang="en-US" sz="1400">
                <a:solidFill>
                  <a:prstClr val="black"/>
                </a:solidFill>
                <a:latin typeface="Tahoma" pitchFamily="34" charset="0"/>
              </a:rPr>
              <a:t>家，黄金级厂商</a:t>
            </a:r>
            <a:r>
              <a:rPr lang="en-US" altLang="zh-CN" sz="1400">
                <a:solidFill>
                  <a:srgbClr val="FF0000"/>
                </a:solidFill>
                <a:latin typeface="Tahoma" pitchFamily="34" charset="0"/>
              </a:rPr>
              <a:t>1</a:t>
            </a:r>
            <a:r>
              <a:rPr lang="zh-CN" altLang="en-US" sz="1400">
                <a:solidFill>
                  <a:prstClr val="black"/>
                </a:solidFill>
                <a:latin typeface="Tahoma" pitchFamily="34" charset="0"/>
              </a:rPr>
              <a:t>家，白银级厂商</a:t>
            </a:r>
            <a:r>
              <a:rPr lang="en-US" altLang="zh-CN" sz="1400" b="1">
                <a:solidFill>
                  <a:srgbClr val="FF0000"/>
                </a:solidFill>
                <a:latin typeface="微软雅黑" pitchFamily="34" charset="-122"/>
                <a:ea typeface="微软雅黑" pitchFamily="34" charset="-122"/>
              </a:rPr>
              <a:t>40</a:t>
            </a:r>
            <a:r>
              <a:rPr lang="en-US" altLang="zh-CN" sz="1400" b="1" baseline="30000">
                <a:solidFill>
                  <a:srgbClr val="FF0000"/>
                </a:solidFill>
                <a:latin typeface="微软雅黑" pitchFamily="34" charset="-122"/>
                <a:ea typeface="微软雅黑" pitchFamily="34" charset="-122"/>
              </a:rPr>
              <a:t>+</a:t>
            </a:r>
            <a:endParaRPr lang="en-US" altLang="zh-CN" sz="1400">
              <a:solidFill>
                <a:prstClr val="black"/>
              </a:solidFill>
              <a:latin typeface="Tahoma" pitchFamily="34" charset="0"/>
            </a:endParaRPr>
          </a:p>
          <a:p>
            <a:pPr eaLnBrk="0" fontAlgn="base" hangingPunct="0">
              <a:lnSpc>
                <a:spcPct val="90000"/>
              </a:lnSpc>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a:t>
            </a:r>
            <a:r>
              <a:rPr lang="en-US" altLang="zh-CN" sz="1400">
                <a:solidFill>
                  <a:prstClr val="black"/>
                </a:solidFill>
                <a:latin typeface="Tahoma" pitchFamily="34" charset="0"/>
              </a:rPr>
              <a:t>Lithium</a:t>
            </a:r>
            <a:r>
              <a:rPr lang="zh-CN" altLang="en-US" sz="1400">
                <a:solidFill>
                  <a:prstClr val="black"/>
                </a:solidFill>
                <a:latin typeface="Tahoma" pitchFamily="34" charset="0"/>
              </a:rPr>
              <a:t>”代码</a:t>
            </a:r>
            <a:r>
              <a:rPr lang="en-US" altLang="zh-CN" sz="1400">
                <a:solidFill>
                  <a:prstClr val="black"/>
                </a:solidFill>
                <a:latin typeface="Tahoma" pitchFamily="34" charset="0"/>
              </a:rPr>
              <a:t>200</a:t>
            </a:r>
            <a:r>
              <a:rPr lang="zh-CN" altLang="en-US" sz="1400">
                <a:solidFill>
                  <a:prstClr val="black"/>
                </a:solidFill>
                <a:latin typeface="Tahoma" pitchFamily="34" charset="0"/>
              </a:rPr>
              <a:t>万行，成功植入</a:t>
            </a:r>
            <a:r>
              <a:rPr lang="en-US" altLang="zh-CN" sz="1400">
                <a:solidFill>
                  <a:prstClr val="black"/>
                </a:solidFill>
                <a:latin typeface="Tahoma" pitchFamily="34" charset="0"/>
              </a:rPr>
              <a:t>20</a:t>
            </a:r>
            <a:r>
              <a:rPr lang="zh-CN" altLang="en-US" sz="1400">
                <a:solidFill>
                  <a:prstClr val="black"/>
                </a:solidFill>
                <a:latin typeface="Tahoma" pitchFamily="34" charset="0"/>
              </a:rPr>
              <a:t>种不同的商业产品和解决方案</a:t>
            </a:r>
            <a:endParaRPr lang="en-US" altLang="zh-CN" sz="1400">
              <a:solidFill>
                <a:prstClr val="black"/>
              </a:solidFill>
              <a:latin typeface="Tahoma" pitchFamily="34" charset="0"/>
            </a:endParaRPr>
          </a:p>
        </p:txBody>
      </p:sp>
      <p:sp>
        <p:nvSpPr>
          <p:cNvPr id="46091" name="TextBox 40"/>
          <p:cNvSpPr txBox="1">
            <a:spLocks noChangeArrowheads="1"/>
          </p:cNvSpPr>
          <p:nvPr/>
        </p:nvSpPr>
        <p:spPr bwMode="auto">
          <a:xfrm>
            <a:off x="5365750" y="2071688"/>
            <a:ext cx="1658938" cy="1585912"/>
          </a:xfrm>
          <a:prstGeom prst="rect">
            <a:avLst/>
          </a:prstGeom>
          <a:solidFill>
            <a:srgbClr val="C7FFF0"/>
          </a:solidFill>
          <a:ln w="9525">
            <a:noFill/>
            <a:miter lim="800000"/>
          </a:ln>
        </p:spPr>
        <p:txBody>
          <a:bodyPr>
            <a:spAutoFit/>
          </a:bodyPr>
          <a:lstStyle/>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sym typeface="宋体" pitchFamily="2" charset="-122"/>
              </a:rPr>
              <a:t>  2014年12月，ON.Lab发布第一代ONOS </a:t>
            </a: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sym typeface="宋体" pitchFamily="2" charset="-122"/>
              </a:rPr>
              <a:t> AT&amp;T、Cisco、NTT和Telecom等</a:t>
            </a:r>
            <a:r>
              <a:rPr lang="zh-CN" altLang="en-US" sz="1400">
                <a:solidFill>
                  <a:prstClr val="black"/>
                </a:solidFill>
                <a:latin typeface="Tahoma" pitchFamily="34" charset="0"/>
                <a:sym typeface="宋体" pitchFamily="2" charset="-122"/>
              </a:rPr>
              <a:t>企业</a:t>
            </a:r>
            <a:r>
              <a:rPr lang="en-US" altLang="zh-CN" sz="1400">
                <a:solidFill>
                  <a:prstClr val="black"/>
                </a:solidFill>
                <a:latin typeface="Tahoma" pitchFamily="34" charset="0"/>
                <a:sym typeface="宋体" pitchFamily="2" charset="-122"/>
              </a:rPr>
              <a:t>纷纷加入ONOS社区</a:t>
            </a:r>
          </a:p>
        </p:txBody>
      </p:sp>
      <p:sp>
        <p:nvSpPr>
          <p:cNvPr id="46092" name="TextBox 41"/>
          <p:cNvSpPr txBox="1">
            <a:spLocks noChangeArrowheads="1"/>
          </p:cNvSpPr>
          <p:nvPr/>
        </p:nvSpPr>
        <p:spPr bwMode="auto">
          <a:xfrm>
            <a:off x="7597775" y="2070100"/>
            <a:ext cx="1346200" cy="1585913"/>
          </a:xfrm>
          <a:prstGeom prst="rect">
            <a:avLst/>
          </a:prstGeom>
          <a:solidFill>
            <a:srgbClr val="C7FFF0"/>
          </a:solidFill>
          <a:ln w="9525">
            <a:noFill/>
            <a:miter lim="800000"/>
          </a:ln>
        </p:spPr>
        <p:txBody>
          <a:bodyPr>
            <a:spAutoFit/>
          </a:bodyPr>
          <a:lstStyle/>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sym typeface="宋体" pitchFamily="2" charset="-122"/>
              </a:rPr>
              <a:t>  2015年成员12家，合作伙伴16家。</a:t>
            </a: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sym typeface="宋体" pitchFamily="2" charset="-122"/>
              </a:rPr>
              <a:t>   2015年6月，ONOS发布了第三代Cardinal版本</a:t>
            </a:r>
          </a:p>
        </p:txBody>
      </p:sp>
      <p:sp>
        <p:nvSpPr>
          <p:cNvPr id="46093" name="TextBox 44"/>
          <p:cNvSpPr>
            <a:spLocks noChangeArrowheads="1"/>
          </p:cNvSpPr>
          <p:nvPr/>
        </p:nvSpPr>
        <p:spPr bwMode="auto">
          <a:xfrm>
            <a:off x="179388" y="3717925"/>
            <a:ext cx="8728075" cy="749300"/>
          </a:xfrm>
          <a:prstGeom prst="rect">
            <a:avLst/>
          </a:prstGeom>
          <a:noFill/>
          <a:ln w="25400">
            <a:solidFill>
              <a:srgbClr val="FF0000"/>
            </a:solidFill>
            <a:prstDash val="dash"/>
            <a:miter lim="800000"/>
          </a:ln>
        </p:spPr>
        <p:txBody>
          <a:bodyPr>
            <a:spAutoFit/>
          </a:bodyPr>
          <a:lstStyle/>
          <a:p>
            <a:pPr marL="285750" indent="-285750" eaLnBrk="0" fontAlgn="base" hangingPunct="0">
              <a:lnSpc>
                <a:spcPct val="120000"/>
              </a:lnSpc>
              <a:spcBef>
                <a:spcPct val="0"/>
              </a:spcBef>
              <a:spcAft>
                <a:spcPct val="0"/>
              </a:spcAft>
              <a:buFont typeface="Wingdings" pitchFamily="2" charset="2"/>
              <a:buChar char="p"/>
            </a:pPr>
            <a:r>
              <a:rPr lang="en-US" altLang="zh-CN">
                <a:solidFill>
                  <a:prstClr val="black"/>
                </a:solidFill>
                <a:latin typeface="Tahoma" pitchFamily="34" charset="0"/>
                <a:sym typeface="Arial" pitchFamily="34" charset="0"/>
              </a:rPr>
              <a:t>ONOS</a:t>
            </a:r>
            <a:r>
              <a:rPr lang="zh-CN" altLang="en-US">
                <a:solidFill>
                  <a:prstClr val="black"/>
                </a:solidFill>
                <a:latin typeface="Tahoma" pitchFamily="34" charset="0"/>
                <a:sym typeface="Arial" pitchFamily="34" charset="0"/>
              </a:rPr>
              <a:t>和</a:t>
            </a:r>
            <a:r>
              <a:rPr lang="en-US" altLang="zh-CN">
                <a:solidFill>
                  <a:prstClr val="black"/>
                </a:solidFill>
                <a:latin typeface="Tahoma" pitchFamily="34" charset="0"/>
                <a:sym typeface="Arial" pitchFamily="34" charset="0"/>
              </a:rPr>
              <a:t>OpenDayLight</a:t>
            </a:r>
            <a:r>
              <a:rPr lang="zh-CN" altLang="en-US">
                <a:solidFill>
                  <a:prstClr val="black"/>
                </a:solidFill>
                <a:latin typeface="Tahoma" pitchFamily="34" charset="0"/>
                <a:sym typeface="Arial" pitchFamily="34" charset="0"/>
              </a:rPr>
              <a:t>均开始在运营商的</a:t>
            </a:r>
            <a:r>
              <a:rPr lang="en-US" altLang="zh-CN">
                <a:solidFill>
                  <a:prstClr val="black"/>
                </a:solidFill>
                <a:latin typeface="Tahoma" pitchFamily="34" charset="0"/>
                <a:sym typeface="Arial" pitchFamily="34" charset="0"/>
              </a:rPr>
              <a:t>WAN</a:t>
            </a:r>
            <a:r>
              <a:rPr lang="zh-CN" altLang="en-US">
                <a:solidFill>
                  <a:prstClr val="black"/>
                </a:solidFill>
                <a:latin typeface="Tahoma" pitchFamily="34" charset="0"/>
                <a:sym typeface="Arial" pitchFamily="34" charset="0"/>
              </a:rPr>
              <a:t>业务场景下试点应用，主要是四种部署场景：</a:t>
            </a:r>
            <a:r>
              <a:rPr lang="en-US" altLang="zh-CN">
                <a:solidFill>
                  <a:srgbClr val="FF0000"/>
                </a:solidFill>
                <a:latin typeface="Tahoma" pitchFamily="34" charset="0"/>
                <a:sym typeface="Arial" pitchFamily="34" charset="0"/>
              </a:rPr>
              <a:t>IP</a:t>
            </a:r>
            <a:r>
              <a:rPr lang="zh-CN" altLang="en-US">
                <a:solidFill>
                  <a:srgbClr val="FF0000"/>
                </a:solidFill>
                <a:latin typeface="Tahoma" pitchFamily="34" charset="0"/>
                <a:sym typeface="Arial" pitchFamily="34" charset="0"/>
              </a:rPr>
              <a:t>加光</a:t>
            </a:r>
            <a:r>
              <a:rPr lang="zh-CN" altLang="en-US">
                <a:solidFill>
                  <a:prstClr val="black"/>
                </a:solidFill>
                <a:latin typeface="Tahoma" pitchFamily="34" charset="0"/>
                <a:sym typeface="Arial" pitchFamily="34" charset="0"/>
              </a:rPr>
              <a:t>、</a:t>
            </a:r>
            <a:r>
              <a:rPr lang="en-US" altLang="zh-CN">
                <a:solidFill>
                  <a:srgbClr val="FF0000"/>
                </a:solidFill>
                <a:latin typeface="Tahoma" pitchFamily="34" charset="0"/>
                <a:sym typeface="Arial" pitchFamily="34" charset="0"/>
              </a:rPr>
              <a:t>SDN-IP</a:t>
            </a:r>
            <a:r>
              <a:rPr lang="zh-CN" altLang="en-US">
                <a:solidFill>
                  <a:srgbClr val="FF0000"/>
                </a:solidFill>
                <a:latin typeface="Tahoma" pitchFamily="34" charset="0"/>
                <a:sym typeface="Arial" pitchFamily="34" charset="0"/>
              </a:rPr>
              <a:t>配对</a:t>
            </a:r>
            <a:r>
              <a:rPr lang="zh-CN" altLang="en-US">
                <a:solidFill>
                  <a:prstClr val="black"/>
                </a:solidFill>
                <a:latin typeface="Tahoma" pitchFamily="34" charset="0"/>
                <a:sym typeface="Arial" pitchFamily="34" charset="0"/>
              </a:rPr>
              <a:t>、</a:t>
            </a:r>
            <a:r>
              <a:rPr lang="zh-CN" altLang="en-US">
                <a:solidFill>
                  <a:srgbClr val="FF0000"/>
                </a:solidFill>
                <a:latin typeface="Tahoma" pitchFamily="34" charset="0"/>
                <a:sym typeface="Arial" pitchFamily="34" charset="0"/>
              </a:rPr>
              <a:t>中心局的</a:t>
            </a:r>
            <a:r>
              <a:rPr lang="en-US" altLang="zh-CN">
                <a:solidFill>
                  <a:srgbClr val="FF0000"/>
                </a:solidFill>
                <a:latin typeface="Tahoma" pitchFamily="34" charset="0"/>
                <a:sym typeface="Arial" pitchFamily="34" charset="0"/>
              </a:rPr>
              <a:t>NFaaS</a:t>
            </a:r>
            <a:r>
              <a:rPr lang="zh-CN" altLang="en-US">
                <a:solidFill>
                  <a:prstClr val="black"/>
                </a:solidFill>
                <a:latin typeface="Tahoma" pitchFamily="34" charset="0"/>
                <a:sym typeface="Arial" pitchFamily="34" charset="0"/>
              </a:rPr>
              <a:t>和分段路由优化</a:t>
            </a:r>
            <a:endParaRPr lang="zh-CN" altLang="en-US" b="1">
              <a:solidFill>
                <a:srgbClr val="FF0000"/>
              </a:solidFill>
              <a:sym typeface="Calibri" pitchFamily="34" charset="0"/>
            </a:endParaRPr>
          </a:p>
        </p:txBody>
      </p:sp>
      <p:grpSp>
        <p:nvGrpSpPr>
          <p:cNvPr id="46094" name="组合 33"/>
          <p:cNvGrpSpPr/>
          <p:nvPr/>
        </p:nvGrpSpPr>
        <p:grpSpPr bwMode="auto">
          <a:xfrm>
            <a:off x="3959225" y="4927600"/>
            <a:ext cx="1516063" cy="1449388"/>
            <a:chOff x="5119" y="5598"/>
            <a:chExt cx="3701" cy="3140"/>
          </a:xfrm>
        </p:grpSpPr>
        <p:sp>
          <p:nvSpPr>
            <p:cNvPr id="46095" name="MH_Title_1"/>
            <p:cNvSpPr>
              <a:spLocks noChangeArrowheads="1"/>
            </p:cNvSpPr>
            <p:nvPr/>
          </p:nvSpPr>
          <p:spPr bwMode="auto">
            <a:xfrm>
              <a:off x="6075" y="6263"/>
              <a:ext cx="1590" cy="1575"/>
            </a:xfrm>
            <a:prstGeom prst="ellipse">
              <a:avLst/>
            </a:prstGeom>
            <a:solidFill>
              <a:srgbClr val="7575D1"/>
            </a:solidFill>
            <a:ln w="9525">
              <a:noFill/>
              <a:round/>
            </a:ln>
          </p:spPr>
          <p:txBody>
            <a:bodyPr lIns="0" tIns="0" rIns="0" bIns="0" anchor="ctr"/>
            <a:lstStyle/>
            <a:p>
              <a:pPr algn="ctr" eaLnBrk="0" fontAlgn="base" hangingPunct="0">
                <a:spcBef>
                  <a:spcPct val="0"/>
                </a:spcBef>
                <a:spcAft>
                  <a:spcPct val="0"/>
                </a:spcAft>
                <a:buFont typeface="Arial" pitchFamily="34" charset="0"/>
                <a:buNone/>
              </a:pPr>
              <a:r>
                <a:rPr lang="zh-CN" altLang="en-US" sz="1000" b="1">
                  <a:solidFill>
                    <a:srgbClr val="FFFFFF"/>
                  </a:solidFill>
                  <a:latin typeface="Tahoma" pitchFamily="34" charset="0"/>
                  <a:ea typeface="微软雅黑" pitchFamily="34" charset="-122"/>
                </a:rPr>
                <a:t>运营商 </a:t>
              </a:r>
              <a:r>
                <a:rPr lang="en-US" altLang="zh-CN" sz="1000" b="1">
                  <a:solidFill>
                    <a:srgbClr val="FFFFFF"/>
                  </a:solidFill>
                  <a:latin typeface="Tahoma" pitchFamily="34" charset="0"/>
                  <a:ea typeface="微软雅黑" pitchFamily="34" charset="-122"/>
                </a:rPr>
                <a:t>WAN</a:t>
              </a:r>
              <a:r>
                <a:rPr lang="zh-CN" altLang="en-US" sz="1000" b="1">
                  <a:solidFill>
                    <a:srgbClr val="FFFFFF"/>
                  </a:solidFill>
                  <a:latin typeface="Tahoma" pitchFamily="34" charset="0"/>
                  <a:ea typeface="微软雅黑" pitchFamily="34" charset="-122"/>
                </a:rPr>
                <a:t>业务应用</a:t>
              </a:r>
            </a:p>
          </p:txBody>
        </p:sp>
        <p:grpSp>
          <p:nvGrpSpPr>
            <p:cNvPr id="46096" name="Group 73"/>
            <p:cNvGrpSpPr/>
            <p:nvPr/>
          </p:nvGrpSpPr>
          <p:grpSpPr bwMode="auto">
            <a:xfrm>
              <a:off x="7425" y="7163"/>
              <a:ext cx="1125" cy="1575"/>
              <a:chOff x="336" y="952"/>
              <a:chExt cx="1037" cy="1366"/>
            </a:xfrm>
          </p:grpSpPr>
          <p:sp>
            <p:nvSpPr>
              <p:cNvPr id="46097" name="Freeform 74"/>
              <p:cNvSpPr>
                <a:spLocks noChangeArrowheads="1"/>
              </p:cNvSpPr>
              <p:nvPr/>
            </p:nvSpPr>
            <p:spPr bwMode="auto">
              <a:xfrm>
                <a:off x="336" y="952"/>
                <a:ext cx="941" cy="1149"/>
              </a:xfrm>
              <a:custGeom>
                <a:avLst/>
                <a:gdLst/>
                <a:ahLst/>
                <a:cxnLst>
                  <a:cxn ang="0">
                    <a:pos x="0" y="1003"/>
                  </a:cxn>
                  <a:cxn ang="0">
                    <a:pos x="2" y="1148"/>
                  </a:cxn>
                  <a:cxn ang="0">
                    <a:pos x="39" y="1105"/>
                  </a:cxn>
                  <a:cxn ang="0">
                    <a:pos x="69" y="1075"/>
                  </a:cxn>
                  <a:cxn ang="0">
                    <a:pos x="91" y="1058"/>
                  </a:cxn>
                  <a:cxn ang="0">
                    <a:pos x="112" y="1043"/>
                  </a:cxn>
                  <a:cxn ang="0">
                    <a:pos x="134" y="1027"/>
                  </a:cxn>
                  <a:cxn ang="0">
                    <a:pos x="158" y="1011"/>
                  </a:cxn>
                  <a:cxn ang="0">
                    <a:pos x="184" y="996"/>
                  </a:cxn>
                  <a:cxn ang="0">
                    <a:pos x="214" y="984"/>
                  </a:cxn>
                  <a:cxn ang="0">
                    <a:pos x="233" y="970"/>
                  </a:cxn>
                  <a:cxn ang="0">
                    <a:pos x="255" y="963"/>
                  </a:cxn>
                  <a:cxn ang="0">
                    <a:pos x="276" y="952"/>
                  </a:cxn>
                  <a:cxn ang="0">
                    <a:pos x="299" y="949"/>
                  </a:cxn>
                  <a:cxn ang="0">
                    <a:pos x="325" y="942"/>
                  </a:cxn>
                  <a:cxn ang="0">
                    <a:pos x="355" y="933"/>
                  </a:cxn>
                  <a:cxn ang="0">
                    <a:pos x="379" y="930"/>
                  </a:cxn>
                  <a:cxn ang="0">
                    <a:pos x="412" y="926"/>
                  </a:cxn>
                  <a:cxn ang="0">
                    <a:pos x="436" y="923"/>
                  </a:cxn>
                  <a:cxn ang="0">
                    <a:pos x="466" y="924"/>
                  </a:cxn>
                  <a:cxn ang="0">
                    <a:pos x="491" y="919"/>
                  </a:cxn>
                  <a:cxn ang="0">
                    <a:pos x="537" y="919"/>
                  </a:cxn>
                  <a:cxn ang="0">
                    <a:pos x="566" y="923"/>
                  </a:cxn>
                  <a:cxn ang="0">
                    <a:pos x="621" y="931"/>
                  </a:cxn>
                  <a:cxn ang="0">
                    <a:pos x="558" y="1029"/>
                  </a:cxn>
                  <a:cxn ang="0">
                    <a:pos x="904" y="843"/>
                  </a:cxn>
                  <a:cxn ang="0">
                    <a:pos x="940" y="427"/>
                  </a:cxn>
                  <a:cxn ang="0">
                    <a:pos x="863" y="552"/>
                  </a:cxn>
                  <a:cxn ang="0">
                    <a:pos x="826" y="531"/>
                  </a:cxn>
                  <a:cxn ang="0">
                    <a:pos x="797" y="513"/>
                  </a:cxn>
                  <a:cxn ang="0">
                    <a:pos x="771" y="495"/>
                  </a:cxn>
                  <a:cxn ang="0">
                    <a:pos x="747" y="478"/>
                  </a:cxn>
                  <a:cxn ang="0">
                    <a:pos x="720" y="458"/>
                  </a:cxn>
                  <a:cxn ang="0">
                    <a:pos x="696" y="436"/>
                  </a:cxn>
                  <a:cxn ang="0">
                    <a:pos x="669" y="409"/>
                  </a:cxn>
                  <a:cxn ang="0">
                    <a:pos x="651" y="390"/>
                  </a:cxn>
                  <a:cxn ang="0">
                    <a:pos x="631" y="370"/>
                  </a:cxn>
                  <a:cxn ang="0">
                    <a:pos x="611" y="348"/>
                  </a:cxn>
                  <a:cxn ang="0">
                    <a:pos x="594" y="330"/>
                  </a:cxn>
                  <a:cxn ang="0">
                    <a:pos x="582" y="309"/>
                  </a:cxn>
                  <a:cxn ang="0">
                    <a:pos x="572" y="292"/>
                  </a:cxn>
                  <a:cxn ang="0">
                    <a:pos x="560" y="271"/>
                  </a:cxn>
                  <a:cxn ang="0">
                    <a:pos x="548" y="248"/>
                  </a:cxn>
                  <a:cxn ang="0">
                    <a:pos x="537" y="222"/>
                  </a:cxn>
                  <a:cxn ang="0">
                    <a:pos x="524" y="188"/>
                  </a:cxn>
                  <a:cxn ang="0">
                    <a:pos x="504" y="53"/>
                  </a:cxn>
                  <a:cxn ang="0">
                    <a:pos x="387" y="0"/>
                  </a:cxn>
                </a:cxnLst>
                <a:rect l="0" t="0" r="r" b="b"/>
                <a:pathLst>
                  <a:path w="941" h="1149">
                    <a:moveTo>
                      <a:pt x="0" y="1003"/>
                    </a:moveTo>
                    <a:lnTo>
                      <a:pt x="2" y="1148"/>
                    </a:lnTo>
                    <a:lnTo>
                      <a:pt x="39" y="1105"/>
                    </a:lnTo>
                    <a:lnTo>
                      <a:pt x="69" y="1075"/>
                    </a:lnTo>
                    <a:lnTo>
                      <a:pt x="91" y="1058"/>
                    </a:lnTo>
                    <a:lnTo>
                      <a:pt x="112" y="1043"/>
                    </a:lnTo>
                    <a:lnTo>
                      <a:pt x="134" y="1027"/>
                    </a:lnTo>
                    <a:lnTo>
                      <a:pt x="158" y="1011"/>
                    </a:lnTo>
                    <a:lnTo>
                      <a:pt x="184" y="996"/>
                    </a:lnTo>
                    <a:lnTo>
                      <a:pt x="214" y="984"/>
                    </a:lnTo>
                    <a:lnTo>
                      <a:pt x="233" y="970"/>
                    </a:lnTo>
                    <a:lnTo>
                      <a:pt x="255" y="963"/>
                    </a:lnTo>
                    <a:lnTo>
                      <a:pt x="276" y="952"/>
                    </a:lnTo>
                    <a:lnTo>
                      <a:pt x="299" y="949"/>
                    </a:lnTo>
                    <a:lnTo>
                      <a:pt x="325" y="942"/>
                    </a:lnTo>
                    <a:lnTo>
                      <a:pt x="355" y="933"/>
                    </a:lnTo>
                    <a:lnTo>
                      <a:pt x="379" y="930"/>
                    </a:lnTo>
                    <a:lnTo>
                      <a:pt x="412" y="926"/>
                    </a:lnTo>
                    <a:lnTo>
                      <a:pt x="436" y="923"/>
                    </a:lnTo>
                    <a:lnTo>
                      <a:pt x="466" y="924"/>
                    </a:lnTo>
                    <a:lnTo>
                      <a:pt x="491" y="919"/>
                    </a:lnTo>
                    <a:lnTo>
                      <a:pt x="537" y="919"/>
                    </a:lnTo>
                    <a:lnTo>
                      <a:pt x="566" y="923"/>
                    </a:lnTo>
                    <a:lnTo>
                      <a:pt x="621" y="931"/>
                    </a:lnTo>
                    <a:lnTo>
                      <a:pt x="558" y="1029"/>
                    </a:lnTo>
                    <a:lnTo>
                      <a:pt x="904" y="843"/>
                    </a:lnTo>
                    <a:lnTo>
                      <a:pt x="940" y="427"/>
                    </a:lnTo>
                    <a:lnTo>
                      <a:pt x="863" y="552"/>
                    </a:lnTo>
                    <a:lnTo>
                      <a:pt x="826" y="531"/>
                    </a:lnTo>
                    <a:lnTo>
                      <a:pt x="797" y="513"/>
                    </a:lnTo>
                    <a:lnTo>
                      <a:pt x="771" y="495"/>
                    </a:lnTo>
                    <a:lnTo>
                      <a:pt x="747" y="478"/>
                    </a:lnTo>
                    <a:lnTo>
                      <a:pt x="720" y="458"/>
                    </a:lnTo>
                    <a:lnTo>
                      <a:pt x="696" y="436"/>
                    </a:lnTo>
                    <a:lnTo>
                      <a:pt x="669" y="409"/>
                    </a:lnTo>
                    <a:lnTo>
                      <a:pt x="651" y="390"/>
                    </a:lnTo>
                    <a:lnTo>
                      <a:pt x="631" y="370"/>
                    </a:lnTo>
                    <a:lnTo>
                      <a:pt x="611" y="348"/>
                    </a:lnTo>
                    <a:lnTo>
                      <a:pt x="594" y="330"/>
                    </a:lnTo>
                    <a:lnTo>
                      <a:pt x="582" y="309"/>
                    </a:lnTo>
                    <a:lnTo>
                      <a:pt x="572" y="292"/>
                    </a:lnTo>
                    <a:lnTo>
                      <a:pt x="560" y="271"/>
                    </a:lnTo>
                    <a:lnTo>
                      <a:pt x="548" y="248"/>
                    </a:lnTo>
                    <a:lnTo>
                      <a:pt x="537" y="222"/>
                    </a:lnTo>
                    <a:lnTo>
                      <a:pt x="524" y="188"/>
                    </a:lnTo>
                    <a:lnTo>
                      <a:pt x="504" y="53"/>
                    </a:lnTo>
                    <a:lnTo>
                      <a:pt x="387" y="0"/>
                    </a:lnTo>
                  </a:path>
                </a:pathLst>
              </a:custGeom>
              <a:gradFill rotWithShape="0">
                <a:gsLst>
                  <a:gs pos="0">
                    <a:srgbClr val="FFFFFF"/>
                  </a:gs>
                  <a:gs pos="100000">
                    <a:srgbClr val="B2B2B2"/>
                  </a:gs>
                </a:gsLst>
                <a:lin ang="2700000" scaled="1"/>
              </a:grad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098" name="Freeform 75"/>
              <p:cNvSpPr>
                <a:spLocks noChangeArrowheads="1"/>
              </p:cNvSpPr>
              <p:nvPr/>
            </p:nvSpPr>
            <p:spPr bwMode="auto">
              <a:xfrm>
                <a:off x="895" y="1383"/>
                <a:ext cx="380" cy="601"/>
              </a:xfrm>
              <a:custGeom>
                <a:avLst/>
                <a:gdLst/>
                <a:ahLst/>
                <a:cxnLst>
                  <a:cxn ang="0">
                    <a:pos x="306" y="120"/>
                  </a:cxn>
                  <a:cxn ang="0">
                    <a:pos x="379" y="0"/>
                  </a:cxn>
                  <a:cxn ang="0">
                    <a:pos x="345" y="414"/>
                  </a:cxn>
                  <a:cxn ang="0">
                    <a:pos x="0" y="600"/>
                  </a:cxn>
                  <a:cxn ang="0">
                    <a:pos x="63" y="501"/>
                  </a:cxn>
                </a:cxnLst>
                <a:rect l="0" t="0" r="r" b="b"/>
                <a:pathLst>
                  <a:path w="380" h="601">
                    <a:moveTo>
                      <a:pt x="306" y="120"/>
                    </a:moveTo>
                    <a:lnTo>
                      <a:pt x="379" y="0"/>
                    </a:lnTo>
                    <a:lnTo>
                      <a:pt x="345" y="414"/>
                    </a:lnTo>
                    <a:lnTo>
                      <a:pt x="0" y="600"/>
                    </a:lnTo>
                    <a:lnTo>
                      <a:pt x="63" y="501"/>
                    </a:lnTo>
                  </a:path>
                </a:pathLst>
              </a:custGeom>
              <a:no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099" name="Arc 76"/>
              <p:cNvSpPr>
                <a:spLocks noChangeArrowheads="1"/>
              </p:cNvSpPr>
              <p:nvPr/>
            </p:nvSpPr>
            <p:spPr bwMode="auto">
              <a:xfrm rot="1320000">
                <a:off x="774" y="1040"/>
                <a:ext cx="599" cy="390"/>
              </a:xfrm>
              <a:custGeom>
                <a:avLst/>
                <a:gdLst/>
                <a:ahLst/>
                <a:cxnLst>
                  <a:cxn ang="0">
                    <a:pos x="18417" y="21364"/>
                  </a:cxn>
                  <a:cxn ang="0">
                    <a:pos x="0" y="0"/>
                  </a:cxn>
                  <a:cxn ang="0">
                    <a:pos x="18417" y="21364"/>
                  </a:cxn>
                  <a:cxn ang="0">
                    <a:pos x="0" y="0"/>
                  </a:cxn>
                  <a:cxn ang="0">
                    <a:pos x="21600" y="0"/>
                  </a:cxn>
                  <a:cxn ang="0">
                    <a:pos x="18417" y="21364"/>
                  </a:cxn>
                </a:cxnLst>
                <a:rect l="0" t="0" r="r" b="b"/>
                <a:pathLst>
                  <a:path w="21600" h="21364" fill="none">
                    <a:moveTo>
                      <a:pt x="18417" y="21364"/>
                    </a:moveTo>
                    <a:cubicBezTo>
                      <a:pt x="7834" y="19787"/>
                      <a:pt x="0" y="10700"/>
                      <a:pt x="0" y="0"/>
                    </a:cubicBezTo>
                  </a:path>
                  <a:path w="21600" h="21364" stroke="0">
                    <a:moveTo>
                      <a:pt x="18417" y="21364"/>
                    </a:moveTo>
                    <a:cubicBezTo>
                      <a:pt x="7834" y="19787"/>
                      <a:pt x="0" y="10700"/>
                      <a:pt x="0" y="0"/>
                    </a:cubicBezTo>
                    <a:lnTo>
                      <a:pt x="21600" y="0"/>
                    </a:lnTo>
                    <a:lnTo>
                      <a:pt x="18417" y="21364"/>
                    </a:lnTo>
                    <a:close/>
                  </a:path>
                </a:pathLst>
              </a:custGeom>
              <a:no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100" name="Arc 77"/>
              <p:cNvSpPr>
                <a:spLocks noChangeArrowheads="1"/>
              </p:cNvSpPr>
              <p:nvPr/>
            </p:nvSpPr>
            <p:spPr bwMode="auto">
              <a:xfrm rot="480000">
                <a:off x="344" y="1840"/>
                <a:ext cx="579" cy="478"/>
              </a:xfrm>
              <a:custGeom>
                <a:avLst/>
                <a:gdLst/>
                <a:ahLst/>
                <a:cxnLst>
                  <a:cxn ang="0">
                    <a:pos x="-1" y="14652"/>
                  </a:cxn>
                  <a:cxn ang="0">
                    <a:pos x="20417" y="0"/>
                  </a:cxn>
                  <a:cxn ang="0">
                    <a:pos x="-1" y="14652"/>
                  </a:cxn>
                  <a:cxn ang="0">
                    <a:pos x="20417" y="0"/>
                  </a:cxn>
                  <a:cxn ang="0">
                    <a:pos x="20452" y="21600"/>
                  </a:cxn>
                  <a:cxn ang="0">
                    <a:pos x="-1" y="14652"/>
                  </a:cxn>
                </a:cxnLst>
                <a:rect l="0" t="0" r="r" b="b"/>
                <a:pathLst>
                  <a:path w="20452" h="21600" fill="none">
                    <a:moveTo>
                      <a:pt x="-1" y="14652"/>
                    </a:moveTo>
                    <a:cubicBezTo>
                      <a:pt x="2971" y="5904"/>
                      <a:pt x="11177" y="14"/>
                      <a:pt x="20417" y="0"/>
                    </a:cubicBezTo>
                  </a:path>
                  <a:path w="20452" h="21600" stroke="0">
                    <a:moveTo>
                      <a:pt x="-1" y="14652"/>
                    </a:moveTo>
                    <a:cubicBezTo>
                      <a:pt x="2971" y="5904"/>
                      <a:pt x="11177" y="14"/>
                      <a:pt x="20417" y="0"/>
                    </a:cubicBezTo>
                    <a:lnTo>
                      <a:pt x="20452" y="21600"/>
                    </a:lnTo>
                    <a:lnTo>
                      <a:pt x="-1" y="14652"/>
                    </a:lnTo>
                    <a:close/>
                  </a:path>
                </a:pathLst>
              </a:custGeom>
              <a:no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grpSp>
        <p:sp>
          <p:nvSpPr>
            <p:cNvPr id="46101" name="Freeform 74"/>
            <p:cNvSpPr>
              <a:spLocks noChangeArrowheads="1"/>
            </p:cNvSpPr>
            <p:nvPr/>
          </p:nvSpPr>
          <p:spPr bwMode="auto">
            <a:xfrm rot="-10140000">
              <a:off x="5300" y="5598"/>
              <a:ext cx="1021" cy="1325"/>
            </a:xfrm>
            <a:custGeom>
              <a:avLst/>
              <a:gdLst/>
              <a:ahLst/>
              <a:cxnLst>
                <a:cxn ang="0">
                  <a:pos x="0" y="1003"/>
                </a:cxn>
                <a:cxn ang="0">
                  <a:pos x="2" y="1148"/>
                </a:cxn>
                <a:cxn ang="0">
                  <a:pos x="39" y="1105"/>
                </a:cxn>
                <a:cxn ang="0">
                  <a:pos x="69" y="1075"/>
                </a:cxn>
                <a:cxn ang="0">
                  <a:pos x="91" y="1058"/>
                </a:cxn>
                <a:cxn ang="0">
                  <a:pos x="112" y="1043"/>
                </a:cxn>
                <a:cxn ang="0">
                  <a:pos x="134" y="1027"/>
                </a:cxn>
                <a:cxn ang="0">
                  <a:pos x="158" y="1011"/>
                </a:cxn>
                <a:cxn ang="0">
                  <a:pos x="184" y="996"/>
                </a:cxn>
                <a:cxn ang="0">
                  <a:pos x="214" y="984"/>
                </a:cxn>
                <a:cxn ang="0">
                  <a:pos x="233" y="970"/>
                </a:cxn>
                <a:cxn ang="0">
                  <a:pos x="255" y="963"/>
                </a:cxn>
                <a:cxn ang="0">
                  <a:pos x="276" y="952"/>
                </a:cxn>
                <a:cxn ang="0">
                  <a:pos x="299" y="949"/>
                </a:cxn>
                <a:cxn ang="0">
                  <a:pos x="325" y="942"/>
                </a:cxn>
                <a:cxn ang="0">
                  <a:pos x="355" y="933"/>
                </a:cxn>
                <a:cxn ang="0">
                  <a:pos x="379" y="930"/>
                </a:cxn>
                <a:cxn ang="0">
                  <a:pos x="412" y="926"/>
                </a:cxn>
                <a:cxn ang="0">
                  <a:pos x="436" y="923"/>
                </a:cxn>
                <a:cxn ang="0">
                  <a:pos x="466" y="924"/>
                </a:cxn>
                <a:cxn ang="0">
                  <a:pos x="491" y="919"/>
                </a:cxn>
                <a:cxn ang="0">
                  <a:pos x="537" y="919"/>
                </a:cxn>
                <a:cxn ang="0">
                  <a:pos x="566" y="923"/>
                </a:cxn>
                <a:cxn ang="0">
                  <a:pos x="621" y="931"/>
                </a:cxn>
                <a:cxn ang="0">
                  <a:pos x="558" y="1029"/>
                </a:cxn>
                <a:cxn ang="0">
                  <a:pos x="904" y="843"/>
                </a:cxn>
                <a:cxn ang="0">
                  <a:pos x="940" y="427"/>
                </a:cxn>
                <a:cxn ang="0">
                  <a:pos x="863" y="552"/>
                </a:cxn>
                <a:cxn ang="0">
                  <a:pos x="826" y="531"/>
                </a:cxn>
                <a:cxn ang="0">
                  <a:pos x="797" y="513"/>
                </a:cxn>
                <a:cxn ang="0">
                  <a:pos x="771" y="495"/>
                </a:cxn>
                <a:cxn ang="0">
                  <a:pos x="747" y="478"/>
                </a:cxn>
                <a:cxn ang="0">
                  <a:pos x="720" y="458"/>
                </a:cxn>
                <a:cxn ang="0">
                  <a:pos x="696" y="436"/>
                </a:cxn>
                <a:cxn ang="0">
                  <a:pos x="669" y="409"/>
                </a:cxn>
                <a:cxn ang="0">
                  <a:pos x="651" y="390"/>
                </a:cxn>
                <a:cxn ang="0">
                  <a:pos x="631" y="370"/>
                </a:cxn>
                <a:cxn ang="0">
                  <a:pos x="611" y="348"/>
                </a:cxn>
                <a:cxn ang="0">
                  <a:pos x="594" y="330"/>
                </a:cxn>
                <a:cxn ang="0">
                  <a:pos x="582" y="309"/>
                </a:cxn>
                <a:cxn ang="0">
                  <a:pos x="572" y="292"/>
                </a:cxn>
                <a:cxn ang="0">
                  <a:pos x="560" y="271"/>
                </a:cxn>
                <a:cxn ang="0">
                  <a:pos x="548" y="248"/>
                </a:cxn>
                <a:cxn ang="0">
                  <a:pos x="537" y="222"/>
                </a:cxn>
                <a:cxn ang="0">
                  <a:pos x="524" y="188"/>
                </a:cxn>
                <a:cxn ang="0">
                  <a:pos x="504" y="53"/>
                </a:cxn>
                <a:cxn ang="0">
                  <a:pos x="387" y="0"/>
                </a:cxn>
              </a:cxnLst>
              <a:rect l="0" t="0" r="r" b="b"/>
              <a:pathLst>
                <a:path w="941" h="1149">
                  <a:moveTo>
                    <a:pt x="0" y="1003"/>
                  </a:moveTo>
                  <a:lnTo>
                    <a:pt x="2" y="1148"/>
                  </a:lnTo>
                  <a:lnTo>
                    <a:pt x="39" y="1105"/>
                  </a:lnTo>
                  <a:lnTo>
                    <a:pt x="69" y="1075"/>
                  </a:lnTo>
                  <a:lnTo>
                    <a:pt x="91" y="1058"/>
                  </a:lnTo>
                  <a:lnTo>
                    <a:pt x="112" y="1043"/>
                  </a:lnTo>
                  <a:lnTo>
                    <a:pt x="134" y="1027"/>
                  </a:lnTo>
                  <a:lnTo>
                    <a:pt x="158" y="1011"/>
                  </a:lnTo>
                  <a:lnTo>
                    <a:pt x="184" y="996"/>
                  </a:lnTo>
                  <a:lnTo>
                    <a:pt x="214" y="984"/>
                  </a:lnTo>
                  <a:lnTo>
                    <a:pt x="233" y="970"/>
                  </a:lnTo>
                  <a:lnTo>
                    <a:pt x="255" y="963"/>
                  </a:lnTo>
                  <a:lnTo>
                    <a:pt x="276" y="952"/>
                  </a:lnTo>
                  <a:lnTo>
                    <a:pt x="299" y="949"/>
                  </a:lnTo>
                  <a:lnTo>
                    <a:pt x="325" y="942"/>
                  </a:lnTo>
                  <a:lnTo>
                    <a:pt x="355" y="933"/>
                  </a:lnTo>
                  <a:lnTo>
                    <a:pt x="379" y="930"/>
                  </a:lnTo>
                  <a:lnTo>
                    <a:pt x="412" y="926"/>
                  </a:lnTo>
                  <a:lnTo>
                    <a:pt x="436" y="923"/>
                  </a:lnTo>
                  <a:lnTo>
                    <a:pt x="466" y="924"/>
                  </a:lnTo>
                  <a:lnTo>
                    <a:pt x="491" y="919"/>
                  </a:lnTo>
                  <a:lnTo>
                    <a:pt x="537" y="919"/>
                  </a:lnTo>
                  <a:lnTo>
                    <a:pt x="566" y="923"/>
                  </a:lnTo>
                  <a:lnTo>
                    <a:pt x="621" y="931"/>
                  </a:lnTo>
                  <a:lnTo>
                    <a:pt x="558" y="1029"/>
                  </a:lnTo>
                  <a:lnTo>
                    <a:pt x="904" y="843"/>
                  </a:lnTo>
                  <a:lnTo>
                    <a:pt x="940" y="427"/>
                  </a:lnTo>
                  <a:lnTo>
                    <a:pt x="863" y="552"/>
                  </a:lnTo>
                  <a:lnTo>
                    <a:pt x="826" y="531"/>
                  </a:lnTo>
                  <a:lnTo>
                    <a:pt x="797" y="513"/>
                  </a:lnTo>
                  <a:lnTo>
                    <a:pt x="771" y="495"/>
                  </a:lnTo>
                  <a:lnTo>
                    <a:pt x="747" y="478"/>
                  </a:lnTo>
                  <a:lnTo>
                    <a:pt x="720" y="458"/>
                  </a:lnTo>
                  <a:lnTo>
                    <a:pt x="696" y="436"/>
                  </a:lnTo>
                  <a:lnTo>
                    <a:pt x="669" y="409"/>
                  </a:lnTo>
                  <a:lnTo>
                    <a:pt x="651" y="390"/>
                  </a:lnTo>
                  <a:lnTo>
                    <a:pt x="631" y="370"/>
                  </a:lnTo>
                  <a:lnTo>
                    <a:pt x="611" y="348"/>
                  </a:lnTo>
                  <a:lnTo>
                    <a:pt x="594" y="330"/>
                  </a:lnTo>
                  <a:lnTo>
                    <a:pt x="582" y="309"/>
                  </a:lnTo>
                  <a:lnTo>
                    <a:pt x="572" y="292"/>
                  </a:lnTo>
                  <a:lnTo>
                    <a:pt x="560" y="271"/>
                  </a:lnTo>
                  <a:lnTo>
                    <a:pt x="548" y="248"/>
                  </a:lnTo>
                  <a:lnTo>
                    <a:pt x="537" y="222"/>
                  </a:lnTo>
                  <a:lnTo>
                    <a:pt x="524" y="188"/>
                  </a:lnTo>
                  <a:lnTo>
                    <a:pt x="504" y="53"/>
                  </a:lnTo>
                  <a:lnTo>
                    <a:pt x="387" y="0"/>
                  </a:lnTo>
                </a:path>
              </a:pathLst>
            </a:custGeom>
            <a:gradFill rotWithShape="0">
              <a:gsLst>
                <a:gs pos="0">
                  <a:srgbClr val="FFFFFF"/>
                </a:gs>
                <a:gs pos="100000">
                  <a:srgbClr val="B2B2B2"/>
                </a:gs>
              </a:gsLst>
              <a:lin ang="2700000" scaled="1"/>
            </a:grad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grpSp>
          <p:nvGrpSpPr>
            <p:cNvPr id="46102" name="Group 73"/>
            <p:cNvGrpSpPr/>
            <p:nvPr/>
          </p:nvGrpSpPr>
          <p:grpSpPr bwMode="auto">
            <a:xfrm rot="6818152">
              <a:off x="5341" y="7332"/>
              <a:ext cx="1125" cy="1575"/>
              <a:chOff x="336" y="952"/>
              <a:chExt cx="1037" cy="1366"/>
            </a:xfrm>
          </p:grpSpPr>
          <p:sp>
            <p:nvSpPr>
              <p:cNvPr id="46103" name="Freeform 74"/>
              <p:cNvSpPr>
                <a:spLocks noChangeArrowheads="1"/>
              </p:cNvSpPr>
              <p:nvPr/>
            </p:nvSpPr>
            <p:spPr bwMode="auto">
              <a:xfrm>
                <a:off x="336" y="952"/>
                <a:ext cx="941" cy="1149"/>
              </a:xfrm>
              <a:custGeom>
                <a:avLst/>
                <a:gdLst/>
                <a:ahLst/>
                <a:cxnLst>
                  <a:cxn ang="0">
                    <a:pos x="0" y="1003"/>
                  </a:cxn>
                  <a:cxn ang="0">
                    <a:pos x="2" y="1148"/>
                  </a:cxn>
                  <a:cxn ang="0">
                    <a:pos x="39" y="1105"/>
                  </a:cxn>
                  <a:cxn ang="0">
                    <a:pos x="69" y="1075"/>
                  </a:cxn>
                  <a:cxn ang="0">
                    <a:pos x="91" y="1058"/>
                  </a:cxn>
                  <a:cxn ang="0">
                    <a:pos x="112" y="1043"/>
                  </a:cxn>
                  <a:cxn ang="0">
                    <a:pos x="134" y="1027"/>
                  </a:cxn>
                  <a:cxn ang="0">
                    <a:pos x="158" y="1011"/>
                  </a:cxn>
                  <a:cxn ang="0">
                    <a:pos x="184" y="996"/>
                  </a:cxn>
                  <a:cxn ang="0">
                    <a:pos x="214" y="984"/>
                  </a:cxn>
                  <a:cxn ang="0">
                    <a:pos x="233" y="970"/>
                  </a:cxn>
                  <a:cxn ang="0">
                    <a:pos x="255" y="963"/>
                  </a:cxn>
                  <a:cxn ang="0">
                    <a:pos x="276" y="952"/>
                  </a:cxn>
                  <a:cxn ang="0">
                    <a:pos x="299" y="949"/>
                  </a:cxn>
                  <a:cxn ang="0">
                    <a:pos x="325" y="942"/>
                  </a:cxn>
                  <a:cxn ang="0">
                    <a:pos x="355" y="933"/>
                  </a:cxn>
                  <a:cxn ang="0">
                    <a:pos x="379" y="930"/>
                  </a:cxn>
                  <a:cxn ang="0">
                    <a:pos x="412" y="926"/>
                  </a:cxn>
                  <a:cxn ang="0">
                    <a:pos x="436" y="923"/>
                  </a:cxn>
                  <a:cxn ang="0">
                    <a:pos x="466" y="924"/>
                  </a:cxn>
                  <a:cxn ang="0">
                    <a:pos x="491" y="919"/>
                  </a:cxn>
                  <a:cxn ang="0">
                    <a:pos x="537" y="919"/>
                  </a:cxn>
                  <a:cxn ang="0">
                    <a:pos x="566" y="923"/>
                  </a:cxn>
                  <a:cxn ang="0">
                    <a:pos x="621" y="931"/>
                  </a:cxn>
                  <a:cxn ang="0">
                    <a:pos x="558" y="1029"/>
                  </a:cxn>
                  <a:cxn ang="0">
                    <a:pos x="904" y="843"/>
                  </a:cxn>
                  <a:cxn ang="0">
                    <a:pos x="940" y="427"/>
                  </a:cxn>
                  <a:cxn ang="0">
                    <a:pos x="863" y="552"/>
                  </a:cxn>
                  <a:cxn ang="0">
                    <a:pos x="826" y="531"/>
                  </a:cxn>
                  <a:cxn ang="0">
                    <a:pos x="797" y="513"/>
                  </a:cxn>
                  <a:cxn ang="0">
                    <a:pos x="771" y="495"/>
                  </a:cxn>
                  <a:cxn ang="0">
                    <a:pos x="747" y="478"/>
                  </a:cxn>
                  <a:cxn ang="0">
                    <a:pos x="720" y="458"/>
                  </a:cxn>
                  <a:cxn ang="0">
                    <a:pos x="696" y="436"/>
                  </a:cxn>
                  <a:cxn ang="0">
                    <a:pos x="669" y="409"/>
                  </a:cxn>
                  <a:cxn ang="0">
                    <a:pos x="651" y="390"/>
                  </a:cxn>
                  <a:cxn ang="0">
                    <a:pos x="631" y="370"/>
                  </a:cxn>
                  <a:cxn ang="0">
                    <a:pos x="611" y="348"/>
                  </a:cxn>
                  <a:cxn ang="0">
                    <a:pos x="594" y="330"/>
                  </a:cxn>
                  <a:cxn ang="0">
                    <a:pos x="582" y="309"/>
                  </a:cxn>
                  <a:cxn ang="0">
                    <a:pos x="572" y="292"/>
                  </a:cxn>
                  <a:cxn ang="0">
                    <a:pos x="560" y="271"/>
                  </a:cxn>
                  <a:cxn ang="0">
                    <a:pos x="548" y="248"/>
                  </a:cxn>
                  <a:cxn ang="0">
                    <a:pos x="537" y="222"/>
                  </a:cxn>
                  <a:cxn ang="0">
                    <a:pos x="524" y="188"/>
                  </a:cxn>
                  <a:cxn ang="0">
                    <a:pos x="504" y="53"/>
                  </a:cxn>
                  <a:cxn ang="0">
                    <a:pos x="387" y="0"/>
                  </a:cxn>
                </a:cxnLst>
                <a:rect l="0" t="0" r="r" b="b"/>
                <a:pathLst>
                  <a:path w="941" h="1149">
                    <a:moveTo>
                      <a:pt x="0" y="1003"/>
                    </a:moveTo>
                    <a:lnTo>
                      <a:pt x="2" y="1148"/>
                    </a:lnTo>
                    <a:lnTo>
                      <a:pt x="39" y="1105"/>
                    </a:lnTo>
                    <a:lnTo>
                      <a:pt x="69" y="1075"/>
                    </a:lnTo>
                    <a:lnTo>
                      <a:pt x="91" y="1058"/>
                    </a:lnTo>
                    <a:lnTo>
                      <a:pt x="112" y="1043"/>
                    </a:lnTo>
                    <a:lnTo>
                      <a:pt x="134" y="1027"/>
                    </a:lnTo>
                    <a:lnTo>
                      <a:pt x="158" y="1011"/>
                    </a:lnTo>
                    <a:lnTo>
                      <a:pt x="184" y="996"/>
                    </a:lnTo>
                    <a:lnTo>
                      <a:pt x="214" y="984"/>
                    </a:lnTo>
                    <a:lnTo>
                      <a:pt x="233" y="970"/>
                    </a:lnTo>
                    <a:lnTo>
                      <a:pt x="255" y="963"/>
                    </a:lnTo>
                    <a:lnTo>
                      <a:pt x="276" y="952"/>
                    </a:lnTo>
                    <a:lnTo>
                      <a:pt x="299" y="949"/>
                    </a:lnTo>
                    <a:lnTo>
                      <a:pt x="325" y="942"/>
                    </a:lnTo>
                    <a:lnTo>
                      <a:pt x="355" y="933"/>
                    </a:lnTo>
                    <a:lnTo>
                      <a:pt x="379" y="930"/>
                    </a:lnTo>
                    <a:lnTo>
                      <a:pt x="412" y="926"/>
                    </a:lnTo>
                    <a:lnTo>
                      <a:pt x="436" y="923"/>
                    </a:lnTo>
                    <a:lnTo>
                      <a:pt x="466" y="924"/>
                    </a:lnTo>
                    <a:lnTo>
                      <a:pt x="491" y="919"/>
                    </a:lnTo>
                    <a:lnTo>
                      <a:pt x="537" y="919"/>
                    </a:lnTo>
                    <a:lnTo>
                      <a:pt x="566" y="923"/>
                    </a:lnTo>
                    <a:lnTo>
                      <a:pt x="621" y="931"/>
                    </a:lnTo>
                    <a:lnTo>
                      <a:pt x="558" y="1029"/>
                    </a:lnTo>
                    <a:lnTo>
                      <a:pt x="904" y="843"/>
                    </a:lnTo>
                    <a:lnTo>
                      <a:pt x="940" y="427"/>
                    </a:lnTo>
                    <a:lnTo>
                      <a:pt x="863" y="552"/>
                    </a:lnTo>
                    <a:lnTo>
                      <a:pt x="826" y="531"/>
                    </a:lnTo>
                    <a:lnTo>
                      <a:pt x="797" y="513"/>
                    </a:lnTo>
                    <a:lnTo>
                      <a:pt x="771" y="495"/>
                    </a:lnTo>
                    <a:lnTo>
                      <a:pt x="747" y="478"/>
                    </a:lnTo>
                    <a:lnTo>
                      <a:pt x="720" y="458"/>
                    </a:lnTo>
                    <a:lnTo>
                      <a:pt x="696" y="436"/>
                    </a:lnTo>
                    <a:lnTo>
                      <a:pt x="669" y="409"/>
                    </a:lnTo>
                    <a:lnTo>
                      <a:pt x="651" y="390"/>
                    </a:lnTo>
                    <a:lnTo>
                      <a:pt x="631" y="370"/>
                    </a:lnTo>
                    <a:lnTo>
                      <a:pt x="611" y="348"/>
                    </a:lnTo>
                    <a:lnTo>
                      <a:pt x="594" y="330"/>
                    </a:lnTo>
                    <a:lnTo>
                      <a:pt x="582" y="309"/>
                    </a:lnTo>
                    <a:lnTo>
                      <a:pt x="572" y="292"/>
                    </a:lnTo>
                    <a:lnTo>
                      <a:pt x="560" y="271"/>
                    </a:lnTo>
                    <a:lnTo>
                      <a:pt x="548" y="248"/>
                    </a:lnTo>
                    <a:lnTo>
                      <a:pt x="537" y="222"/>
                    </a:lnTo>
                    <a:lnTo>
                      <a:pt x="524" y="188"/>
                    </a:lnTo>
                    <a:lnTo>
                      <a:pt x="504" y="53"/>
                    </a:lnTo>
                    <a:lnTo>
                      <a:pt x="387" y="0"/>
                    </a:lnTo>
                  </a:path>
                </a:pathLst>
              </a:custGeom>
              <a:gradFill rotWithShape="0">
                <a:gsLst>
                  <a:gs pos="0">
                    <a:srgbClr val="FFFFFF"/>
                  </a:gs>
                  <a:gs pos="100000">
                    <a:srgbClr val="B2B2B2"/>
                  </a:gs>
                </a:gsLst>
                <a:lin ang="2700000" scaled="1"/>
              </a:grad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104" name="Freeform 75"/>
              <p:cNvSpPr>
                <a:spLocks noChangeArrowheads="1"/>
              </p:cNvSpPr>
              <p:nvPr/>
            </p:nvSpPr>
            <p:spPr bwMode="auto">
              <a:xfrm>
                <a:off x="895" y="1383"/>
                <a:ext cx="380" cy="601"/>
              </a:xfrm>
              <a:custGeom>
                <a:avLst/>
                <a:gdLst/>
                <a:ahLst/>
                <a:cxnLst>
                  <a:cxn ang="0">
                    <a:pos x="306" y="120"/>
                  </a:cxn>
                  <a:cxn ang="0">
                    <a:pos x="379" y="0"/>
                  </a:cxn>
                  <a:cxn ang="0">
                    <a:pos x="345" y="414"/>
                  </a:cxn>
                  <a:cxn ang="0">
                    <a:pos x="0" y="600"/>
                  </a:cxn>
                  <a:cxn ang="0">
                    <a:pos x="63" y="501"/>
                  </a:cxn>
                </a:cxnLst>
                <a:rect l="0" t="0" r="r" b="b"/>
                <a:pathLst>
                  <a:path w="380" h="601">
                    <a:moveTo>
                      <a:pt x="306" y="120"/>
                    </a:moveTo>
                    <a:lnTo>
                      <a:pt x="379" y="0"/>
                    </a:lnTo>
                    <a:lnTo>
                      <a:pt x="345" y="414"/>
                    </a:lnTo>
                    <a:lnTo>
                      <a:pt x="0" y="600"/>
                    </a:lnTo>
                    <a:lnTo>
                      <a:pt x="63" y="501"/>
                    </a:lnTo>
                  </a:path>
                </a:pathLst>
              </a:custGeom>
              <a:no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105" name="Arc 76"/>
              <p:cNvSpPr>
                <a:spLocks noChangeArrowheads="1"/>
              </p:cNvSpPr>
              <p:nvPr/>
            </p:nvSpPr>
            <p:spPr bwMode="auto">
              <a:xfrm rot="1320000">
                <a:off x="774" y="1040"/>
                <a:ext cx="599" cy="390"/>
              </a:xfrm>
              <a:custGeom>
                <a:avLst/>
                <a:gdLst/>
                <a:ahLst/>
                <a:cxnLst>
                  <a:cxn ang="0">
                    <a:pos x="18417" y="21364"/>
                  </a:cxn>
                  <a:cxn ang="0">
                    <a:pos x="0" y="0"/>
                  </a:cxn>
                  <a:cxn ang="0">
                    <a:pos x="18417" y="21364"/>
                  </a:cxn>
                  <a:cxn ang="0">
                    <a:pos x="0" y="0"/>
                  </a:cxn>
                  <a:cxn ang="0">
                    <a:pos x="21600" y="0"/>
                  </a:cxn>
                  <a:cxn ang="0">
                    <a:pos x="18417" y="21364"/>
                  </a:cxn>
                </a:cxnLst>
                <a:rect l="0" t="0" r="r" b="b"/>
                <a:pathLst>
                  <a:path w="21600" h="21364" fill="none">
                    <a:moveTo>
                      <a:pt x="18417" y="21364"/>
                    </a:moveTo>
                    <a:cubicBezTo>
                      <a:pt x="7834" y="19787"/>
                      <a:pt x="0" y="10700"/>
                      <a:pt x="0" y="0"/>
                    </a:cubicBezTo>
                  </a:path>
                  <a:path w="21600" h="21364" stroke="0">
                    <a:moveTo>
                      <a:pt x="18417" y="21364"/>
                    </a:moveTo>
                    <a:cubicBezTo>
                      <a:pt x="7834" y="19787"/>
                      <a:pt x="0" y="10700"/>
                      <a:pt x="0" y="0"/>
                    </a:cubicBezTo>
                    <a:lnTo>
                      <a:pt x="21600" y="0"/>
                    </a:lnTo>
                    <a:lnTo>
                      <a:pt x="18417" y="21364"/>
                    </a:lnTo>
                    <a:close/>
                  </a:path>
                </a:pathLst>
              </a:custGeom>
              <a:no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106" name="Arc 77"/>
              <p:cNvSpPr>
                <a:spLocks noChangeArrowheads="1"/>
              </p:cNvSpPr>
              <p:nvPr/>
            </p:nvSpPr>
            <p:spPr bwMode="auto">
              <a:xfrm rot="480000">
                <a:off x="344" y="1840"/>
                <a:ext cx="579" cy="478"/>
              </a:xfrm>
              <a:custGeom>
                <a:avLst/>
                <a:gdLst/>
                <a:ahLst/>
                <a:cxnLst>
                  <a:cxn ang="0">
                    <a:pos x="-1" y="14652"/>
                  </a:cxn>
                  <a:cxn ang="0">
                    <a:pos x="20417" y="0"/>
                  </a:cxn>
                  <a:cxn ang="0">
                    <a:pos x="-1" y="14652"/>
                  </a:cxn>
                  <a:cxn ang="0">
                    <a:pos x="20417" y="0"/>
                  </a:cxn>
                  <a:cxn ang="0">
                    <a:pos x="20452" y="21600"/>
                  </a:cxn>
                  <a:cxn ang="0">
                    <a:pos x="-1" y="14652"/>
                  </a:cxn>
                </a:cxnLst>
                <a:rect l="0" t="0" r="r" b="b"/>
                <a:pathLst>
                  <a:path w="20452" h="21600" fill="none">
                    <a:moveTo>
                      <a:pt x="-1" y="14652"/>
                    </a:moveTo>
                    <a:cubicBezTo>
                      <a:pt x="2971" y="5904"/>
                      <a:pt x="11177" y="14"/>
                      <a:pt x="20417" y="0"/>
                    </a:cubicBezTo>
                  </a:path>
                  <a:path w="20452" h="21600" stroke="0">
                    <a:moveTo>
                      <a:pt x="-1" y="14652"/>
                    </a:moveTo>
                    <a:cubicBezTo>
                      <a:pt x="2971" y="5904"/>
                      <a:pt x="11177" y="14"/>
                      <a:pt x="20417" y="0"/>
                    </a:cubicBezTo>
                    <a:lnTo>
                      <a:pt x="20452" y="21600"/>
                    </a:lnTo>
                    <a:lnTo>
                      <a:pt x="-1" y="14652"/>
                    </a:lnTo>
                    <a:close/>
                  </a:path>
                </a:pathLst>
              </a:custGeom>
              <a:no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grpSp>
        <p:grpSp>
          <p:nvGrpSpPr>
            <p:cNvPr id="46107" name="Group 73"/>
            <p:cNvGrpSpPr/>
            <p:nvPr/>
          </p:nvGrpSpPr>
          <p:grpSpPr bwMode="auto">
            <a:xfrm rot="-3763826">
              <a:off x="7467" y="5388"/>
              <a:ext cx="1125" cy="1575"/>
              <a:chOff x="336" y="952"/>
              <a:chExt cx="1037" cy="1366"/>
            </a:xfrm>
          </p:grpSpPr>
          <p:sp>
            <p:nvSpPr>
              <p:cNvPr id="46108" name="Freeform 74"/>
              <p:cNvSpPr>
                <a:spLocks noChangeArrowheads="1"/>
              </p:cNvSpPr>
              <p:nvPr/>
            </p:nvSpPr>
            <p:spPr bwMode="auto">
              <a:xfrm>
                <a:off x="336" y="952"/>
                <a:ext cx="941" cy="1149"/>
              </a:xfrm>
              <a:custGeom>
                <a:avLst/>
                <a:gdLst/>
                <a:ahLst/>
                <a:cxnLst>
                  <a:cxn ang="0">
                    <a:pos x="0" y="1003"/>
                  </a:cxn>
                  <a:cxn ang="0">
                    <a:pos x="2" y="1148"/>
                  </a:cxn>
                  <a:cxn ang="0">
                    <a:pos x="39" y="1105"/>
                  </a:cxn>
                  <a:cxn ang="0">
                    <a:pos x="69" y="1075"/>
                  </a:cxn>
                  <a:cxn ang="0">
                    <a:pos x="91" y="1058"/>
                  </a:cxn>
                  <a:cxn ang="0">
                    <a:pos x="112" y="1043"/>
                  </a:cxn>
                  <a:cxn ang="0">
                    <a:pos x="134" y="1027"/>
                  </a:cxn>
                  <a:cxn ang="0">
                    <a:pos x="158" y="1011"/>
                  </a:cxn>
                  <a:cxn ang="0">
                    <a:pos x="184" y="996"/>
                  </a:cxn>
                  <a:cxn ang="0">
                    <a:pos x="214" y="984"/>
                  </a:cxn>
                  <a:cxn ang="0">
                    <a:pos x="233" y="970"/>
                  </a:cxn>
                  <a:cxn ang="0">
                    <a:pos x="255" y="963"/>
                  </a:cxn>
                  <a:cxn ang="0">
                    <a:pos x="276" y="952"/>
                  </a:cxn>
                  <a:cxn ang="0">
                    <a:pos x="299" y="949"/>
                  </a:cxn>
                  <a:cxn ang="0">
                    <a:pos x="325" y="942"/>
                  </a:cxn>
                  <a:cxn ang="0">
                    <a:pos x="355" y="933"/>
                  </a:cxn>
                  <a:cxn ang="0">
                    <a:pos x="379" y="930"/>
                  </a:cxn>
                  <a:cxn ang="0">
                    <a:pos x="412" y="926"/>
                  </a:cxn>
                  <a:cxn ang="0">
                    <a:pos x="436" y="923"/>
                  </a:cxn>
                  <a:cxn ang="0">
                    <a:pos x="466" y="924"/>
                  </a:cxn>
                  <a:cxn ang="0">
                    <a:pos x="491" y="919"/>
                  </a:cxn>
                  <a:cxn ang="0">
                    <a:pos x="537" y="919"/>
                  </a:cxn>
                  <a:cxn ang="0">
                    <a:pos x="566" y="923"/>
                  </a:cxn>
                  <a:cxn ang="0">
                    <a:pos x="621" y="931"/>
                  </a:cxn>
                  <a:cxn ang="0">
                    <a:pos x="558" y="1029"/>
                  </a:cxn>
                  <a:cxn ang="0">
                    <a:pos x="904" y="843"/>
                  </a:cxn>
                  <a:cxn ang="0">
                    <a:pos x="940" y="427"/>
                  </a:cxn>
                  <a:cxn ang="0">
                    <a:pos x="863" y="552"/>
                  </a:cxn>
                  <a:cxn ang="0">
                    <a:pos x="826" y="531"/>
                  </a:cxn>
                  <a:cxn ang="0">
                    <a:pos x="797" y="513"/>
                  </a:cxn>
                  <a:cxn ang="0">
                    <a:pos x="771" y="495"/>
                  </a:cxn>
                  <a:cxn ang="0">
                    <a:pos x="747" y="478"/>
                  </a:cxn>
                  <a:cxn ang="0">
                    <a:pos x="720" y="458"/>
                  </a:cxn>
                  <a:cxn ang="0">
                    <a:pos x="696" y="436"/>
                  </a:cxn>
                  <a:cxn ang="0">
                    <a:pos x="669" y="409"/>
                  </a:cxn>
                  <a:cxn ang="0">
                    <a:pos x="651" y="390"/>
                  </a:cxn>
                  <a:cxn ang="0">
                    <a:pos x="631" y="370"/>
                  </a:cxn>
                  <a:cxn ang="0">
                    <a:pos x="611" y="348"/>
                  </a:cxn>
                  <a:cxn ang="0">
                    <a:pos x="594" y="330"/>
                  </a:cxn>
                  <a:cxn ang="0">
                    <a:pos x="582" y="309"/>
                  </a:cxn>
                  <a:cxn ang="0">
                    <a:pos x="572" y="292"/>
                  </a:cxn>
                  <a:cxn ang="0">
                    <a:pos x="560" y="271"/>
                  </a:cxn>
                  <a:cxn ang="0">
                    <a:pos x="548" y="248"/>
                  </a:cxn>
                  <a:cxn ang="0">
                    <a:pos x="537" y="222"/>
                  </a:cxn>
                  <a:cxn ang="0">
                    <a:pos x="524" y="188"/>
                  </a:cxn>
                  <a:cxn ang="0">
                    <a:pos x="504" y="53"/>
                  </a:cxn>
                  <a:cxn ang="0">
                    <a:pos x="387" y="0"/>
                  </a:cxn>
                </a:cxnLst>
                <a:rect l="0" t="0" r="r" b="b"/>
                <a:pathLst>
                  <a:path w="941" h="1149">
                    <a:moveTo>
                      <a:pt x="0" y="1003"/>
                    </a:moveTo>
                    <a:lnTo>
                      <a:pt x="2" y="1148"/>
                    </a:lnTo>
                    <a:lnTo>
                      <a:pt x="39" y="1105"/>
                    </a:lnTo>
                    <a:lnTo>
                      <a:pt x="69" y="1075"/>
                    </a:lnTo>
                    <a:lnTo>
                      <a:pt x="91" y="1058"/>
                    </a:lnTo>
                    <a:lnTo>
                      <a:pt x="112" y="1043"/>
                    </a:lnTo>
                    <a:lnTo>
                      <a:pt x="134" y="1027"/>
                    </a:lnTo>
                    <a:lnTo>
                      <a:pt x="158" y="1011"/>
                    </a:lnTo>
                    <a:lnTo>
                      <a:pt x="184" y="996"/>
                    </a:lnTo>
                    <a:lnTo>
                      <a:pt x="214" y="984"/>
                    </a:lnTo>
                    <a:lnTo>
                      <a:pt x="233" y="970"/>
                    </a:lnTo>
                    <a:lnTo>
                      <a:pt x="255" y="963"/>
                    </a:lnTo>
                    <a:lnTo>
                      <a:pt x="276" y="952"/>
                    </a:lnTo>
                    <a:lnTo>
                      <a:pt x="299" y="949"/>
                    </a:lnTo>
                    <a:lnTo>
                      <a:pt x="325" y="942"/>
                    </a:lnTo>
                    <a:lnTo>
                      <a:pt x="355" y="933"/>
                    </a:lnTo>
                    <a:lnTo>
                      <a:pt x="379" y="930"/>
                    </a:lnTo>
                    <a:lnTo>
                      <a:pt x="412" y="926"/>
                    </a:lnTo>
                    <a:lnTo>
                      <a:pt x="436" y="923"/>
                    </a:lnTo>
                    <a:lnTo>
                      <a:pt x="466" y="924"/>
                    </a:lnTo>
                    <a:lnTo>
                      <a:pt x="491" y="919"/>
                    </a:lnTo>
                    <a:lnTo>
                      <a:pt x="537" y="919"/>
                    </a:lnTo>
                    <a:lnTo>
                      <a:pt x="566" y="923"/>
                    </a:lnTo>
                    <a:lnTo>
                      <a:pt x="621" y="931"/>
                    </a:lnTo>
                    <a:lnTo>
                      <a:pt x="558" y="1029"/>
                    </a:lnTo>
                    <a:lnTo>
                      <a:pt x="904" y="843"/>
                    </a:lnTo>
                    <a:lnTo>
                      <a:pt x="940" y="427"/>
                    </a:lnTo>
                    <a:lnTo>
                      <a:pt x="863" y="552"/>
                    </a:lnTo>
                    <a:lnTo>
                      <a:pt x="826" y="531"/>
                    </a:lnTo>
                    <a:lnTo>
                      <a:pt x="797" y="513"/>
                    </a:lnTo>
                    <a:lnTo>
                      <a:pt x="771" y="495"/>
                    </a:lnTo>
                    <a:lnTo>
                      <a:pt x="747" y="478"/>
                    </a:lnTo>
                    <a:lnTo>
                      <a:pt x="720" y="458"/>
                    </a:lnTo>
                    <a:lnTo>
                      <a:pt x="696" y="436"/>
                    </a:lnTo>
                    <a:lnTo>
                      <a:pt x="669" y="409"/>
                    </a:lnTo>
                    <a:lnTo>
                      <a:pt x="651" y="390"/>
                    </a:lnTo>
                    <a:lnTo>
                      <a:pt x="631" y="370"/>
                    </a:lnTo>
                    <a:lnTo>
                      <a:pt x="611" y="348"/>
                    </a:lnTo>
                    <a:lnTo>
                      <a:pt x="594" y="330"/>
                    </a:lnTo>
                    <a:lnTo>
                      <a:pt x="582" y="309"/>
                    </a:lnTo>
                    <a:lnTo>
                      <a:pt x="572" y="292"/>
                    </a:lnTo>
                    <a:lnTo>
                      <a:pt x="560" y="271"/>
                    </a:lnTo>
                    <a:lnTo>
                      <a:pt x="548" y="248"/>
                    </a:lnTo>
                    <a:lnTo>
                      <a:pt x="537" y="222"/>
                    </a:lnTo>
                    <a:lnTo>
                      <a:pt x="524" y="188"/>
                    </a:lnTo>
                    <a:lnTo>
                      <a:pt x="504" y="53"/>
                    </a:lnTo>
                    <a:lnTo>
                      <a:pt x="387" y="0"/>
                    </a:lnTo>
                  </a:path>
                </a:pathLst>
              </a:custGeom>
              <a:gradFill rotWithShape="0">
                <a:gsLst>
                  <a:gs pos="0">
                    <a:srgbClr val="FFFFFF"/>
                  </a:gs>
                  <a:gs pos="100000">
                    <a:srgbClr val="B2B2B2"/>
                  </a:gs>
                </a:gsLst>
                <a:lin ang="2700000" scaled="1"/>
              </a:grad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109" name="Freeform 75"/>
              <p:cNvSpPr>
                <a:spLocks noChangeArrowheads="1"/>
              </p:cNvSpPr>
              <p:nvPr/>
            </p:nvSpPr>
            <p:spPr bwMode="auto">
              <a:xfrm>
                <a:off x="895" y="1383"/>
                <a:ext cx="380" cy="601"/>
              </a:xfrm>
              <a:custGeom>
                <a:avLst/>
                <a:gdLst/>
                <a:ahLst/>
                <a:cxnLst>
                  <a:cxn ang="0">
                    <a:pos x="306" y="120"/>
                  </a:cxn>
                  <a:cxn ang="0">
                    <a:pos x="379" y="0"/>
                  </a:cxn>
                  <a:cxn ang="0">
                    <a:pos x="345" y="414"/>
                  </a:cxn>
                  <a:cxn ang="0">
                    <a:pos x="0" y="600"/>
                  </a:cxn>
                  <a:cxn ang="0">
                    <a:pos x="63" y="501"/>
                  </a:cxn>
                </a:cxnLst>
                <a:rect l="0" t="0" r="r" b="b"/>
                <a:pathLst>
                  <a:path w="380" h="601">
                    <a:moveTo>
                      <a:pt x="306" y="120"/>
                    </a:moveTo>
                    <a:lnTo>
                      <a:pt x="379" y="0"/>
                    </a:lnTo>
                    <a:lnTo>
                      <a:pt x="345" y="414"/>
                    </a:lnTo>
                    <a:lnTo>
                      <a:pt x="0" y="600"/>
                    </a:lnTo>
                    <a:lnTo>
                      <a:pt x="63" y="501"/>
                    </a:lnTo>
                  </a:path>
                </a:pathLst>
              </a:custGeom>
              <a:no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110" name="Arc 76"/>
              <p:cNvSpPr>
                <a:spLocks noChangeArrowheads="1"/>
              </p:cNvSpPr>
              <p:nvPr/>
            </p:nvSpPr>
            <p:spPr bwMode="auto">
              <a:xfrm rot="1320000">
                <a:off x="774" y="1040"/>
                <a:ext cx="599" cy="390"/>
              </a:xfrm>
              <a:custGeom>
                <a:avLst/>
                <a:gdLst/>
                <a:ahLst/>
                <a:cxnLst>
                  <a:cxn ang="0">
                    <a:pos x="18417" y="21364"/>
                  </a:cxn>
                  <a:cxn ang="0">
                    <a:pos x="0" y="0"/>
                  </a:cxn>
                  <a:cxn ang="0">
                    <a:pos x="18417" y="21364"/>
                  </a:cxn>
                  <a:cxn ang="0">
                    <a:pos x="0" y="0"/>
                  </a:cxn>
                  <a:cxn ang="0">
                    <a:pos x="21600" y="0"/>
                  </a:cxn>
                  <a:cxn ang="0">
                    <a:pos x="18417" y="21364"/>
                  </a:cxn>
                </a:cxnLst>
                <a:rect l="0" t="0" r="r" b="b"/>
                <a:pathLst>
                  <a:path w="21600" h="21364" fill="none">
                    <a:moveTo>
                      <a:pt x="18417" y="21364"/>
                    </a:moveTo>
                    <a:cubicBezTo>
                      <a:pt x="7834" y="19787"/>
                      <a:pt x="0" y="10700"/>
                      <a:pt x="0" y="0"/>
                    </a:cubicBezTo>
                  </a:path>
                  <a:path w="21600" h="21364" stroke="0">
                    <a:moveTo>
                      <a:pt x="18417" y="21364"/>
                    </a:moveTo>
                    <a:cubicBezTo>
                      <a:pt x="7834" y="19787"/>
                      <a:pt x="0" y="10700"/>
                      <a:pt x="0" y="0"/>
                    </a:cubicBezTo>
                    <a:lnTo>
                      <a:pt x="21600" y="0"/>
                    </a:lnTo>
                    <a:lnTo>
                      <a:pt x="18417" y="21364"/>
                    </a:lnTo>
                    <a:close/>
                  </a:path>
                </a:pathLst>
              </a:custGeom>
              <a:no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6111" name="Arc 77"/>
              <p:cNvSpPr>
                <a:spLocks noChangeArrowheads="1"/>
              </p:cNvSpPr>
              <p:nvPr/>
            </p:nvSpPr>
            <p:spPr bwMode="auto">
              <a:xfrm rot="480000">
                <a:off x="344" y="1840"/>
                <a:ext cx="579" cy="478"/>
              </a:xfrm>
              <a:custGeom>
                <a:avLst/>
                <a:gdLst/>
                <a:ahLst/>
                <a:cxnLst>
                  <a:cxn ang="0">
                    <a:pos x="-1" y="14652"/>
                  </a:cxn>
                  <a:cxn ang="0">
                    <a:pos x="20417" y="0"/>
                  </a:cxn>
                  <a:cxn ang="0">
                    <a:pos x="-1" y="14652"/>
                  </a:cxn>
                  <a:cxn ang="0">
                    <a:pos x="20417" y="0"/>
                  </a:cxn>
                  <a:cxn ang="0">
                    <a:pos x="20452" y="21600"/>
                  </a:cxn>
                  <a:cxn ang="0">
                    <a:pos x="-1" y="14652"/>
                  </a:cxn>
                </a:cxnLst>
                <a:rect l="0" t="0" r="r" b="b"/>
                <a:pathLst>
                  <a:path w="20452" h="21600" fill="none">
                    <a:moveTo>
                      <a:pt x="-1" y="14652"/>
                    </a:moveTo>
                    <a:cubicBezTo>
                      <a:pt x="2971" y="5904"/>
                      <a:pt x="11177" y="14"/>
                      <a:pt x="20417" y="0"/>
                    </a:cubicBezTo>
                  </a:path>
                  <a:path w="20452" h="21600" stroke="0">
                    <a:moveTo>
                      <a:pt x="-1" y="14652"/>
                    </a:moveTo>
                    <a:cubicBezTo>
                      <a:pt x="2971" y="5904"/>
                      <a:pt x="11177" y="14"/>
                      <a:pt x="20417" y="0"/>
                    </a:cubicBezTo>
                    <a:lnTo>
                      <a:pt x="20452" y="21600"/>
                    </a:lnTo>
                    <a:lnTo>
                      <a:pt x="-1" y="14652"/>
                    </a:lnTo>
                    <a:close/>
                  </a:path>
                </a:pathLst>
              </a:custGeom>
              <a:noFill/>
              <a:ln w="12700" cap="rnd">
                <a:solidFill>
                  <a:schemeClr val="tx1"/>
                </a:solid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grpSp>
      </p:grpSp>
      <p:pic>
        <p:nvPicPr>
          <p:cNvPr id="46112" name="图片 92"/>
          <p:cNvPicPr>
            <a:picLocks noChangeArrowheads="1"/>
          </p:cNvPicPr>
          <p:nvPr/>
        </p:nvPicPr>
        <p:blipFill>
          <a:blip r:embed="rId6" cstate="print"/>
          <a:srcRect/>
          <a:stretch>
            <a:fillRect/>
          </a:stretch>
        </p:blipFill>
        <p:spPr bwMode="auto">
          <a:xfrm>
            <a:off x="109538" y="4940300"/>
            <a:ext cx="1808162" cy="1574800"/>
          </a:xfrm>
          <a:prstGeom prst="rect">
            <a:avLst/>
          </a:prstGeom>
          <a:noFill/>
          <a:ln w="9525">
            <a:noFill/>
            <a:miter lim="800000"/>
            <a:headEnd/>
            <a:tailEnd/>
          </a:ln>
        </p:spPr>
      </p:pic>
      <p:sp>
        <p:nvSpPr>
          <p:cNvPr id="94" name="TextBox 5"/>
          <p:cNvSpPr txBox="1"/>
          <p:nvPr/>
        </p:nvSpPr>
        <p:spPr>
          <a:xfrm>
            <a:off x="107950" y="4570413"/>
            <a:ext cx="1774825" cy="304800"/>
          </a:xfrm>
          <a:prstGeom prst="rect">
            <a:avLst/>
          </a:prstGeom>
          <a:solidFill>
            <a:schemeClr val="accent4">
              <a:lumMod val="20000"/>
              <a:lumOff val="80000"/>
            </a:schemeClr>
          </a:solidFill>
        </p:spPr>
        <p:txBody>
          <a:bodyPr>
            <a:spAutoFit/>
          </a:bodyPr>
          <a:lstStyle/>
          <a:p>
            <a:pPr fontAlgn="base" latinLnBrk="1">
              <a:spcBef>
                <a:spcPct val="0"/>
              </a:spcBef>
              <a:spcAft>
                <a:spcPct val="0"/>
              </a:spcAft>
              <a:buFont typeface="Arial" pitchFamily="34" charset="0"/>
              <a:buNone/>
              <a:defRPr/>
            </a:pPr>
            <a:r>
              <a:rPr lang="zh-CN" altLang="en-US" sz="1400" noProof="1">
                <a:solidFill>
                  <a:prstClr val="black"/>
                </a:solidFill>
                <a:latin typeface="Tahoma" pitchFamily="34" charset="0"/>
                <a:cs typeface="+mn-ea"/>
                <a:sym typeface="+mn-ea"/>
              </a:rPr>
              <a:t>IP与光网络统一控制</a:t>
            </a:r>
            <a:endParaRPr lang="zh-CN" altLang="en-US" sz="1400" noProof="1">
              <a:solidFill>
                <a:prstClr val="black"/>
              </a:solidFill>
              <a:latin typeface="Arial" pitchFamily="34" charset="0"/>
              <a:cs typeface="+mn-ea"/>
              <a:sym typeface="+mn-ea"/>
            </a:endParaRPr>
          </a:p>
        </p:txBody>
      </p:sp>
      <p:sp>
        <p:nvSpPr>
          <p:cNvPr id="96" name="TextBox 6"/>
          <p:cNvSpPr txBox="1"/>
          <p:nvPr/>
        </p:nvSpPr>
        <p:spPr>
          <a:xfrm>
            <a:off x="1908175" y="4581525"/>
            <a:ext cx="2022475" cy="304800"/>
          </a:xfrm>
          <a:prstGeom prst="rect">
            <a:avLst/>
          </a:prstGeom>
          <a:solidFill>
            <a:schemeClr val="accent4">
              <a:lumMod val="20000"/>
              <a:lumOff val="80000"/>
            </a:schemeClr>
          </a:solidFill>
        </p:spPr>
        <p:txBody>
          <a:bodyPr>
            <a:spAutoFit/>
          </a:bodyPr>
          <a:lstStyle/>
          <a:p>
            <a:pPr fontAlgn="base" latinLnBrk="1">
              <a:spcBef>
                <a:spcPct val="0"/>
              </a:spcBef>
              <a:spcAft>
                <a:spcPct val="0"/>
              </a:spcAft>
              <a:buFont typeface="Arial" pitchFamily="34" charset="0"/>
              <a:buNone/>
              <a:defRPr/>
            </a:pPr>
            <a:r>
              <a:rPr lang="zh-CN" altLang="en-US" sz="1400" noProof="1">
                <a:solidFill>
                  <a:prstClr val="black"/>
                </a:solidFill>
                <a:latin typeface="Tahoma" pitchFamily="34" charset="0"/>
                <a:cs typeface="+mn-ea"/>
              </a:rPr>
              <a:t>基于</a:t>
            </a:r>
            <a:r>
              <a:rPr lang="en-US" altLang="zh-CN" sz="1400" noProof="1">
                <a:solidFill>
                  <a:prstClr val="black"/>
                </a:solidFill>
                <a:latin typeface="Tahoma" pitchFamily="34" charset="0"/>
                <a:cs typeface="+mn-ea"/>
              </a:rPr>
              <a:t>SDN</a:t>
            </a:r>
            <a:r>
              <a:rPr lang="zh-CN" altLang="en-US" sz="1400" noProof="1">
                <a:solidFill>
                  <a:prstClr val="black"/>
                </a:solidFill>
                <a:latin typeface="Tahoma" pitchFamily="34" charset="0"/>
                <a:cs typeface="+mn-ea"/>
              </a:rPr>
              <a:t>的</a:t>
            </a:r>
            <a:r>
              <a:rPr lang="en-US" altLang="zh-CN" sz="1400" noProof="1">
                <a:solidFill>
                  <a:prstClr val="black"/>
                </a:solidFill>
                <a:latin typeface="Tahoma" pitchFamily="34" charset="0"/>
                <a:cs typeface="+mn-ea"/>
              </a:rPr>
              <a:t>IP</a:t>
            </a:r>
            <a:r>
              <a:rPr lang="zh-CN" altLang="en-US" sz="1400" noProof="1">
                <a:solidFill>
                  <a:prstClr val="black"/>
                </a:solidFill>
                <a:latin typeface="Tahoma" pitchFamily="34" charset="0"/>
                <a:cs typeface="+mn-ea"/>
              </a:rPr>
              <a:t>跨域互联</a:t>
            </a:r>
            <a:endParaRPr lang="zh-CN" altLang="en-US" sz="1400" noProof="1">
              <a:solidFill>
                <a:prstClr val="black"/>
              </a:solidFill>
              <a:latin typeface="Arial" pitchFamily="34" charset="0"/>
            </a:endParaRPr>
          </a:p>
        </p:txBody>
      </p:sp>
      <p:pic>
        <p:nvPicPr>
          <p:cNvPr id="46115" name="图片 96"/>
          <p:cNvPicPr>
            <a:picLocks noChangeArrowheads="1"/>
          </p:cNvPicPr>
          <p:nvPr/>
        </p:nvPicPr>
        <p:blipFill>
          <a:blip r:embed="rId7" cstate="print"/>
          <a:srcRect/>
          <a:stretch>
            <a:fillRect/>
          </a:stretch>
        </p:blipFill>
        <p:spPr bwMode="auto">
          <a:xfrm>
            <a:off x="5365750" y="4940300"/>
            <a:ext cx="1627188" cy="1503363"/>
          </a:xfrm>
          <a:prstGeom prst="rect">
            <a:avLst/>
          </a:prstGeom>
          <a:noFill/>
          <a:ln w="9525">
            <a:noFill/>
            <a:miter lim="800000"/>
            <a:headEnd/>
            <a:tailEnd/>
          </a:ln>
        </p:spPr>
      </p:pic>
      <p:sp>
        <p:nvSpPr>
          <p:cNvPr id="98" name="TextBox 6"/>
          <p:cNvSpPr txBox="1"/>
          <p:nvPr/>
        </p:nvSpPr>
        <p:spPr>
          <a:xfrm>
            <a:off x="5357813" y="4581525"/>
            <a:ext cx="1622425" cy="304800"/>
          </a:xfrm>
          <a:prstGeom prst="rect">
            <a:avLst/>
          </a:prstGeom>
          <a:solidFill>
            <a:schemeClr val="accent4">
              <a:lumMod val="20000"/>
              <a:lumOff val="80000"/>
            </a:schemeClr>
          </a:solidFill>
        </p:spPr>
        <p:txBody>
          <a:bodyPr>
            <a:spAutoFit/>
          </a:bodyPr>
          <a:lstStyle/>
          <a:p>
            <a:pPr algn="ctr" fontAlgn="base" latinLnBrk="1">
              <a:spcBef>
                <a:spcPct val="0"/>
              </a:spcBef>
              <a:spcAft>
                <a:spcPct val="0"/>
              </a:spcAft>
              <a:buFont typeface="Arial" pitchFamily="34" charset="0"/>
              <a:buNone/>
              <a:defRPr/>
            </a:pPr>
            <a:r>
              <a:rPr lang="zh-CN" altLang="en-US" sz="1400" noProof="1">
                <a:solidFill>
                  <a:prstClr val="black"/>
                </a:solidFill>
                <a:latin typeface="Tahoma" pitchFamily="34" charset="0"/>
                <a:cs typeface="+mn-ea"/>
              </a:rPr>
              <a:t>网络功能即服务</a:t>
            </a:r>
            <a:endParaRPr lang="zh-CN" altLang="en-US" sz="1400" noProof="1">
              <a:solidFill>
                <a:prstClr val="black"/>
              </a:solidFill>
              <a:latin typeface="Arial" pitchFamily="34" charset="0"/>
            </a:endParaRPr>
          </a:p>
        </p:txBody>
      </p:sp>
      <p:sp>
        <p:nvSpPr>
          <p:cNvPr id="99" name="TextBox 6"/>
          <p:cNvSpPr txBox="1"/>
          <p:nvPr/>
        </p:nvSpPr>
        <p:spPr>
          <a:xfrm>
            <a:off x="7100888" y="4564063"/>
            <a:ext cx="1800225" cy="306387"/>
          </a:xfrm>
          <a:prstGeom prst="rect">
            <a:avLst/>
          </a:prstGeom>
          <a:solidFill>
            <a:schemeClr val="accent4">
              <a:lumMod val="20000"/>
              <a:lumOff val="80000"/>
            </a:schemeClr>
          </a:solidFill>
        </p:spPr>
        <p:txBody>
          <a:bodyPr>
            <a:spAutoFit/>
          </a:bodyPr>
          <a:lstStyle/>
          <a:p>
            <a:pPr algn="ctr" fontAlgn="base" latinLnBrk="1">
              <a:spcBef>
                <a:spcPct val="0"/>
              </a:spcBef>
              <a:spcAft>
                <a:spcPct val="0"/>
              </a:spcAft>
              <a:buFont typeface="Arial" pitchFamily="34" charset="0"/>
              <a:buNone/>
              <a:defRPr/>
            </a:pPr>
            <a:r>
              <a:rPr lang="zh-CN" altLang="en-US" sz="1400" noProof="1">
                <a:solidFill>
                  <a:prstClr val="black"/>
                </a:solidFill>
                <a:latin typeface="Tahoma" pitchFamily="34" charset="0"/>
                <a:cs typeface="+mn-ea"/>
              </a:rPr>
              <a:t>改进</a:t>
            </a:r>
            <a:r>
              <a:rPr lang="en-US" altLang="zh-CN" sz="1400" noProof="1">
                <a:solidFill>
                  <a:prstClr val="black"/>
                </a:solidFill>
                <a:latin typeface="Tahoma" pitchFamily="34" charset="0"/>
                <a:cs typeface="+mn-ea"/>
              </a:rPr>
              <a:t>MPLS</a:t>
            </a:r>
            <a:r>
              <a:rPr lang="zh-CN" altLang="en-US" sz="1400" noProof="1">
                <a:solidFill>
                  <a:prstClr val="black"/>
                </a:solidFill>
                <a:latin typeface="Tahoma" pitchFamily="34" charset="0"/>
                <a:cs typeface="+mn-ea"/>
              </a:rPr>
              <a:t>跨域</a:t>
            </a:r>
            <a:endParaRPr lang="zh-CN" altLang="en-US" sz="1400" noProof="1">
              <a:solidFill>
                <a:prstClr val="black"/>
              </a:solidFill>
              <a:latin typeface="Arial" pitchFamily="34" charset="0"/>
            </a:endParaRPr>
          </a:p>
        </p:txBody>
      </p:sp>
      <p:pic>
        <p:nvPicPr>
          <p:cNvPr id="46118" name="图片 99"/>
          <p:cNvPicPr>
            <a:picLocks noChangeArrowheads="1"/>
          </p:cNvPicPr>
          <p:nvPr/>
        </p:nvPicPr>
        <p:blipFill>
          <a:blip r:embed="rId8" cstate="print"/>
          <a:srcRect/>
          <a:stretch>
            <a:fillRect/>
          </a:stretch>
        </p:blipFill>
        <p:spPr bwMode="auto">
          <a:xfrm>
            <a:off x="7081838" y="4972050"/>
            <a:ext cx="1849437" cy="1493838"/>
          </a:xfrm>
          <a:prstGeom prst="rect">
            <a:avLst/>
          </a:prstGeom>
          <a:noFill/>
          <a:ln w="9525">
            <a:noFill/>
            <a:miter lim="800000"/>
            <a:headEnd/>
            <a:tailEnd/>
          </a:ln>
        </p:spPr>
      </p:pic>
    </p:spTree>
    <p:extLst>
      <p:ext uri="{BB962C8B-B14F-4D97-AF65-F5344CB8AC3E}">
        <p14:creationId xmlns:p14="http://schemas.microsoft.com/office/powerpoint/2010/main" val="174361186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5" name="Freeform 3"/>
          <p:cNvSpPr>
            <a:spLocks noChangeArrowheads="1"/>
          </p:cNvSpPr>
          <p:nvPr/>
        </p:nvSpPr>
        <p:spPr bwMode="auto">
          <a:xfrm rot="5400000">
            <a:off x="3386931" y="3091657"/>
            <a:ext cx="5395913" cy="1441450"/>
          </a:xfrm>
          <a:custGeom>
            <a:avLst/>
            <a:gdLst/>
            <a:ahLst/>
            <a:cxnLst>
              <a:cxn ang="0">
                <a:pos x="2502" y="0"/>
              </a:cxn>
              <a:cxn ang="0">
                <a:pos x="1465" y="383"/>
              </a:cxn>
              <a:cxn ang="0">
                <a:pos x="1783" y="383"/>
              </a:cxn>
              <a:cxn ang="0">
                <a:pos x="0" y="1908"/>
              </a:cxn>
              <a:cxn ang="0">
                <a:pos x="5034" y="1908"/>
              </a:cxn>
              <a:cxn ang="0">
                <a:pos x="3229" y="383"/>
              </a:cxn>
              <a:cxn ang="0">
                <a:pos x="3613" y="395"/>
              </a:cxn>
              <a:cxn ang="0">
                <a:pos x="2502" y="0"/>
              </a:cxn>
            </a:cxnLst>
            <a:rect l="0" t="0" r="r" b="b"/>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gs>
            </a:gsLst>
            <a:lin ang="5400000" scaled="1"/>
          </a:gradFill>
          <a:ln w="9525">
            <a:noFill/>
            <a:round/>
          </a:ln>
        </p:spPr>
        <p:txBody>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7106" name="标题 1"/>
          <p:cNvSpPr>
            <a:spLocks noGrp="1" noChangeArrowheads="1"/>
          </p:cNvSpPr>
          <p:nvPr>
            <p:ph type="title" idx="4294967295"/>
          </p:nvPr>
        </p:nvSpPr>
        <p:spPr>
          <a:xfrm>
            <a:off x="0" y="131763"/>
            <a:ext cx="8229600" cy="706437"/>
          </a:xfrm>
        </p:spPr>
        <p:txBody>
          <a:bodyPr>
            <a:normAutofit/>
          </a:bodyPr>
          <a:lstStyle/>
          <a:p>
            <a:pPr algn="ctr"/>
            <a:r>
              <a:rPr lang="zh-CN" altLang="en-US" sz="2800" b="1" dirty="0">
                <a:latin typeface="黑体" pitchFamily="49" charset="-122"/>
                <a:ea typeface="黑体" pitchFamily="49" charset="-122"/>
                <a:sym typeface="微软雅黑" pitchFamily="34" charset="-122"/>
              </a:rPr>
              <a:t>技术架构基本稳定，融合发展态势初步显现</a:t>
            </a:r>
          </a:p>
        </p:txBody>
      </p:sp>
      <p:sp>
        <p:nvSpPr>
          <p:cNvPr id="22" name="矩形 21"/>
          <p:cNvSpPr/>
          <p:nvPr/>
        </p:nvSpPr>
        <p:spPr>
          <a:xfrm>
            <a:off x="1157288" y="1119188"/>
            <a:ext cx="1535112" cy="1009650"/>
          </a:xfrm>
          <a:prstGeom prst="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itchFamily="34" charset="0"/>
              <a:buNone/>
              <a:defRPr/>
            </a:pPr>
            <a:endParaRPr lang="zh-CN" altLang="en-US" sz="3200" noProof="1">
              <a:solidFill>
                <a:prstClr val="white"/>
              </a:solidFill>
            </a:endParaRPr>
          </a:p>
        </p:txBody>
      </p:sp>
      <p:sp>
        <p:nvSpPr>
          <p:cNvPr id="47108" name="TextBox 26"/>
          <p:cNvSpPr txBox="1">
            <a:spLocks noChangeArrowheads="1"/>
          </p:cNvSpPr>
          <p:nvPr/>
        </p:nvSpPr>
        <p:spPr bwMode="auto">
          <a:xfrm>
            <a:off x="1125538" y="1117600"/>
            <a:ext cx="1566862" cy="946150"/>
          </a:xfrm>
          <a:prstGeom prst="rect">
            <a:avLst/>
          </a:prstGeom>
          <a:noFill/>
          <a:ln w="9525">
            <a:noFill/>
            <a:miter lim="800000"/>
          </a:ln>
        </p:spPr>
        <p:txBody>
          <a:bodyPr>
            <a:spAutoFit/>
          </a:bodyPr>
          <a:lstStyle/>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OSGi</a:t>
            </a:r>
            <a:r>
              <a:rPr lang="zh-CN" altLang="en-US" sz="1400">
                <a:solidFill>
                  <a:prstClr val="black"/>
                </a:solidFill>
                <a:latin typeface="Tahoma" pitchFamily="34" charset="0"/>
              </a:rPr>
              <a:t>体系结构</a:t>
            </a:r>
            <a:endParaRPr lang="en-US" altLang="zh-CN" sz="1400">
              <a:solidFill>
                <a:prstClr val="black"/>
              </a:solidFill>
              <a:latin typeface="Tahoma" pitchFamily="34" charset="0"/>
            </a:endParaRP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人机交互</a:t>
            </a:r>
            <a:r>
              <a:rPr lang="en-US" altLang="zh-CN" sz="1400">
                <a:solidFill>
                  <a:prstClr val="black"/>
                </a:solidFill>
                <a:latin typeface="Tahoma" pitchFamily="34" charset="0"/>
              </a:rPr>
              <a:t>UI</a:t>
            </a: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分布式核心</a:t>
            </a:r>
            <a:endParaRPr lang="en-US" altLang="zh-CN" sz="1400">
              <a:solidFill>
                <a:prstClr val="black"/>
              </a:solidFill>
              <a:latin typeface="Tahoma" pitchFamily="34" charset="0"/>
            </a:endParaRP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支持</a:t>
            </a:r>
            <a:r>
              <a:rPr lang="en-US" altLang="zh-CN" sz="1400">
                <a:solidFill>
                  <a:prstClr val="black"/>
                </a:solidFill>
                <a:latin typeface="Tahoma" pitchFamily="34" charset="0"/>
              </a:rPr>
              <a:t>openflow</a:t>
            </a:r>
          </a:p>
        </p:txBody>
      </p:sp>
      <p:pic>
        <p:nvPicPr>
          <p:cNvPr id="47109" name="Picture 6" descr="C:\Users\johnny\Desktop\资料\ONOS.png"/>
          <p:cNvPicPr>
            <a:picLocks noChangeAspect="1" noChangeArrowheads="1"/>
          </p:cNvPicPr>
          <p:nvPr/>
        </p:nvPicPr>
        <p:blipFill>
          <a:blip r:embed="rId2" cstate="print"/>
          <a:srcRect/>
          <a:stretch>
            <a:fillRect/>
          </a:stretch>
        </p:blipFill>
        <p:spPr bwMode="auto">
          <a:xfrm>
            <a:off x="127000" y="1120775"/>
            <a:ext cx="850900" cy="796925"/>
          </a:xfrm>
          <a:prstGeom prst="rect">
            <a:avLst/>
          </a:prstGeom>
          <a:noFill/>
          <a:ln w="9525">
            <a:solidFill>
              <a:srgbClr val="00B0F0"/>
            </a:solidFill>
            <a:round/>
          </a:ln>
        </p:spPr>
      </p:pic>
      <p:sp>
        <p:nvSpPr>
          <p:cNvPr id="64" name="矩形 63"/>
          <p:cNvSpPr/>
          <p:nvPr/>
        </p:nvSpPr>
        <p:spPr>
          <a:xfrm>
            <a:off x="1117600" y="2214563"/>
            <a:ext cx="1317625" cy="446087"/>
          </a:xfrm>
          <a:prstGeom prst="rect">
            <a:avLst/>
          </a:prstGeom>
          <a:gradFill>
            <a:gsLst>
              <a:gs pos="0">
                <a:schemeClr val="bg1"/>
              </a:gs>
              <a:gs pos="79000">
                <a:srgbClr val="00B0F0"/>
              </a:gs>
              <a:gs pos="100000">
                <a:srgbClr val="00B0F0"/>
              </a:gs>
            </a:gsLst>
          </a:gradFill>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pitchFamily="34" charset="0"/>
              <a:buNone/>
              <a:defRPr/>
            </a:pPr>
            <a:r>
              <a:rPr lang="en-US" altLang="zh-CN" sz="1600" b="1" noProof="1">
                <a:solidFill>
                  <a:prstClr val="white"/>
                </a:solidFill>
              </a:rPr>
              <a:t>Avocet</a:t>
            </a:r>
          </a:p>
        </p:txBody>
      </p:sp>
      <p:sp>
        <p:nvSpPr>
          <p:cNvPr id="65" name="矩形 64"/>
          <p:cNvSpPr/>
          <p:nvPr/>
        </p:nvSpPr>
        <p:spPr>
          <a:xfrm>
            <a:off x="2701925" y="2216150"/>
            <a:ext cx="1336675" cy="446088"/>
          </a:xfrm>
          <a:prstGeom prst="rect">
            <a:avLst/>
          </a:prstGeom>
          <a:gradFill>
            <a:gsLst>
              <a:gs pos="0">
                <a:schemeClr val="bg1"/>
              </a:gs>
              <a:gs pos="55000">
                <a:srgbClr val="00B0F0"/>
              </a:gs>
              <a:gs pos="100000">
                <a:srgbClr val="00B0F0"/>
              </a:gs>
            </a:gsLst>
          </a:gradFill>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pitchFamily="34" charset="0"/>
              <a:buNone/>
              <a:defRPr/>
            </a:pPr>
            <a:r>
              <a:rPr lang="en-US" altLang="zh-CN" sz="1600" b="1" noProof="1">
                <a:solidFill>
                  <a:prstClr val="white"/>
                </a:solidFill>
              </a:rPr>
              <a:t>Blackbird</a:t>
            </a:r>
          </a:p>
        </p:txBody>
      </p:sp>
      <p:sp>
        <p:nvSpPr>
          <p:cNvPr id="66" name="矩形 65"/>
          <p:cNvSpPr/>
          <p:nvPr/>
        </p:nvSpPr>
        <p:spPr>
          <a:xfrm>
            <a:off x="4518025" y="2216150"/>
            <a:ext cx="1477963" cy="446088"/>
          </a:xfrm>
          <a:prstGeom prst="rect">
            <a:avLst/>
          </a:prstGeom>
          <a:gradFill>
            <a:gsLst>
              <a:gs pos="0">
                <a:schemeClr val="bg1"/>
              </a:gs>
              <a:gs pos="55000">
                <a:srgbClr val="00B0F0"/>
              </a:gs>
              <a:gs pos="100000">
                <a:srgbClr val="00B0F0"/>
              </a:gs>
            </a:gsLst>
          </a:gradFill>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pitchFamily="34" charset="0"/>
              <a:buNone/>
              <a:defRPr/>
            </a:pPr>
            <a:r>
              <a:rPr lang="en-US" altLang="zh-CN" sz="1600" b="1" noProof="1">
                <a:solidFill>
                  <a:prstClr val="white"/>
                </a:solidFill>
              </a:rPr>
              <a:t>Cardinal</a:t>
            </a:r>
          </a:p>
        </p:txBody>
      </p:sp>
      <p:grpSp>
        <p:nvGrpSpPr>
          <p:cNvPr id="47113" name="组合 75"/>
          <p:cNvGrpSpPr/>
          <p:nvPr/>
        </p:nvGrpSpPr>
        <p:grpSpPr bwMode="auto">
          <a:xfrm>
            <a:off x="1119188" y="2730500"/>
            <a:ext cx="4830762" cy="365125"/>
            <a:chOff x="515402" y="5454850"/>
            <a:chExt cx="7996598" cy="529414"/>
          </a:xfrm>
        </p:grpSpPr>
        <p:sp>
          <p:nvSpPr>
            <p:cNvPr id="67" name="右箭头 66"/>
            <p:cNvSpPr/>
            <p:nvPr/>
          </p:nvSpPr>
          <p:spPr>
            <a:xfrm>
              <a:off x="515402" y="5454850"/>
              <a:ext cx="7996598" cy="529414"/>
            </a:xfrm>
            <a:prstGeom prst="rightArrow">
              <a:avLst>
                <a:gd name="adj1" fmla="val 50000"/>
                <a:gd name="adj2" fmla="val 137299"/>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pitchFamily="34" charset="0"/>
                <a:buNone/>
                <a:defRPr/>
              </a:pPr>
              <a:endParaRPr lang="zh-CN" altLang="en-US" sz="3200" noProof="1">
                <a:solidFill>
                  <a:prstClr val="white"/>
                </a:solidFill>
              </a:endParaRPr>
            </a:p>
          </p:txBody>
        </p:sp>
        <p:sp>
          <p:nvSpPr>
            <p:cNvPr id="47115" name="椭圆 4"/>
            <p:cNvSpPr>
              <a:spLocks noChangeArrowheads="1"/>
            </p:cNvSpPr>
            <p:nvPr/>
          </p:nvSpPr>
          <p:spPr bwMode="auto">
            <a:xfrm>
              <a:off x="732383" y="5602433"/>
              <a:ext cx="285750" cy="240831"/>
            </a:xfrm>
            <a:prstGeom prst="ellipse">
              <a:avLst/>
            </a:prstGeom>
            <a:solidFill>
              <a:srgbClr val="FFFFFF"/>
            </a:solidFill>
            <a:ln w="9525">
              <a:solidFill>
                <a:srgbClr val="000000"/>
              </a:solidFill>
              <a:round/>
              <a:tailEnd type="triangle" w="med" len="med"/>
            </a:ln>
          </p:spPr>
          <p:txBody>
            <a:bodyPr/>
            <a:lstStyle/>
            <a:p>
              <a:pPr marL="342900" indent="-342900" eaLnBrk="0" fontAlgn="base" hangingPunct="0">
                <a:spcBef>
                  <a:spcPct val="20000"/>
                </a:spcBef>
                <a:spcAft>
                  <a:spcPct val="0"/>
                </a:spcAft>
                <a:buFont typeface="Arial" pitchFamily="34" charset="0"/>
                <a:buChar char="•"/>
              </a:pPr>
              <a:endParaRPr lang="zh-CN" altLang="en-US" sz="3200">
                <a:solidFill>
                  <a:srgbClr val="000000"/>
                </a:solidFill>
                <a:latin typeface="Tahoma" pitchFamily="34" charset="0"/>
              </a:endParaRPr>
            </a:p>
          </p:txBody>
        </p:sp>
        <p:sp>
          <p:nvSpPr>
            <p:cNvPr id="47116" name="椭圆 4"/>
            <p:cNvSpPr>
              <a:spLocks noChangeArrowheads="1"/>
            </p:cNvSpPr>
            <p:nvPr/>
          </p:nvSpPr>
          <p:spPr bwMode="auto">
            <a:xfrm>
              <a:off x="2643176" y="5599141"/>
              <a:ext cx="285750" cy="240831"/>
            </a:xfrm>
            <a:prstGeom prst="ellipse">
              <a:avLst/>
            </a:prstGeom>
            <a:solidFill>
              <a:srgbClr val="FFFFFF"/>
            </a:solidFill>
            <a:ln w="9525">
              <a:solidFill>
                <a:srgbClr val="000000"/>
              </a:solidFill>
              <a:round/>
              <a:tailEnd type="triangle" w="med" len="med"/>
            </a:ln>
          </p:spPr>
          <p:txBody>
            <a:bodyPr/>
            <a:lstStyle/>
            <a:p>
              <a:pPr marL="342900" indent="-342900" eaLnBrk="0" fontAlgn="base" hangingPunct="0">
                <a:spcBef>
                  <a:spcPct val="20000"/>
                </a:spcBef>
                <a:spcAft>
                  <a:spcPct val="0"/>
                </a:spcAft>
                <a:buFont typeface="Arial" pitchFamily="34" charset="0"/>
                <a:buChar char="•"/>
              </a:pPr>
              <a:endParaRPr lang="zh-CN" altLang="en-US" sz="3200">
                <a:solidFill>
                  <a:srgbClr val="000000"/>
                </a:solidFill>
                <a:latin typeface="Tahoma" pitchFamily="34" charset="0"/>
              </a:endParaRPr>
            </a:p>
          </p:txBody>
        </p:sp>
        <p:sp>
          <p:nvSpPr>
            <p:cNvPr id="47117" name="椭圆 4"/>
            <p:cNvSpPr>
              <a:spLocks noChangeArrowheads="1"/>
            </p:cNvSpPr>
            <p:nvPr/>
          </p:nvSpPr>
          <p:spPr bwMode="auto">
            <a:xfrm>
              <a:off x="4643440" y="5602892"/>
              <a:ext cx="285750" cy="240831"/>
            </a:xfrm>
            <a:prstGeom prst="ellipse">
              <a:avLst/>
            </a:prstGeom>
            <a:solidFill>
              <a:srgbClr val="FFFFFF"/>
            </a:solidFill>
            <a:ln w="9525">
              <a:solidFill>
                <a:srgbClr val="000000"/>
              </a:solidFill>
              <a:round/>
              <a:tailEnd type="triangle" w="med" len="med"/>
            </a:ln>
          </p:spPr>
          <p:txBody>
            <a:bodyPr/>
            <a:lstStyle/>
            <a:p>
              <a:pPr marL="342900" indent="-342900" eaLnBrk="0" fontAlgn="base" hangingPunct="0">
                <a:spcBef>
                  <a:spcPct val="20000"/>
                </a:spcBef>
                <a:spcAft>
                  <a:spcPct val="0"/>
                </a:spcAft>
                <a:buFont typeface="Arial" pitchFamily="34" charset="0"/>
                <a:buChar char="•"/>
              </a:pPr>
              <a:endParaRPr lang="zh-CN" altLang="en-US" sz="3200">
                <a:solidFill>
                  <a:srgbClr val="000000"/>
                </a:solidFill>
                <a:latin typeface="Tahoma" pitchFamily="34" charset="0"/>
              </a:endParaRPr>
            </a:p>
          </p:txBody>
        </p:sp>
        <p:sp>
          <p:nvSpPr>
            <p:cNvPr id="47118" name="椭圆 4"/>
            <p:cNvSpPr>
              <a:spLocks noChangeArrowheads="1"/>
            </p:cNvSpPr>
            <p:nvPr/>
          </p:nvSpPr>
          <p:spPr bwMode="auto">
            <a:xfrm>
              <a:off x="6545374" y="5599141"/>
              <a:ext cx="285750" cy="240831"/>
            </a:xfrm>
            <a:prstGeom prst="ellipse">
              <a:avLst/>
            </a:prstGeom>
            <a:solidFill>
              <a:srgbClr val="FFFFFF"/>
            </a:solidFill>
            <a:ln w="9525">
              <a:solidFill>
                <a:srgbClr val="000000"/>
              </a:solidFill>
              <a:round/>
              <a:tailEnd type="triangle" w="med" len="med"/>
            </a:ln>
          </p:spPr>
          <p:txBody>
            <a:bodyPr/>
            <a:lstStyle/>
            <a:p>
              <a:pPr marL="342900" indent="-342900" eaLnBrk="0" fontAlgn="base" hangingPunct="0">
                <a:spcBef>
                  <a:spcPct val="20000"/>
                </a:spcBef>
                <a:spcAft>
                  <a:spcPct val="0"/>
                </a:spcAft>
                <a:buFont typeface="Arial" pitchFamily="34" charset="0"/>
                <a:buChar char="•"/>
              </a:pPr>
              <a:endParaRPr lang="zh-CN" altLang="en-US" sz="3200">
                <a:solidFill>
                  <a:srgbClr val="000000"/>
                </a:solidFill>
                <a:latin typeface="Tahoma" pitchFamily="34" charset="0"/>
              </a:endParaRPr>
            </a:p>
          </p:txBody>
        </p:sp>
      </p:grpSp>
      <p:sp>
        <p:nvSpPr>
          <p:cNvPr id="47119" name="TextBox 12"/>
          <p:cNvSpPr txBox="1">
            <a:spLocks noChangeArrowheads="1"/>
          </p:cNvSpPr>
          <p:nvPr/>
        </p:nvSpPr>
        <p:spPr bwMode="auto">
          <a:xfrm>
            <a:off x="1117600" y="3006725"/>
            <a:ext cx="762000" cy="260350"/>
          </a:xfrm>
          <a:prstGeom prst="rect">
            <a:avLst/>
          </a:prstGeom>
          <a:noFill/>
          <a:ln w="9525">
            <a:noFill/>
            <a:miter lim="800000"/>
          </a:ln>
        </p:spPr>
        <p:txBody>
          <a:bodyPr wrap="none">
            <a:spAutoFit/>
          </a:bodyPr>
          <a:lstStyle/>
          <a:p>
            <a:pPr eaLnBrk="0" fontAlgn="base" hangingPunct="0">
              <a:spcBef>
                <a:spcPct val="0"/>
              </a:spcBef>
              <a:spcAft>
                <a:spcPct val="0"/>
              </a:spcAft>
              <a:buFont typeface="Arial" pitchFamily="34" charset="0"/>
              <a:buNone/>
            </a:pPr>
            <a:r>
              <a:rPr lang="en-US" altLang="zh-CN" sz="1400">
                <a:solidFill>
                  <a:srgbClr val="000000"/>
                </a:solidFill>
                <a:latin typeface="Tahoma" pitchFamily="34" charset="0"/>
              </a:rPr>
              <a:t>2014.12</a:t>
            </a:r>
            <a:endParaRPr lang="zh-CN" altLang="en-US" sz="1400">
              <a:solidFill>
                <a:srgbClr val="000000"/>
              </a:solidFill>
              <a:latin typeface="Tahoma" pitchFamily="34" charset="0"/>
            </a:endParaRPr>
          </a:p>
        </p:txBody>
      </p:sp>
      <p:sp>
        <p:nvSpPr>
          <p:cNvPr id="47120" name="TextBox 12"/>
          <p:cNvSpPr txBox="1">
            <a:spLocks noChangeArrowheads="1"/>
          </p:cNvSpPr>
          <p:nvPr/>
        </p:nvSpPr>
        <p:spPr bwMode="auto">
          <a:xfrm>
            <a:off x="2127250" y="3006725"/>
            <a:ext cx="663575" cy="260350"/>
          </a:xfrm>
          <a:prstGeom prst="rect">
            <a:avLst/>
          </a:prstGeom>
          <a:noFill/>
          <a:ln w="9525">
            <a:noFill/>
            <a:miter lim="800000"/>
          </a:ln>
        </p:spPr>
        <p:txBody>
          <a:bodyPr wrap="none">
            <a:spAutoFit/>
          </a:bodyPr>
          <a:lstStyle/>
          <a:p>
            <a:pPr eaLnBrk="0" fontAlgn="base" hangingPunct="0">
              <a:spcBef>
                <a:spcPct val="0"/>
              </a:spcBef>
              <a:spcAft>
                <a:spcPct val="0"/>
              </a:spcAft>
              <a:buFont typeface="Arial" pitchFamily="34" charset="0"/>
              <a:buNone/>
            </a:pPr>
            <a:r>
              <a:rPr lang="en-US" altLang="zh-CN" sz="1400">
                <a:solidFill>
                  <a:srgbClr val="000000"/>
                </a:solidFill>
                <a:latin typeface="Tahoma" pitchFamily="34" charset="0"/>
              </a:rPr>
              <a:t>2015.1</a:t>
            </a:r>
            <a:endParaRPr lang="zh-CN" altLang="en-US" sz="1400">
              <a:solidFill>
                <a:srgbClr val="000000"/>
              </a:solidFill>
              <a:latin typeface="Tahoma" pitchFamily="34" charset="0"/>
            </a:endParaRPr>
          </a:p>
        </p:txBody>
      </p:sp>
      <p:sp>
        <p:nvSpPr>
          <p:cNvPr id="47121" name="TextBox 12"/>
          <p:cNvSpPr txBox="1">
            <a:spLocks noChangeArrowheads="1"/>
          </p:cNvSpPr>
          <p:nvPr/>
        </p:nvSpPr>
        <p:spPr bwMode="auto">
          <a:xfrm>
            <a:off x="3422650" y="3006725"/>
            <a:ext cx="665163" cy="260350"/>
          </a:xfrm>
          <a:prstGeom prst="rect">
            <a:avLst/>
          </a:prstGeom>
          <a:noFill/>
          <a:ln w="9525">
            <a:noFill/>
            <a:miter lim="800000"/>
          </a:ln>
        </p:spPr>
        <p:txBody>
          <a:bodyPr wrap="none">
            <a:spAutoFit/>
          </a:bodyPr>
          <a:lstStyle/>
          <a:p>
            <a:pPr eaLnBrk="0" fontAlgn="base" hangingPunct="0">
              <a:spcBef>
                <a:spcPct val="0"/>
              </a:spcBef>
              <a:spcAft>
                <a:spcPct val="0"/>
              </a:spcAft>
              <a:buFont typeface="Arial" pitchFamily="34" charset="0"/>
              <a:buNone/>
            </a:pPr>
            <a:r>
              <a:rPr lang="en-US" altLang="zh-CN" sz="1400">
                <a:solidFill>
                  <a:srgbClr val="000000"/>
                </a:solidFill>
                <a:latin typeface="Tahoma" pitchFamily="34" charset="0"/>
              </a:rPr>
              <a:t>2015.3</a:t>
            </a:r>
            <a:endParaRPr lang="zh-CN" altLang="en-US" sz="1400">
              <a:solidFill>
                <a:srgbClr val="000000"/>
              </a:solidFill>
              <a:latin typeface="Tahoma" pitchFamily="34" charset="0"/>
            </a:endParaRPr>
          </a:p>
        </p:txBody>
      </p:sp>
      <p:sp>
        <p:nvSpPr>
          <p:cNvPr id="47122" name="TextBox 12"/>
          <p:cNvSpPr txBox="1">
            <a:spLocks noChangeArrowheads="1"/>
          </p:cNvSpPr>
          <p:nvPr/>
        </p:nvSpPr>
        <p:spPr bwMode="auto">
          <a:xfrm>
            <a:off x="4646613" y="3006725"/>
            <a:ext cx="677862" cy="260350"/>
          </a:xfrm>
          <a:prstGeom prst="rect">
            <a:avLst/>
          </a:prstGeom>
          <a:noFill/>
          <a:ln w="9525">
            <a:noFill/>
            <a:miter lim="800000"/>
          </a:ln>
        </p:spPr>
        <p:txBody>
          <a:bodyPr wrap="none">
            <a:spAutoFit/>
          </a:bodyPr>
          <a:lstStyle/>
          <a:p>
            <a:pPr eaLnBrk="0" fontAlgn="base" hangingPunct="0">
              <a:spcBef>
                <a:spcPct val="0"/>
              </a:spcBef>
              <a:spcAft>
                <a:spcPct val="0"/>
              </a:spcAft>
              <a:buFont typeface="Arial" pitchFamily="34" charset="0"/>
              <a:buNone/>
            </a:pPr>
            <a:r>
              <a:rPr lang="en-US" altLang="zh-CN" sz="1400">
                <a:solidFill>
                  <a:srgbClr val="000000"/>
                </a:solidFill>
                <a:latin typeface="Tahoma" pitchFamily="34" charset="0"/>
              </a:rPr>
              <a:t>2015.6</a:t>
            </a:r>
            <a:endParaRPr lang="zh-CN" altLang="en-US" sz="1400">
              <a:solidFill>
                <a:srgbClr val="000000"/>
              </a:solidFill>
              <a:latin typeface="Tahoma" pitchFamily="34" charset="0"/>
            </a:endParaRPr>
          </a:p>
        </p:txBody>
      </p:sp>
      <p:sp>
        <p:nvSpPr>
          <p:cNvPr id="78" name="矩形 77"/>
          <p:cNvSpPr/>
          <p:nvPr/>
        </p:nvSpPr>
        <p:spPr>
          <a:xfrm>
            <a:off x="3798888" y="1117600"/>
            <a:ext cx="2236787" cy="1028700"/>
          </a:xfrm>
          <a:prstGeom prst="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itchFamily="34" charset="0"/>
              <a:buNone/>
              <a:defRPr/>
            </a:pPr>
            <a:endParaRPr lang="zh-CN" altLang="en-US" sz="3200" noProof="1">
              <a:solidFill>
                <a:prstClr val="white"/>
              </a:solidFill>
            </a:endParaRPr>
          </a:p>
        </p:txBody>
      </p:sp>
      <p:sp>
        <p:nvSpPr>
          <p:cNvPr id="47124" name="TextBox 78"/>
          <p:cNvSpPr txBox="1">
            <a:spLocks noChangeArrowheads="1"/>
          </p:cNvSpPr>
          <p:nvPr/>
        </p:nvSpPr>
        <p:spPr bwMode="auto">
          <a:xfrm>
            <a:off x="3852863" y="1135063"/>
            <a:ext cx="2143125" cy="944562"/>
          </a:xfrm>
          <a:prstGeom prst="rect">
            <a:avLst/>
          </a:prstGeom>
          <a:noFill/>
          <a:ln w="9525">
            <a:noFill/>
            <a:miter lim="800000"/>
          </a:ln>
        </p:spPr>
        <p:txBody>
          <a:bodyPr>
            <a:spAutoFit/>
          </a:bodyPr>
          <a:lstStyle/>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IPv6</a:t>
            </a:r>
            <a:r>
              <a:rPr lang="zh-CN" altLang="en-US" sz="1400">
                <a:solidFill>
                  <a:prstClr val="black"/>
                </a:solidFill>
                <a:latin typeface="Tahoma" pitchFamily="34" charset="0"/>
              </a:rPr>
              <a:t>全协议支持</a:t>
            </a:r>
            <a:endParaRPr lang="en-US" altLang="zh-CN" sz="1400">
              <a:solidFill>
                <a:prstClr val="black"/>
              </a:solidFill>
              <a:latin typeface="Tahoma" pitchFamily="34" charset="0"/>
            </a:endParaRP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GUI</a:t>
            </a:r>
            <a:r>
              <a:rPr lang="zh-CN" altLang="en-US" sz="1400">
                <a:solidFill>
                  <a:prstClr val="black"/>
                </a:solidFill>
                <a:latin typeface="Tahoma" pitchFamily="34" charset="0"/>
              </a:rPr>
              <a:t>配置升级</a:t>
            </a:r>
            <a:endParaRPr lang="en-US" altLang="zh-CN" sz="1400">
              <a:solidFill>
                <a:prstClr val="black"/>
              </a:solidFill>
              <a:latin typeface="Tahoma" pitchFamily="34" charset="0"/>
            </a:endParaRP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扩展性</a:t>
            </a:r>
            <a:r>
              <a:rPr lang="en-US" altLang="zh-CN" sz="1400">
                <a:solidFill>
                  <a:prstClr val="black"/>
                </a:solidFill>
                <a:latin typeface="Tahoma" pitchFamily="34" charset="0"/>
              </a:rPr>
              <a:t>/</a:t>
            </a:r>
            <a:r>
              <a:rPr lang="zh-CN" altLang="en-US" sz="1400">
                <a:solidFill>
                  <a:prstClr val="black"/>
                </a:solidFill>
                <a:latin typeface="Tahoma" pitchFamily="34" charset="0"/>
              </a:rPr>
              <a:t>互操作性提高</a:t>
            </a:r>
            <a:endParaRPr lang="en-US" altLang="zh-CN" sz="1400">
              <a:solidFill>
                <a:prstClr val="black"/>
              </a:solidFill>
              <a:latin typeface="Tahoma" pitchFamily="34" charset="0"/>
            </a:endParaRP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支持</a:t>
            </a:r>
            <a:r>
              <a:rPr lang="en-US" altLang="zh-CN" sz="1400">
                <a:solidFill>
                  <a:prstClr val="black"/>
                </a:solidFill>
                <a:latin typeface="Tahoma" pitchFamily="34" charset="0"/>
              </a:rPr>
              <a:t>NETCONF</a:t>
            </a:r>
            <a:r>
              <a:rPr lang="zh-CN" altLang="en-US" sz="1400">
                <a:solidFill>
                  <a:prstClr val="black"/>
                </a:solidFill>
                <a:latin typeface="Tahoma" pitchFamily="34" charset="0"/>
              </a:rPr>
              <a:t>协议</a:t>
            </a:r>
            <a:endParaRPr lang="en-US" altLang="zh-CN" sz="1400">
              <a:solidFill>
                <a:prstClr val="black"/>
              </a:solidFill>
              <a:latin typeface="Tahoma" pitchFamily="34" charset="0"/>
            </a:endParaRPr>
          </a:p>
        </p:txBody>
      </p:sp>
      <p:sp>
        <p:nvSpPr>
          <p:cNvPr id="47125" name="Freeform 12"/>
          <p:cNvSpPr>
            <a:spLocks noChangeArrowheads="1"/>
          </p:cNvSpPr>
          <p:nvPr/>
        </p:nvSpPr>
        <p:spPr bwMode="auto">
          <a:xfrm rot="16200000" flipV="1">
            <a:off x="2765425" y="1095376"/>
            <a:ext cx="993775" cy="1066800"/>
          </a:xfrm>
          <a:custGeom>
            <a:avLst/>
            <a:gdLst/>
            <a:ahLst/>
            <a:cxnLst>
              <a:cxn ang="0">
                <a:pos x="1400" y="0"/>
              </a:cxn>
              <a:cxn ang="0">
                <a:pos x="184" y="712"/>
              </a:cxn>
              <a:cxn ang="0">
                <a:pos x="760" y="712"/>
              </a:cxn>
              <a:cxn ang="0">
                <a:pos x="760" y="920"/>
              </a:cxn>
              <a:cxn ang="0">
                <a:pos x="720" y="1152"/>
              </a:cxn>
              <a:cxn ang="0">
                <a:pos x="640" y="1352"/>
              </a:cxn>
              <a:cxn ang="0">
                <a:pos x="560" y="1536"/>
              </a:cxn>
              <a:cxn ang="0">
                <a:pos x="464" y="1672"/>
              </a:cxn>
              <a:cxn ang="0">
                <a:pos x="328" y="1824"/>
              </a:cxn>
              <a:cxn ang="0">
                <a:pos x="208" y="1912"/>
              </a:cxn>
              <a:cxn ang="0">
                <a:pos x="96" y="1976"/>
              </a:cxn>
              <a:cxn ang="0">
                <a:pos x="0" y="2008"/>
              </a:cxn>
              <a:cxn ang="0">
                <a:pos x="2784" y="2008"/>
              </a:cxn>
              <a:cxn ang="0">
                <a:pos x="2664" y="1952"/>
              </a:cxn>
              <a:cxn ang="0">
                <a:pos x="2568" y="1904"/>
              </a:cxn>
              <a:cxn ang="0">
                <a:pos x="2456" y="1808"/>
              </a:cxn>
              <a:cxn ang="0">
                <a:pos x="2288" y="1616"/>
              </a:cxn>
              <a:cxn ang="0">
                <a:pos x="2200" y="1448"/>
              </a:cxn>
              <a:cxn ang="0">
                <a:pos x="2128" y="1272"/>
              </a:cxn>
              <a:cxn ang="0">
                <a:pos x="2080" y="1080"/>
              </a:cxn>
              <a:cxn ang="0">
                <a:pos x="2048" y="848"/>
              </a:cxn>
              <a:cxn ang="0">
                <a:pos x="2032" y="712"/>
              </a:cxn>
              <a:cxn ang="0">
                <a:pos x="2584" y="712"/>
              </a:cxn>
              <a:cxn ang="0">
                <a:pos x="1400" y="0"/>
              </a:cxn>
            </a:cxnLst>
            <a:rect l="0" t="0" r="r" b="b"/>
            <a:pathLst>
              <a:path w="2785" h="2009">
                <a:moveTo>
                  <a:pt x="1400" y="0"/>
                </a:moveTo>
                <a:lnTo>
                  <a:pt x="184" y="712"/>
                </a:lnTo>
                <a:lnTo>
                  <a:pt x="760" y="712"/>
                </a:lnTo>
                <a:lnTo>
                  <a:pt x="760" y="920"/>
                </a:lnTo>
                <a:lnTo>
                  <a:pt x="720" y="1152"/>
                </a:lnTo>
                <a:lnTo>
                  <a:pt x="640" y="1352"/>
                </a:lnTo>
                <a:lnTo>
                  <a:pt x="560" y="1536"/>
                </a:lnTo>
                <a:lnTo>
                  <a:pt x="464" y="1672"/>
                </a:lnTo>
                <a:lnTo>
                  <a:pt x="328" y="1824"/>
                </a:lnTo>
                <a:lnTo>
                  <a:pt x="208" y="1912"/>
                </a:lnTo>
                <a:lnTo>
                  <a:pt x="96" y="1976"/>
                </a:lnTo>
                <a:lnTo>
                  <a:pt x="0" y="2008"/>
                </a:lnTo>
                <a:lnTo>
                  <a:pt x="2784" y="2008"/>
                </a:lnTo>
                <a:lnTo>
                  <a:pt x="2664" y="1952"/>
                </a:lnTo>
                <a:lnTo>
                  <a:pt x="2568" y="1904"/>
                </a:lnTo>
                <a:lnTo>
                  <a:pt x="2456" y="1808"/>
                </a:lnTo>
                <a:lnTo>
                  <a:pt x="2288" y="1616"/>
                </a:lnTo>
                <a:lnTo>
                  <a:pt x="2200" y="1448"/>
                </a:lnTo>
                <a:lnTo>
                  <a:pt x="2128" y="1272"/>
                </a:lnTo>
                <a:lnTo>
                  <a:pt x="2080" y="1080"/>
                </a:lnTo>
                <a:lnTo>
                  <a:pt x="2048" y="848"/>
                </a:lnTo>
                <a:lnTo>
                  <a:pt x="2032" y="712"/>
                </a:lnTo>
                <a:lnTo>
                  <a:pt x="2584" y="712"/>
                </a:lnTo>
                <a:lnTo>
                  <a:pt x="1400" y="0"/>
                </a:lnTo>
              </a:path>
            </a:pathLst>
          </a:custGeom>
          <a:gradFill rotWithShape="0">
            <a:gsLst>
              <a:gs pos="0">
                <a:srgbClr val="E5F0FB"/>
              </a:gs>
              <a:gs pos="100000">
                <a:srgbClr val="82B8EA"/>
              </a:gs>
            </a:gsLst>
            <a:lin ang="5400000" scaled="1"/>
          </a:gradFill>
          <a:ln w="9525">
            <a:noFill/>
            <a:round/>
          </a:ln>
          <a:scene3d>
            <a:camera prst="legacyObliqueBottom"/>
            <a:lightRig rig="legacyFlat3" dir="b"/>
          </a:scene3d>
          <a:sp3d extrusionH="61900" prstMaterial="legacyMatte">
            <a:bevelT w="13500" h="13500" prst="angle"/>
            <a:bevelB w="13500" h="13500" prst="angle"/>
            <a:extrusionClr>
              <a:srgbClr val="CEE3F6"/>
            </a:extrusionClr>
          </a:sp3d>
        </p:spPr>
        <p:txBody>
          <a:bodyPr>
            <a:flatTx/>
          </a:bodyPr>
          <a:lstStyle/>
          <a:p>
            <a:pPr fontAlgn="base">
              <a:spcBef>
                <a:spcPct val="0"/>
              </a:spcBef>
              <a:spcAft>
                <a:spcPct val="0"/>
              </a:spcAft>
              <a:buFont typeface="Arial" pitchFamily="34" charset="0"/>
              <a:buNone/>
            </a:pPr>
            <a:endParaRPr lang="zh-CN" altLang="en-US" sz="3200">
              <a:solidFill>
                <a:prstClr val="black"/>
              </a:solidFill>
              <a:latin typeface="Arial" pitchFamily="34" charset="0"/>
            </a:endParaRPr>
          </a:p>
        </p:txBody>
      </p:sp>
      <p:sp>
        <p:nvSpPr>
          <p:cNvPr id="47126" name="TextBox 12"/>
          <p:cNvSpPr txBox="1">
            <a:spLocks noChangeArrowheads="1"/>
          </p:cNvSpPr>
          <p:nvPr/>
        </p:nvSpPr>
        <p:spPr bwMode="auto">
          <a:xfrm>
            <a:off x="917575" y="6129338"/>
            <a:ext cx="671513" cy="306387"/>
          </a:xfrm>
          <a:prstGeom prst="rect">
            <a:avLst/>
          </a:prstGeom>
          <a:noFill/>
          <a:ln w="9525">
            <a:noFill/>
            <a:miter lim="800000"/>
          </a:ln>
        </p:spPr>
        <p:txBody>
          <a:bodyPr wrap="none">
            <a:spAutoFit/>
          </a:bodyPr>
          <a:lstStyle/>
          <a:p>
            <a:pPr eaLnBrk="0" fontAlgn="base" hangingPunct="0">
              <a:spcBef>
                <a:spcPct val="0"/>
              </a:spcBef>
              <a:spcAft>
                <a:spcPct val="0"/>
              </a:spcAft>
              <a:buFont typeface="Arial" pitchFamily="34" charset="0"/>
              <a:buNone/>
            </a:pPr>
            <a:r>
              <a:rPr lang="en-US" altLang="zh-CN" sz="1400">
                <a:solidFill>
                  <a:srgbClr val="000000"/>
                </a:solidFill>
                <a:latin typeface="Tahoma" pitchFamily="34" charset="0"/>
              </a:rPr>
              <a:t>2013.4</a:t>
            </a:r>
            <a:endParaRPr lang="zh-CN" altLang="en-US" sz="1400">
              <a:solidFill>
                <a:srgbClr val="000000"/>
              </a:solidFill>
              <a:latin typeface="Tahoma" pitchFamily="34" charset="0"/>
            </a:endParaRPr>
          </a:p>
        </p:txBody>
      </p:sp>
      <p:sp>
        <p:nvSpPr>
          <p:cNvPr id="47127" name="TextBox 12"/>
          <p:cNvSpPr txBox="1">
            <a:spLocks noChangeArrowheads="1"/>
          </p:cNvSpPr>
          <p:nvPr/>
        </p:nvSpPr>
        <p:spPr bwMode="auto">
          <a:xfrm>
            <a:off x="2195513" y="6094413"/>
            <a:ext cx="682625" cy="306387"/>
          </a:xfrm>
          <a:prstGeom prst="rect">
            <a:avLst/>
          </a:prstGeom>
          <a:noFill/>
          <a:ln w="9525">
            <a:noFill/>
            <a:miter lim="800000"/>
          </a:ln>
        </p:spPr>
        <p:txBody>
          <a:bodyPr wrap="none">
            <a:spAutoFit/>
          </a:bodyPr>
          <a:lstStyle/>
          <a:p>
            <a:pPr eaLnBrk="0" fontAlgn="base" hangingPunct="0">
              <a:spcBef>
                <a:spcPct val="0"/>
              </a:spcBef>
              <a:spcAft>
                <a:spcPct val="0"/>
              </a:spcAft>
              <a:buFont typeface="Arial" pitchFamily="34" charset="0"/>
              <a:buNone/>
            </a:pPr>
            <a:r>
              <a:rPr lang="en-US" altLang="zh-CN" sz="1400">
                <a:solidFill>
                  <a:srgbClr val="000000"/>
                </a:solidFill>
                <a:latin typeface="Tahoma" pitchFamily="34" charset="0"/>
              </a:rPr>
              <a:t>2014.2</a:t>
            </a:r>
            <a:endParaRPr lang="zh-CN" altLang="en-US" sz="1400">
              <a:solidFill>
                <a:srgbClr val="000000"/>
              </a:solidFill>
              <a:latin typeface="Tahoma" pitchFamily="34" charset="0"/>
            </a:endParaRPr>
          </a:p>
        </p:txBody>
      </p:sp>
      <p:sp>
        <p:nvSpPr>
          <p:cNvPr id="47128" name="TextBox 12"/>
          <p:cNvSpPr txBox="1">
            <a:spLocks noChangeArrowheads="1"/>
          </p:cNvSpPr>
          <p:nvPr/>
        </p:nvSpPr>
        <p:spPr bwMode="auto">
          <a:xfrm>
            <a:off x="3348038" y="6094413"/>
            <a:ext cx="684212" cy="306387"/>
          </a:xfrm>
          <a:prstGeom prst="rect">
            <a:avLst/>
          </a:prstGeom>
          <a:noFill/>
          <a:ln w="9525">
            <a:noFill/>
            <a:miter lim="800000"/>
          </a:ln>
        </p:spPr>
        <p:txBody>
          <a:bodyPr wrap="none">
            <a:spAutoFit/>
          </a:bodyPr>
          <a:lstStyle/>
          <a:p>
            <a:pPr eaLnBrk="0" fontAlgn="base" hangingPunct="0">
              <a:spcBef>
                <a:spcPct val="0"/>
              </a:spcBef>
              <a:spcAft>
                <a:spcPct val="0"/>
              </a:spcAft>
              <a:buFont typeface="Arial" pitchFamily="34" charset="0"/>
              <a:buNone/>
            </a:pPr>
            <a:r>
              <a:rPr lang="en-US" altLang="zh-CN" sz="1400">
                <a:solidFill>
                  <a:srgbClr val="000000"/>
                </a:solidFill>
                <a:latin typeface="Tahoma" pitchFamily="34" charset="0"/>
              </a:rPr>
              <a:t>2014.9</a:t>
            </a:r>
            <a:endParaRPr lang="zh-CN" altLang="en-US" sz="1400">
              <a:solidFill>
                <a:srgbClr val="000000"/>
              </a:solidFill>
              <a:latin typeface="Tahoma" pitchFamily="34" charset="0"/>
            </a:endParaRPr>
          </a:p>
        </p:txBody>
      </p:sp>
      <p:sp>
        <p:nvSpPr>
          <p:cNvPr id="47129" name="TextBox 12"/>
          <p:cNvSpPr txBox="1">
            <a:spLocks noChangeArrowheads="1"/>
          </p:cNvSpPr>
          <p:nvPr/>
        </p:nvSpPr>
        <p:spPr bwMode="auto">
          <a:xfrm>
            <a:off x="4643438" y="6094413"/>
            <a:ext cx="677862" cy="306387"/>
          </a:xfrm>
          <a:prstGeom prst="rect">
            <a:avLst/>
          </a:prstGeom>
          <a:noFill/>
          <a:ln w="9525">
            <a:noFill/>
            <a:miter lim="800000"/>
          </a:ln>
        </p:spPr>
        <p:txBody>
          <a:bodyPr wrap="none">
            <a:spAutoFit/>
          </a:bodyPr>
          <a:lstStyle/>
          <a:p>
            <a:pPr eaLnBrk="0" fontAlgn="base" hangingPunct="0">
              <a:spcBef>
                <a:spcPct val="0"/>
              </a:spcBef>
              <a:spcAft>
                <a:spcPct val="0"/>
              </a:spcAft>
              <a:buFont typeface="Arial" pitchFamily="34" charset="0"/>
              <a:buNone/>
            </a:pPr>
            <a:r>
              <a:rPr lang="en-US" altLang="zh-CN" sz="1400">
                <a:solidFill>
                  <a:srgbClr val="000000"/>
                </a:solidFill>
                <a:latin typeface="Tahoma" pitchFamily="34" charset="0"/>
              </a:rPr>
              <a:t>2015.6</a:t>
            </a:r>
            <a:endParaRPr lang="zh-CN" altLang="en-US" sz="1400">
              <a:solidFill>
                <a:srgbClr val="000000"/>
              </a:solidFill>
              <a:latin typeface="Tahoma" pitchFamily="34" charset="0"/>
            </a:endParaRPr>
          </a:p>
        </p:txBody>
      </p:sp>
      <p:pic>
        <p:nvPicPr>
          <p:cNvPr id="47130" name="Picture 6"/>
          <p:cNvPicPr>
            <a:picLocks noChangeAspect="1" noChangeArrowheads="1"/>
          </p:cNvPicPr>
          <p:nvPr/>
        </p:nvPicPr>
        <p:blipFill>
          <a:blip r:embed="rId3" cstate="print"/>
          <a:srcRect/>
          <a:stretch>
            <a:fillRect/>
          </a:stretch>
        </p:blipFill>
        <p:spPr bwMode="auto">
          <a:xfrm>
            <a:off x="4565650" y="5216525"/>
            <a:ext cx="1428750" cy="500063"/>
          </a:xfrm>
          <a:prstGeom prst="rect">
            <a:avLst/>
          </a:prstGeom>
          <a:noFill/>
          <a:ln w="9525">
            <a:noFill/>
            <a:miter lim="800000"/>
            <a:headEnd/>
            <a:tailEnd/>
          </a:ln>
        </p:spPr>
      </p:pic>
      <p:pic>
        <p:nvPicPr>
          <p:cNvPr id="47131" name="Picture 3"/>
          <p:cNvPicPr>
            <a:picLocks noChangeAspect="1" noChangeArrowheads="1"/>
          </p:cNvPicPr>
          <p:nvPr/>
        </p:nvPicPr>
        <p:blipFill>
          <a:blip r:embed="rId4" cstate="print"/>
          <a:srcRect/>
          <a:stretch>
            <a:fillRect/>
          </a:stretch>
        </p:blipFill>
        <p:spPr bwMode="auto">
          <a:xfrm>
            <a:off x="1066800" y="5216525"/>
            <a:ext cx="1441450" cy="495300"/>
          </a:xfrm>
          <a:prstGeom prst="rect">
            <a:avLst/>
          </a:prstGeom>
          <a:noFill/>
          <a:ln w="9525">
            <a:noFill/>
            <a:miter lim="800000"/>
            <a:headEnd/>
            <a:tailEnd/>
          </a:ln>
        </p:spPr>
      </p:pic>
      <p:pic>
        <p:nvPicPr>
          <p:cNvPr id="47132" name="Picture 4"/>
          <p:cNvPicPr>
            <a:picLocks noChangeAspect="1" noChangeArrowheads="1"/>
          </p:cNvPicPr>
          <p:nvPr/>
        </p:nvPicPr>
        <p:blipFill>
          <a:blip r:embed="rId5" cstate="print"/>
          <a:srcRect/>
          <a:stretch>
            <a:fillRect/>
          </a:stretch>
        </p:blipFill>
        <p:spPr bwMode="auto">
          <a:xfrm>
            <a:off x="2851150" y="5216525"/>
            <a:ext cx="1425575" cy="500063"/>
          </a:xfrm>
          <a:prstGeom prst="rect">
            <a:avLst/>
          </a:prstGeom>
          <a:noFill/>
          <a:ln w="9525">
            <a:noFill/>
            <a:miter lim="800000"/>
            <a:headEnd/>
            <a:tailEnd/>
          </a:ln>
        </p:spPr>
      </p:pic>
      <p:sp>
        <p:nvSpPr>
          <p:cNvPr id="2" name="矩形 1"/>
          <p:cNvSpPr/>
          <p:nvPr/>
        </p:nvSpPr>
        <p:spPr>
          <a:xfrm>
            <a:off x="1082675" y="3787775"/>
            <a:ext cx="1555750" cy="1357313"/>
          </a:xfrm>
          <a:prstGeom prst="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itchFamily="34" charset="0"/>
              <a:buNone/>
              <a:defRPr/>
            </a:pPr>
            <a:endParaRPr lang="zh-CN" altLang="en-US" sz="3200" noProof="1">
              <a:solidFill>
                <a:prstClr val="white"/>
              </a:solidFill>
            </a:endParaRPr>
          </a:p>
        </p:txBody>
      </p:sp>
      <p:sp>
        <p:nvSpPr>
          <p:cNvPr id="47134" name="TextBox 26"/>
          <p:cNvSpPr txBox="1">
            <a:spLocks noChangeArrowheads="1"/>
          </p:cNvSpPr>
          <p:nvPr/>
        </p:nvSpPr>
        <p:spPr bwMode="auto">
          <a:xfrm>
            <a:off x="995363" y="3930650"/>
            <a:ext cx="1714500" cy="944563"/>
          </a:xfrm>
          <a:prstGeom prst="rect">
            <a:avLst/>
          </a:prstGeom>
          <a:noFill/>
          <a:ln w="9525">
            <a:noFill/>
            <a:miter lim="800000"/>
          </a:ln>
        </p:spPr>
        <p:txBody>
          <a:bodyPr>
            <a:spAutoFit/>
          </a:bodyPr>
          <a:lstStyle/>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OSGi</a:t>
            </a:r>
            <a:r>
              <a:rPr lang="zh-CN" altLang="en-US" sz="1400">
                <a:solidFill>
                  <a:prstClr val="black"/>
                </a:solidFill>
                <a:latin typeface="Tahoma" pitchFamily="34" charset="0"/>
              </a:rPr>
              <a:t>体系结构</a:t>
            </a:r>
            <a:endParaRPr lang="en-US" altLang="zh-CN" sz="1400">
              <a:solidFill>
                <a:prstClr val="black"/>
              </a:solidFill>
              <a:latin typeface="Tahoma" pitchFamily="34" charset="0"/>
            </a:endParaRP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人机交互</a:t>
            </a:r>
            <a:r>
              <a:rPr lang="en-US" altLang="zh-CN" sz="1400">
                <a:solidFill>
                  <a:prstClr val="black"/>
                </a:solidFill>
                <a:latin typeface="Tahoma" pitchFamily="34" charset="0"/>
              </a:rPr>
              <a:t>UI</a:t>
            </a: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AD-SAL</a:t>
            </a:r>
            <a:r>
              <a:rPr lang="zh-CN" altLang="en-US" sz="1400">
                <a:solidFill>
                  <a:prstClr val="black"/>
                </a:solidFill>
                <a:latin typeface="Tahoma" pitchFamily="34" charset="0"/>
              </a:rPr>
              <a:t>结构</a:t>
            </a:r>
            <a:endParaRPr lang="en-US" altLang="zh-CN" sz="1400">
              <a:solidFill>
                <a:prstClr val="black"/>
              </a:solidFill>
              <a:latin typeface="Tahoma" pitchFamily="34" charset="0"/>
            </a:endParaRP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南向多协议</a:t>
            </a:r>
            <a:endParaRPr lang="en-US" altLang="zh-CN" sz="1400">
              <a:solidFill>
                <a:prstClr val="black"/>
              </a:solidFill>
              <a:latin typeface="Tahoma" pitchFamily="34" charset="0"/>
            </a:endParaRPr>
          </a:p>
        </p:txBody>
      </p:sp>
      <p:sp>
        <p:nvSpPr>
          <p:cNvPr id="30" name="矩形 29"/>
          <p:cNvSpPr/>
          <p:nvPr/>
        </p:nvSpPr>
        <p:spPr>
          <a:xfrm>
            <a:off x="2852738" y="3787775"/>
            <a:ext cx="1555750" cy="1357313"/>
          </a:xfrm>
          <a:prstGeom prst="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itchFamily="34" charset="0"/>
              <a:buNone/>
              <a:defRPr/>
            </a:pPr>
            <a:endParaRPr lang="zh-CN" altLang="en-US" sz="3200" noProof="1">
              <a:solidFill>
                <a:prstClr val="white"/>
              </a:solidFill>
            </a:endParaRPr>
          </a:p>
        </p:txBody>
      </p:sp>
      <p:sp>
        <p:nvSpPr>
          <p:cNvPr id="47136" name="TextBox 30"/>
          <p:cNvSpPr txBox="1">
            <a:spLocks noChangeArrowheads="1"/>
          </p:cNvSpPr>
          <p:nvPr/>
        </p:nvSpPr>
        <p:spPr bwMode="auto">
          <a:xfrm>
            <a:off x="2781300" y="3930650"/>
            <a:ext cx="1714500" cy="944563"/>
          </a:xfrm>
          <a:prstGeom prst="rect">
            <a:avLst/>
          </a:prstGeom>
          <a:noFill/>
          <a:ln w="9525">
            <a:noFill/>
            <a:miter lim="800000"/>
          </a:ln>
        </p:spPr>
        <p:txBody>
          <a:bodyPr>
            <a:spAutoFit/>
          </a:bodyPr>
          <a:lstStyle/>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Karaf</a:t>
            </a:r>
            <a:r>
              <a:rPr lang="zh-CN" altLang="en-US" sz="1400">
                <a:solidFill>
                  <a:prstClr val="black"/>
                </a:solidFill>
                <a:latin typeface="Tahoma" pitchFamily="34" charset="0"/>
              </a:rPr>
              <a:t>容器管理</a:t>
            </a:r>
            <a:endParaRPr lang="en-US" altLang="zh-CN" sz="1400">
              <a:solidFill>
                <a:prstClr val="black"/>
              </a:solidFill>
              <a:latin typeface="Tahoma" pitchFamily="34" charset="0"/>
            </a:endParaRP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RESTCONF</a:t>
            </a:r>
            <a:r>
              <a:rPr lang="zh-CN" altLang="en-US" sz="1400">
                <a:solidFill>
                  <a:prstClr val="black"/>
                </a:solidFill>
                <a:latin typeface="Tahoma" pitchFamily="34" charset="0"/>
              </a:rPr>
              <a:t>标准化北向</a:t>
            </a:r>
            <a:r>
              <a:rPr lang="en-US" altLang="zh-CN" sz="1400">
                <a:solidFill>
                  <a:prstClr val="black"/>
                </a:solidFill>
                <a:latin typeface="Tahoma" pitchFamily="34" charset="0"/>
              </a:rPr>
              <a:t>RESTful API</a:t>
            </a: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MD-SAL</a:t>
            </a:r>
            <a:r>
              <a:rPr lang="zh-CN" altLang="en-US" sz="1400">
                <a:solidFill>
                  <a:prstClr val="black"/>
                </a:solidFill>
                <a:latin typeface="Tahoma" pitchFamily="34" charset="0"/>
              </a:rPr>
              <a:t>结构</a:t>
            </a:r>
            <a:endParaRPr lang="en-US" altLang="zh-CN" sz="1400">
              <a:solidFill>
                <a:prstClr val="black"/>
              </a:solidFill>
              <a:latin typeface="Tahoma" pitchFamily="34" charset="0"/>
            </a:endParaRPr>
          </a:p>
        </p:txBody>
      </p:sp>
      <p:sp>
        <p:nvSpPr>
          <p:cNvPr id="32" name="矩形 31"/>
          <p:cNvSpPr/>
          <p:nvPr/>
        </p:nvSpPr>
        <p:spPr>
          <a:xfrm>
            <a:off x="4638675" y="3787775"/>
            <a:ext cx="1349375" cy="1357313"/>
          </a:xfrm>
          <a:prstGeom prst="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itchFamily="34" charset="0"/>
              <a:buNone/>
              <a:defRPr/>
            </a:pPr>
            <a:endParaRPr lang="zh-CN" altLang="en-US" sz="3200" noProof="1">
              <a:solidFill>
                <a:prstClr val="white"/>
              </a:solidFill>
            </a:endParaRPr>
          </a:p>
        </p:txBody>
      </p:sp>
      <p:sp>
        <p:nvSpPr>
          <p:cNvPr id="47138" name="TextBox 32"/>
          <p:cNvSpPr txBox="1">
            <a:spLocks noChangeArrowheads="1"/>
          </p:cNvSpPr>
          <p:nvPr/>
        </p:nvSpPr>
        <p:spPr bwMode="auto">
          <a:xfrm>
            <a:off x="4551363" y="3930650"/>
            <a:ext cx="1714500" cy="517525"/>
          </a:xfrm>
          <a:prstGeom prst="rect">
            <a:avLst/>
          </a:prstGeom>
          <a:noFill/>
          <a:ln w="9525">
            <a:noFill/>
            <a:miter lim="800000"/>
          </a:ln>
        </p:spPr>
        <p:txBody>
          <a:bodyPr>
            <a:spAutoFit/>
          </a:bodyPr>
          <a:lstStyle/>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a:t>
            </a:r>
            <a:r>
              <a:rPr lang="zh-CN" altLang="en-US" sz="1400">
                <a:solidFill>
                  <a:prstClr val="black"/>
                </a:solidFill>
                <a:latin typeface="Tahoma" pitchFamily="34" charset="0"/>
              </a:rPr>
              <a:t>业务编排模块</a:t>
            </a:r>
            <a:endParaRPr lang="en-US" altLang="zh-CN" sz="1400">
              <a:solidFill>
                <a:prstClr val="black"/>
              </a:solidFill>
              <a:latin typeface="Tahoma" pitchFamily="34" charset="0"/>
            </a:endParaRPr>
          </a:p>
          <a:p>
            <a:pPr eaLnBrk="0" fontAlgn="base" hangingPunct="0">
              <a:spcBef>
                <a:spcPct val="0"/>
              </a:spcBef>
              <a:spcAft>
                <a:spcPct val="0"/>
              </a:spcAft>
              <a:buFont typeface="Wingdings" pitchFamily="2" charset="2"/>
              <a:buChar char="n"/>
            </a:pPr>
            <a:r>
              <a:rPr lang="en-US" altLang="zh-CN" sz="1400">
                <a:solidFill>
                  <a:prstClr val="black"/>
                </a:solidFill>
                <a:latin typeface="Tahoma" pitchFamily="34" charset="0"/>
              </a:rPr>
              <a:t>  YANG</a:t>
            </a:r>
            <a:r>
              <a:rPr lang="zh-CN" altLang="en-US" sz="1400">
                <a:solidFill>
                  <a:prstClr val="black"/>
                </a:solidFill>
                <a:latin typeface="Tahoma" pitchFamily="34" charset="0"/>
              </a:rPr>
              <a:t>模型</a:t>
            </a:r>
            <a:endParaRPr lang="en-US" altLang="zh-CN" sz="1400">
              <a:solidFill>
                <a:prstClr val="black"/>
              </a:solidFill>
              <a:latin typeface="Tahoma" pitchFamily="34" charset="0"/>
            </a:endParaRPr>
          </a:p>
        </p:txBody>
      </p:sp>
      <p:sp>
        <p:nvSpPr>
          <p:cNvPr id="34" name="AutoShape 4"/>
          <p:cNvSpPr>
            <a:spLocks noChangeArrowheads="1"/>
          </p:cNvSpPr>
          <p:nvPr/>
        </p:nvSpPr>
        <p:spPr bwMode="auto">
          <a:xfrm rot="5400000">
            <a:off x="2068512" y="4357688"/>
            <a:ext cx="1363663" cy="223838"/>
          </a:xfrm>
          <a:prstGeom prst="triangle">
            <a:avLst>
              <a:gd name="adj" fmla="val 50000"/>
            </a:avLst>
          </a:prstGeom>
          <a:solidFill>
            <a:srgbClr val="FF9966"/>
          </a:solidFill>
          <a:ln>
            <a:noFill/>
          </a:ln>
          <a:effectLst>
            <a:outerShdw dist="17961" dir="2700000" algn="ctr" rotWithShape="0">
              <a:srgbClr val="808080"/>
            </a:outerShdw>
          </a:effectLst>
        </p:spPr>
        <p:txBody>
          <a:bodyPr tIns="91440" bIns="91440" anchor="ctr"/>
          <a:lstStyle/>
          <a:p>
            <a:pPr algn="ctr" eaLnBrk="0" fontAlgn="base" hangingPunct="0">
              <a:spcBef>
                <a:spcPct val="0"/>
              </a:spcBef>
              <a:spcAft>
                <a:spcPct val="0"/>
              </a:spcAft>
              <a:defRPr/>
            </a:pPr>
            <a:endParaRPr lang="zh-CN" altLang="en-US" sz="2000" kern="0">
              <a:solidFill>
                <a:srgbClr val="091D5D"/>
              </a:solidFill>
              <a:latin typeface="Verdana" pitchFamily="34" charset="0"/>
            </a:endParaRPr>
          </a:p>
        </p:txBody>
      </p:sp>
      <p:sp>
        <p:nvSpPr>
          <p:cNvPr id="35" name="AutoShape 4"/>
          <p:cNvSpPr>
            <a:spLocks noChangeArrowheads="1"/>
          </p:cNvSpPr>
          <p:nvPr/>
        </p:nvSpPr>
        <p:spPr bwMode="auto">
          <a:xfrm rot="5400000">
            <a:off x="3840163" y="4298950"/>
            <a:ext cx="1363662" cy="223838"/>
          </a:xfrm>
          <a:prstGeom prst="triangle">
            <a:avLst>
              <a:gd name="adj" fmla="val 50000"/>
            </a:avLst>
          </a:prstGeom>
          <a:solidFill>
            <a:srgbClr val="FF9966"/>
          </a:solidFill>
          <a:ln>
            <a:noFill/>
          </a:ln>
          <a:effectLst>
            <a:outerShdw dist="17961" dir="2700000" algn="ctr" rotWithShape="0">
              <a:srgbClr val="808080"/>
            </a:outerShdw>
          </a:effectLst>
        </p:spPr>
        <p:txBody>
          <a:bodyPr tIns="91440" bIns="91440" anchor="ctr"/>
          <a:lstStyle/>
          <a:p>
            <a:pPr algn="ctr" eaLnBrk="0" fontAlgn="base" hangingPunct="0">
              <a:spcBef>
                <a:spcPct val="0"/>
              </a:spcBef>
              <a:spcAft>
                <a:spcPct val="0"/>
              </a:spcAft>
              <a:defRPr/>
            </a:pPr>
            <a:endParaRPr lang="zh-CN" altLang="en-US" sz="2000" kern="0">
              <a:solidFill>
                <a:srgbClr val="091D5D"/>
              </a:solidFill>
              <a:latin typeface="Verdana" pitchFamily="34" charset="0"/>
            </a:endParaRPr>
          </a:p>
        </p:txBody>
      </p:sp>
      <p:pic>
        <p:nvPicPr>
          <p:cNvPr id="47141" name="Picture 5" descr="C:\Users\johnny\Desktop\资料\odl.png"/>
          <p:cNvPicPr>
            <a:picLocks noChangeAspect="1" noChangeArrowheads="1"/>
          </p:cNvPicPr>
          <p:nvPr/>
        </p:nvPicPr>
        <p:blipFill>
          <a:blip r:embed="rId6" cstate="print"/>
          <a:srcRect/>
          <a:stretch>
            <a:fillRect/>
          </a:stretch>
        </p:blipFill>
        <p:spPr bwMode="auto">
          <a:xfrm>
            <a:off x="107950" y="3644900"/>
            <a:ext cx="862013" cy="619125"/>
          </a:xfrm>
          <a:prstGeom prst="rect">
            <a:avLst/>
          </a:prstGeom>
          <a:noFill/>
          <a:ln w="9525">
            <a:solidFill>
              <a:srgbClr val="FF0000"/>
            </a:solidFill>
            <a:round/>
          </a:ln>
        </p:spPr>
      </p:pic>
      <p:grpSp>
        <p:nvGrpSpPr>
          <p:cNvPr id="47142" name="组合 16"/>
          <p:cNvGrpSpPr/>
          <p:nvPr/>
        </p:nvGrpSpPr>
        <p:grpSpPr bwMode="auto">
          <a:xfrm>
            <a:off x="1044575" y="5734050"/>
            <a:ext cx="4830763" cy="363538"/>
            <a:chOff x="515402" y="5454850"/>
            <a:chExt cx="7996598" cy="529414"/>
          </a:xfrm>
        </p:grpSpPr>
        <p:sp>
          <p:nvSpPr>
            <p:cNvPr id="20" name="右箭头 19"/>
            <p:cNvSpPr/>
            <p:nvPr/>
          </p:nvSpPr>
          <p:spPr>
            <a:xfrm>
              <a:off x="515402" y="5454850"/>
              <a:ext cx="7996598" cy="529414"/>
            </a:xfrm>
            <a:prstGeom prst="rightArrow">
              <a:avLst>
                <a:gd name="adj1" fmla="val 50000"/>
                <a:gd name="adj2" fmla="val 137299"/>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pitchFamily="34" charset="0"/>
                <a:buNone/>
                <a:defRPr/>
              </a:pPr>
              <a:endParaRPr lang="zh-CN" altLang="en-US" sz="3200" noProof="1">
                <a:solidFill>
                  <a:prstClr val="white"/>
                </a:solidFill>
              </a:endParaRPr>
            </a:p>
          </p:txBody>
        </p:sp>
        <p:sp>
          <p:nvSpPr>
            <p:cNvPr id="47144" name="椭圆 4"/>
            <p:cNvSpPr>
              <a:spLocks noChangeArrowheads="1"/>
            </p:cNvSpPr>
            <p:nvPr/>
          </p:nvSpPr>
          <p:spPr bwMode="auto">
            <a:xfrm>
              <a:off x="732383" y="5602433"/>
              <a:ext cx="285750" cy="240831"/>
            </a:xfrm>
            <a:prstGeom prst="ellipse">
              <a:avLst/>
            </a:prstGeom>
            <a:solidFill>
              <a:srgbClr val="FFFFFF"/>
            </a:solidFill>
            <a:ln w="9525">
              <a:solidFill>
                <a:srgbClr val="000000"/>
              </a:solidFill>
              <a:round/>
              <a:tailEnd type="triangle" w="med" len="med"/>
            </a:ln>
          </p:spPr>
          <p:txBody>
            <a:bodyPr/>
            <a:lstStyle/>
            <a:p>
              <a:pPr marL="342900" indent="-342900" eaLnBrk="0" fontAlgn="base" hangingPunct="0">
                <a:spcBef>
                  <a:spcPct val="20000"/>
                </a:spcBef>
                <a:spcAft>
                  <a:spcPct val="0"/>
                </a:spcAft>
                <a:buFont typeface="Arial" pitchFamily="34" charset="0"/>
                <a:buChar char="•"/>
              </a:pPr>
              <a:endParaRPr lang="zh-CN" altLang="en-US" sz="3200">
                <a:solidFill>
                  <a:srgbClr val="000000"/>
                </a:solidFill>
                <a:latin typeface="Tahoma" pitchFamily="34" charset="0"/>
              </a:endParaRPr>
            </a:p>
          </p:txBody>
        </p:sp>
        <p:sp>
          <p:nvSpPr>
            <p:cNvPr id="47145" name="椭圆 4"/>
            <p:cNvSpPr>
              <a:spLocks noChangeArrowheads="1"/>
            </p:cNvSpPr>
            <p:nvPr/>
          </p:nvSpPr>
          <p:spPr bwMode="auto">
            <a:xfrm>
              <a:off x="2643176" y="5599141"/>
              <a:ext cx="285750" cy="240831"/>
            </a:xfrm>
            <a:prstGeom prst="ellipse">
              <a:avLst/>
            </a:prstGeom>
            <a:solidFill>
              <a:srgbClr val="FFFFFF"/>
            </a:solidFill>
            <a:ln w="9525">
              <a:solidFill>
                <a:srgbClr val="000000"/>
              </a:solidFill>
              <a:round/>
              <a:tailEnd type="triangle" w="med" len="med"/>
            </a:ln>
          </p:spPr>
          <p:txBody>
            <a:bodyPr/>
            <a:lstStyle/>
            <a:p>
              <a:pPr marL="342900" indent="-342900" eaLnBrk="0" fontAlgn="base" hangingPunct="0">
                <a:spcBef>
                  <a:spcPct val="20000"/>
                </a:spcBef>
                <a:spcAft>
                  <a:spcPct val="0"/>
                </a:spcAft>
                <a:buFont typeface="Arial" pitchFamily="34" charset="0"/>
                <a:buChar char="•"/>
              </a:pPr>
              <a:endParaRPr lang="zh-CN" altLang="en-US" sz="3200">
                <a:solidFill>
                  <a:srgbClr val="000000"/>
                </a:solidFill>
                <a:latin typeface="Tahoma" pitchFamily="34" charset="0"/>
              </a:endParaRPr>
            </a:p>
          </p:txBody>
        </p:sp>
        <p:sp>
          <p:nvSpPr>
            <p:cNvPr id="47146" name="椭圆 4"/>
            <p:cNvSpPr>
              <a:spLocks noChangeArrowheads="1"/>
            </p:cNvSpPr>
            <p:nvPr/>
          </p:nvSpPr>
          <p:spPr bwMode="auto">
            <a:xfrm>
              <a:off x="4643440" y="5602892"/>
              <a:ext cx="285750" cy="240831"/>
            </a:xfrm>
            <a:prstGeom prst="ellipse">
              <a:avLst/>
            </a:prstGeom>
            <a:solidFill>
              <a:srgbClr val="FFFFFF"/>
            </a:solidFill>
            <a:ln w="9525">
              <a:solidFill>
                <a:srgbClr val="000000"/>
              </a:solidFill>
              <a:round/>
              <a:tailEnd type="triangle" w="med" len="med"/>
            </a:ln>
          </p:spPr>
          <p:txBody>
            <a:bodyPr/>
            <a:lstStyle/>
            <a:p>
              <a:pPr marL="342900" indent="-342900" eaLnBrk="0" fontAlgn="base" hangingPunct="0">
                <a:spcBef>
                  <a:spcPct val="20000"/>
                </a:spcBef>
                <a:spcAft>
                  <a:spcPct val="0"/>
                </a:spcAft>
                <a:buFont typeface="Arial" pitchFamily="34" charset="0"/>
                <a:buChar char="•"/>
              </a:pPr>
              <a:endParaRPr lang="zh-CN" altLang="en-US" sz="3200">
                <a:solidFill>
                  <a:srgbClr val="000000"/>
                </a:solidFill>
                <a:latin typeface="Tahoma" pitchFamily="34" charset="0"/>
              </a:endParaRPr>
            </a:p>
          </p:txBody>
        </p:sp>
        <p:sp>
          <p:nvSpPr>
            <p:cNvPr id="47147" name="椭圆 4"/>
            <p:cNvSpPr>
              <a:spLocks noChangeArrowheads="1"/>
            </p:cNvSpPr>
            <p:nvPr/>
          </p:nvSpPr>
          <p:spPr bwMode="auto">
            <a:xfrm>
              <a:off x="6545374" y="5599141"/>
              <a:ext cx="285750" cy="240831"/>
            </a:xfrm>
            <a:prstGeom prst="ellipse">
              <a:avLst/>
            </a:prstGeom>
            <a:solidFill>
              <a:srgbClr val="FFFFFF"/>
            </a:solidFill>
            <a:ln w="9525">
              <a:solidFill>
                <a:srgbClr val="000000"/>
              </a:solidFill>
              <a:round/>
              <a:tailEnd type="triangle" w="med" len="med"/>
            </a:ln>
          </p:spPr>
          <p:txBody>
            <a:bodyPr/>
            <a:lstStyle/>
            <a:p>
              <a:pPr marL="342900" indent="-342900" eaLnBrk="0" fontAlgn="base" hangingPunct="0">
                <a:spcBef>
                  <a:spcPct val="20000"/>
                </a:spcBef>
                <a:spcAft>
                  <a:spcPct val="0"/>
                </a:spcAft>
                <a:buFont typeface="Arial" pitchFamily="34" charset="0"/>
                <a:buChar char="•"/>
              </a:pPr>
              <a:endParaRPr lang="zh-CN" altLang="en-US" sz="3200">
                <a:solidFill>
                  <a:srgbClr val="000000"/>
                </a:solidFill>
                <a:latin typeface="Tahoma" pitchFamily="34" charset="0"/>
              </a:endParaRPr>
            </a:p>
          </p:txBody>
        </p:sp>
      </p:grpSp>
      <p:sp>
        <p:nvSpPr>
          <p:cNvPr id="47148" name="文本框 25"/>
          <p:cNvSpPr txBox="1">
            <a:spLocks noChangeArrowheads="1"/>
          </p:cNvSpPr>
          <p:nvPr/>
        </p:nvSpPr>
        <p:spPr bwMode="auto">
          <a:xfrm>
            <a:off x="6083300" y="3357563"/>
            <a:ext cx="590550" cy="822325"/>
          </a:xfrm>
          <a:prstGeom prst="rect">
            <a:avLst/>
          </a:prstGeom>
          <a:noFill/>
          <a:ln w="9525">
            <a:noFill/>
            <a:miter lim="800000"/>
          </a:ln>
        </p:spPr>
        <p:txBody>
          <a:bodyPr wrap="none">
            <a:spAutoFit/>
          </a:bodyPr>
          <a:lstStyle/>
          <a:p>
            <a:pPr eaLnBrk="0" fontAlgn="base" hangingPunct="0">
              <a:spcBef>
                <a:spcPct val="0"/>
              </a:spcBef>
              <a:spcAft>
                <a:spcPct val="0"/>
              </a:spcAft>
              <a:buFont typeface="Arial" pitchFamily="34" charset="0"/>
              <a:buNone/>
            </a:pPr>
            <a:r>
              <a:rPr lang="zh-CN" altLang="en-US" sz="1600" b="1">
                <a:solidFill>
                  <a:srgbClr val="FF0000"/>
                </a:solidFill>
                <a:latin typeface="宋体" pitchFamily="2" charset="-122"/>
                <a:sym typeface="宋体" pitchFamily="2" charset="-122"/>
              </a:rPr>
              <a:t>加快</a:t>
            </a:r>
          </a:p>
          <a:p>
            <a:pPr eaLnBrk="0" fontAlgn="base" hangingPunct="0">
              <a:spcBef>
                <a:spcPct val="0"/>
              </a:spcBef>
              <a:spcAft>
                <a:spcPct val="0"/>
              </a:spcAft>
              <a:buFont typeface="Arial" pitchFamily="34" charset="0"/>
              <a:buNone/>
            </a:pPr>
            <a:r>
              <a:rPr lang="zh-CN" altLang="en-US" sz="1600" b="1">
                <a:solidFill>
                  <a:srgbClr val="FF0000"/>
                </a:solidFill>
                <a:latin typeface="宋体" pitchFamily="2" charset="-122"/>
                <a:sym typeface="宋体" pitchFamily="2" charset="-122"/>
              </a:rPr>
              <a:t>走向</a:t>
            </a:r>
          </a:p>
          <a:p>
            <a:pPr eaLnBrk="0" fontAlgn="base" hangingPunct="0">
              <a:spcBef>
                <a:spcPct val="0"/>
              </a:spcBef>
              <a:spcAft>
                <a:spcPct val="0"/>
              </a:spcAft>
              <a:buFont typeface="Arial" pitchFamily="34" charset="0"/>
              <a:buNone/>
            </a:pPr>
            <a:r>
              <a:rPr lang="zh-CN" altLang="en-US" sz="1600" b="1">
                <a:solidFill>
                  <a:srgbClr val="FF0000"/>
                </a:solidFill>
                <a:latin typeface="宋体" pitchFamily="2" charset="-122"/>
                <a:sym typeface="宋体" pitchFamily="2" charset="-122"/>
              </a:rPr>
              <a:t>融合</a:t>
            </a:r>
            <a:endParaRPr lang="en-US" altLang="zh-CN" sz="1600" b="1">
              <a:solidFill>
                <a:srgbClr val="FF0000"/>
              </a:solidFill>
              <a:latin typeface="宋体" pitchFamily="2" charset="-122"/>
              <a:sym typeface="宋体" pitchFamily="2" charset="-122"/>
            </a:endParaRPr>
          </a:p>
        </p:txBody>
      </p:sp>
      <p:sp>
        <p:nvSpPr>
          <p:cNvPr id="47149" name="左大括号 32848"/>
          <p:cNvSpPr/>
          <p:nvPr/>
        </p:nvSpPr>
        <p:spPr bwMode="auto">
          <a:xfrm>
            <a:off x="6557963" y="1122363"/>
            <a:ext cx="431800" cy="5280025"/>
          </a:xfrm>
          <a:prstGeom prst="leftBrace">
            <a:avLst>
              <a:gd name="adj1" fmla="val 56328"/>
              <a:gd name="adj2" fmla="val 50000"/>
            </a:avLst>
          </a:prstGeom>
          <a:noFill/>
          <a:ln w="9525">
            <a:solidFill>
              <a:srgbClr val="C00000"/>
            </a:solidFill>
            <a:prstDash val="dash"/>
            <a:round/>
          </a:ln>
        </p:spPr>
        <p:txBody>
          <a:bodyPr/>
          <a:lstStyle/>
          <a:p>
            <a:pPr eaLnBrk="0" fontAlgn="base" hangingPunct="0">
              <a:spcBef>
                <a:spcPct val="0"/>
              </a:spcBef>
              <a:spcAft>
                <a:spcPct val="0"/>
              </a:spcAft>
              <a:buFont typeface="Arial" pitchFamily="34" charset="0"/>
              <a:buNone/>
            </a:pPr>
            <a:endParaRPr lang="zh-CN" altLang="en-US" sz="3200">
              <a:solidFill>
                <a:prstClr val="black"/>
              </a:solidFill>
              <a:latin typeface="Tahoma" pitchFamily="34" charset="0"/>
            </a:endParaRPr>
          </a:p>
        </p:txBody>
      </p:sp>
      <p:sp>
        <p:nvSpPr>
          <p:cNvPr id="47150" name="AutoShape 136"/>
          <p:cNvSpPr>
            <a:spLocks noChangeArrowheads="1"/>
          </p:cNvSpPr>
          <p:nvPr/>
        </p:nvSpPr>
        <p:spPr bwMode="auto">
          <a:xfrm>
            <a:off x="6948488" y="1700213"/>
            <a:ext cx="2076450" cy="649287"/>
          </a:xfrm>
          <a:prstGeom prst="roundRect">
            <a:avLst>
              <a:gd name="adj" fmla="val 32838"/>
            </a:avLst>
          </a:prstGeom>
          <a:solidFill>
            <a:srgbClr val="00FFFF"/>
          </a:solidFill>
          <a:ln w="9525">
            <a:solidFill>
              <a:srgbClr val="959EF3"/>
            </a:solidFill>
            <a:round/>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均采用开源方式</a:t>
            </a:r>
          </a:p>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开源社区高度重合</a:t>
            </a:r>
          </a:p>
        </p:txBody>
      </p:sp>
      <p:sp>
        <p:nvSpPr>
          <p:cNvPr id="47151" name="AutoShape 136"/>
          <p:cNvSpPr>
            <a:spLocks noChangeArrowheads="1"/>
          </p:cNvSpPr>
          <p:nvPr/>
        </p:nvSpPr>
        <p:spPr bwMode="auto">
          <a:xfrm>
            <a:off x="6948488" y="2419350"/>
            <a:ext cx="2076450" cy="649288"/>
          </a:xfrm>
          <a:prstGeom prst="roundRect">
            <a:avLst>
              <a:gd name="adj" fmla="val 32838"/>
            </a:avLst>
          </a:prstGeom>
          <a:solidFill>
            <a:srgbClr val="00FFFF"/>
          </a:solidFill>
          <a:ln w="9525">
            <a:solidFill>
              <a:srgbClr val="959EF3"/>
            </a:solidFill>
            <a:round/>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功能结构基本一致</a:t>
            </a:r>
          </a:p>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均包括三大功能层</a:t>
            </a:r>
          </a:p>
        </p:txBody>
      </p:sp>
      <p:sp>
        <p:nvSpPr>
          <p:cNvPr id="47152" name="AutoShape 136"/>
          <p:cNvSpPr>
            <a:spLocks noChangeArrowheads="1"/>
          </p:cNvSpPr>
          <p:nvPr/>
        </p:nvSpPr>
        <p:spPr bwMode="auto">
          <a:xfrm>
            <a:off x="6931025" y="3133725"/>
            <a:ext cx="2076450" cy="649288"/>
          </a:xfrm>
          <a:prstGeom prst="roundRect">
            <a:avLst>
              <a:gd name="adj" fmla="val 32838"/>
            </a:avLst>
          </a:prstGeom>
          <a:solidFill>
            <a:srgbClr val="00FFFF"/>
          </a:solidFill>
          <a:ln w="9525">
            <a:solidFill>
              <a:srgbClr val="959EF3"/>
            </a:solidFill>
            <a:round/>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软件实现架构一致</a:t>
            </a:r>
          </a:p>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均采用</a:t>
            </a:r>
            <a:r>
              <a:rPr lang="en-US" altLang="zh-CN" sz="1600">
                <a:solidFill>
                  <a:prstClr val="black"/>
                </a:solidFill>
                <a:latin typeface="Arial" pitchFamily="34" charset="0"/>
              </a:rPr>
              <a:t>OSGi</a:t>
            </a:r>
            <a:r>
              <a:rPr lang="zh-CN" altLang="en-US" sz="1600">
                <a:solidFill>
                  <a:prstClr val="black"/>
                </a:solidFill>
                <a:latin typeface="Arial" pitchFamily="34" charset="0"/>
              </a:rPr>
              <a:t>架构</a:t>
            </a:r>
          </a:p>
        </p:txBody>
      </p:sp>
      <p:sp>
        <p:nvSpPr>
          <p:cNvPr id="47153" name="AutoShape 136"/>
          <p:cNvSpPr>
            <a:spLocks noChangeArrowheads="1"/>
          </p:cNvSpPr>
          <p:nvPr/>
        </p:nvSpPr>
        <p:spPr bwMode="auto">
          <a:xfrm>
            <a:off x="6948488" y="979488"/>
            <a:ext cx="2076450" cy="649287"/>
          </a:xfrm>
          <a:prstGeom prst="roundRect">
            <a:avLst>
              <a:gd name="adj" fmla="val 32838"/>
            </a:avLst>
          </a:prstGeom>
          <a:solidFill>
            <a:srgbClr val="00FFFF"/>
          </a:solidFill>
          <a:ln w="9525">
            <a:solidFill>
              <a:srgbClr val="959EF3"/>
            </a:solidFill>
            <a:round/>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定位分歧逐步缩小</a:t>
            </a:r>
          </a:p>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面向</a:t>
            </a:r>
            <a:r>
              <a:rPr lang="en-US" altLang="zh-CN" sz="1600">
                <a:solidFill>
                  <a:prstClr val="black"/>
                </a:solidFill>
                <a:latin typeface="Arial" pitchFamily="34" charset="0"/>
              </a:rPr>
              <a:t>IT</a:t>
            </a:r>
            <a:r>
              <a:rPr lang="zh-CN" altLang="en-US" sz="1600">
                <a:solidFill>
                  <a:prstClr val="black"/>
                </a:solidFill>
                <a:latin typeface="Arial" pitchFamily="34" charset="0"/>
              </a:rPr>
              <a:t>和</a:t>
            </a:r>
            <a:r>
              <a:rPr lang="en-US" altLang="zh-CN" sz="1600">
                <a:solidFill>
                  <a:prstClr val="black"/>
                </a:solidFill>
                <a:latin typeface="Arial" pitchFamily="34" charset="0"/>
              </a:rPr>
              <a:t>CT</a:t>
            </a:r>
            <a:r>
              <a:rPr lang="zh-CN" altLang="en-US" sz="1600">
                <a:solidFill>
                  <a:prstClr val="black"/>
                </a:solidFill>
                <a:latin typeface="Arial" pitchFamily="34" charset="0"/>
              </a:rPr>
              <a:t>的目标融合</a:t>
            </a:r>
          </a:p>
        </p:txBody>
      </p:sp>
      <p:sp>
        <p:nvSpPr>
          <p:cNvPr id="47154" name="AutoShape 136"/>
          <p:cNvSpPr>
            <a:spLocks noChangeArrowheads="1"/>
          </p:cNvSpPr>
          <p:nvPr/>
        </p:nvSpPr>
        <p:spPr bwMode="auto">
          <a:xfrm>
            <a:off x="6899275" y="3832225"/>
            <a:ext cx="2076450" cy="649288"/>
          </a:xfrm>
          <a:prstGeom prst="roundRect">
            <a:avLst>
              <a:gd name="adj" fmla="val 32838"/>
            </a:avLst>
          </a:prstGeom>
          <a:solidFill>
            <a:srgbClr val="00FFFF"/>
          </a:solidFill>
          <a:ln w="9525">
            <a:solidFill>
              <a:srgbClr val="959EF3"/>
            </a:solidFill>
            <a:round/>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北向服务接口一致</a:t>
            </a:r>
          </a:p>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均采用</a:t>
            </a:r>
            <a:r>
              <a:rPr lang="en-US" altLang="zh-CN" sz="1600">
                <a:solidFill>
                  <a:prstClr val="black"/>
                </a:solidFill>
                <a:latin typeface="Arial" pitchFamily="34" charset="0"/>
              </a:rPr>
              <a:t>RESTful</a:t>
            </a:r>
          </a:p>
        </p:txBody>
      </p:sp>
      <p:sp>
        <p:nvSpPr>
          <p:cNvPr id="47155" name="AutoShape 136"/>
          <p:cNvSpPr>
            <a:spLocks noChangeArrowheads="1"/>
          </p:cNvSpPr>
          <p:nvPr/>
        </p:nvSpPr>
        <p:spPr bwMode="auto">
          <a:xfrm>
            <a:off x="6881813" y="4532313"/>
            <a:ext cx="2076450" cy="649287"/>
          </a:xfrm>
          <a:prstGeom prst="roundRect">
            <a:avLst>
              <a:gd name="adj" fmla="val 32838"/>
            </a:avLst>
          </a:prstGeom>
          <a:solidFill>
            <a:srgbClr val="00FFFF"/>
          </a:solidFill>
          <a:ln w="9525">
            <a:solidFill>
              <a:srgbClr val="959EF3"/>
            </a:solidFill>
            <a:round/>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南向接口功能一致</a:t>
            </a:r>
          </a:p>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均支持多协议</a:t>
            </a:r>
            <a:endParaRPr lang="en-US" altLang="zh-CN" sz="1600">
              <a:solidFill>
                <a:prstClr val="black"/>
              </a:solidFill>
              <a:latin typeface="Arial" pitchFamily="34" charset="0"/>
            </a:endParaRPr>
          </a:p>
        </p:txBody>
      </p:sp>
      <p:sp>
        <p:nvSpPr>
          <p:cNvPr id="47156" name="AutoShape 136"/>
          <p:cNvSpPr>
            <a:spLocks noChangeArrowheads="1"/>
          </p:cNvSpPr>
          <p:nvPr/>
        </p:nvSpPr>
        <p:spPr bwMode="auto">
          <a:xfrm>
            <a:off x="6877050" y="5227638"/>
            <a:ext cx="2076450" cy="649287"/>
          </a:xfrm>
          <a:prstGeom prst="roundRect">
            <a:avLst>
              <a:gd name="adj" fmla="val 32838"/>
            </a:avLst>
          </a:prstGeom>
          <a:solidFill>
            <a:srgbClr val="00FFFF"/>
          </a:solidFill>
          <a:ln w="9525">
            <a:solidFill>
              <a:srgbClr val="959EF3"/>
            </a:solidFill>
            <a:round/>
          </a:ln>
        </p:spPr>
        <p:txBody>
          <a:bodyPr wrap="none" lIns="90170" tIns="46990" rIns="90170" bIns="46990" anchor="ctr"/>
          <a:lstStyle/>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均采用模块化设计</a:t>
            </a:r>
          </a:p>
          <a:p>
            <a:pPr algn="ctr" eaLnBrk="0" fontAlgn="base" hangingPunct="0">
              <a:spcBef>
                <a:spcPct val="0"/>
              </a:spcBef>
              <a:spcAft>
                <a:spcPct val="0"/>
              </a:spcAft>
              <a:buFont typeface="Arial" pitchFamily="34" charset="0"/>
              <a:buNone/>
            </a:pPr>
            <a:r>
              <a:rPr lang="zh-CN" altLang="en-US" sz="1600">
                <a:solidFill>
                  <a:prstClr val="black"/>
                </a:solidFill>
                <a:latin typeface="Arial" pitchFamily="34" charset="0"/>
              </a:rPr>
              <a:t>功能模块可互换</a:t>
            </a:r>
          </a:p>
        </p:txBody>
      </p:sp>
      <p:sp>
        <p:nvSpPr>
          <p:cNvPr id="47158" name="AutoShape 136"/>
          <p:cNvSpPr>
            <a:spLocks noChangeArrowheads="1"/>
          </p:cNvSpPr>
          <p:nvPr/>
        </p:nvSpPr>
        <p:spPr bwMode="auto">
          <a:xfrm>
            <a:off x="6861175" y="5929313"/>
            <a:ext cx="2076450" cy="649287"/>
          </a:xfrm>
          <a:prstGeom prst="roundRect">
            <a:avLst>
              <a:gd name="adj" fmla="val 32838"/>
            </a:avLst>
          </a:prstGeom>
          <a:solidFill>
            <a:srgbClr val="00FFFF"/>
          </a:solidFill>
          <a:ln w="9525">
            <a:solidFill>
              <a:srgbClr val="959EF3"/>
            </a:solidFill>
            <a:round/>
          </a:ln>
        </p:spPr>
        <p:txBody>
          <a:bodyPr wrap="none" lIns="90170" tIns="46990" rIns="90170" bIns="46990" anchor="ctr"/>
          <a:lstStyle/>
          <a:p>
            <a:pPr algn="ctr" eaLnBrk="0" fontAlgn="base" hangingPunct="0">
              <a:spcBef>
                <a:spcPct val="0"/>
              </a:spcBef>
              <a:spcAft>
                <a:spcPct val="0"/>
              </a:spcAft>
              <a:buFont typeface="Arial" pitchFamily="34" charset="0"/>
              <a:buNone/>
            </a:pPr>
            <a:r>
              <a:rPr lang="en-US" altLang="zh-CN" sz="1200">
                <a:solidFill>
                  <a:srgbClr val="FF0000"/>
                </a:solidFill>
                <a:latin typeface="Arial" pitchFamily="34" charset="0"/>
              </a:rPr>
              <a:t>10</a:t>
            </a:r>
            <a:r>
              <a:rPr lang="zh-CN" altLang="en-US" sz="1200">
                <a:solidFill>
                  <a:srgbClr val="FF0000"/>
                </a:solidFill>
                <a:latin typeface="Arial" pitchFamily="34" charset="0"/>
              </a:rPr>
              <a:t>月</a:t>
            </a:r>
            <a:r>
              <a:rPr lang="en-US" altLang="zh-CN" sz="1200">
                <a:solidFill>
                  <a:srgbClr val="FF0000"/>
                </a:solidFill>
                <a:latin typeface="Arial" pitchFamily="34" charset="0"/>
              </a:rPr>
              <a:t>,ONOS</a:t>
            </a:r>
            <a:r>
              <a:rPr lang="zh-CN" altLang="en-US" sz="1200">
                <a:solidFill>
                  <a:srgbClr val="FF0000"/>
                </a:solidFill>
                <a:latin typeface="Arial" pitchFamily="34" charset="0"/>
              </a:rPr>
              <a:t>成为</a:t>
            </a:r>
            <a:r>
              <a:rPr lang="en-US" altLang="zh-CN" sz="1200">
                <a:solidFill>
                  <a:srgbClr val="FF0000"/>
                </a:solidFill>
                <a:latin typeface="Arial" pitchFamily="34" charset="0"/>
              </a:rPr>
              <a:t>LINUX</a:t>
            </a:r>
          </a:p>
          <a:p>
            <a:pPr algn="ctr" eaLnBrk="0" fontAlgn="base" hangingPunct="0">
              <a:spcBef>
                <a:spcPct val="0"/>
              </a:spcBef>
              <a:spcAft>
                <a:spcPct val="0"/>
              </a:spcAft>
              <a:buFont typeface="Arial" pitchFamily="34" charset="0"/>
              <a:buNone/>
            </a:pPr>
            <a:r>
              <a:rPr lang="zh-CN" altLang="en-US" sz="1200">
                <a:solidFill>
                  <a:srgbClr val="FF0000"/>
                </a:solidFill>
                <a:latin typeface="Arial" pitchFamily="34" charset="0"/>
              </a:rPr>
              <a:t>基金会合作项目，</a:t>
            </a:r>
          </a:p>
          <a:p>
            <a:pPr algn="ctr" eaLnBrk="0" fontAlgn="base" hangingPunct="0">
              <a:spcBef>
                <a:spcPct val="0"/>
              </a:spcBef>
              <a:spcAft>
                <a:spcPct val="0"/>
              </a:spcAft>
              <a:buFont typeface="Arial" pitchFamily="34" charset="0"/>
              <a:buNone/>
            </a:pPr>
            <a:r>
              <a:rPr lang="zh-CN" altLang="en-US" sz="1200">
                <a:solidFill>
                  <a:srgbClr val="FF0000"/>
                </a:solidFill>
                <a:latin typeface="Arial" pitchFamily="34" charset="0"/>
              </a:rPr>
              <a:t>两者的管理和资金来源一致</a:t>
            </a:r>
          </a:p>
        </p:txBody>
      </p:sp>
    </p:spTree>
    <p:extLst>
      <p:ext uri="{BB962C8B-B14F-4D97-AF65-F5344CB8AC3E}">
        <p14:creationId xmlns:p14="http://schemas.microsoft.com/office/powerpoint/2010/main" val="1952258053"/>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noChangeArrowheads="1"/>
          </p:cNvSpPr>
          <p:nvPr>
            <p:ph type="title" idx="4294967295"/>
          </p:nvPr>
        </p:nvSpPr>
        <p:spPr>
          <a:xfrm>
            <a:off x="52387" y="188640"/>
            <a:ext cx="8893175" cy="777875"/>
          </a:xfrm>
        </p:spPr>
        <p:txBody>
          <a:bodyPr>
            <a:normAutofit fontScale="90000"/>
          </a:bodyPr>
          <a:lstStyle/>
          <a:p>
            <a:pPr algn="ctr"/>
            <a:r>
              <a:rPr lang="zh-CN" altLang="en-US" sz="2800" b="1" dirty="0" smtClean="0">
                <a:latin typeface="黑体" pitchFamily="49" charset="-122"/>
                <a:ea typeface="黑体" pitchFamily="49" charset="-122"/>
              </a:rPr>
              <a:t>热点三：应用</a:t>
            </a:r>
            <a:r>
              <a:rPr lang="zh-CN" altLang="en-US" sz="2800" b="1" dirty="0" smtClean="0">
                <a:latin typeface="黑体" pitchFamily="49" charset="-122"/>
                <a:ea typeface="黑体" pitchFamily="49" charset="-122"/>
              </a:rPr>
              <a:t>基础设施：网络发展迅猛</a:t>
            </a:r>
            <a:r>
              <a:rPr lang="zh-CN" altLang="en-US" sz="2800" b="1" dirty="0" smtClean="0">
                <a:latin typeface="黑体" pitchFamily="49" charset="-122"/>
                <a:ea typeface="黑体" pitchFamily="49" charset="-122"/>
                <a:sym typeface="微软雅黑" pitchFamily="34" charset="-122"/>
              </a:rPr>
              <a:t>，</a:t>
            </a:r>
            <a:r>
              <a:rPr lang="zh-CN" altLang="en-US" sz="2800" b="1" dirty="0" smtClean="0">
                <a:latin typeface="黑体" pitchFamily="49" charset="-122"/>
                <a:ea typeface="黑体" pitchFamily="49" charset="-122"/>
                <a:sym typeface="微软雅黑" pitchFamily="34" charset="-122"/>
              </a:rPr>
              <a:t>发达国家优势</a:t>
            </a:r>
            <a:r>
              <a:rPr lang="zh-CN" altLang="en-US" sz="2800" b="1" dirty="0" smtClean="0">
                <a:latin typeface="黑体" pitchFamily="49" charset="-122"/>
                <a:ea typeface="黑体" pitchFamily="49" charset="-122"/>
                <a:sym typeface="微软雅黑" pitchFamily="34" charset="-122"/>
              </a:rPr>
              <a:t>明显</a:t>
            </a:r>
          </a:p>
        </p:txBody>
      </p:sp>
      <p:sp>
        <p:nvSpPr>
          <p:cNvPr id="9221" name="矩形 1"/>
          <p:cNvSpPr/>
          <p:nvPr/>
        </p:nvSpPr>
        <p:spPr>
          <a:xfrm>
            <a:off x="395288" y="1084263"/>
            <a:ext cx="4103687" cy="585787"/>
          </a:xfrm>
          <a:prstGeom prst="rect">
            <a:avLst/>
          </a:prstGeom>
          <a:solidFill>
            <a:srgbClr val="F2F2F2"/>
          </a:solidFill>
          <a:ln w="9525">
            <a:noFill/>
            <a:miter/>
          </a:ln>
        </p:spPr>
        <p:txBody>
          <a:bodyPr anchor="ctr">
            <a:spAutoFit/>
          </a:bodyPr>
          <a:lstStyle/>
          <a:p>
            <a:pPr algn="ctr">
              <a:defRPr/>
            </a:pPr>
            <a:r>
              <a:rPr lang="zh-CN" altLang="en-US" sz="1600" b="1" noProof="1">
                <a:effectLst>
                  <a:outerShdw blurRad="38100" dist="38100" dir="2700000">
                    <a:srgbClr val="C0C0C0"/>
                  </a:outerShdw>
                </a:effectLst>
                <a:latin typeface="微软雅黑" pitchFamily="34" charset="-122"/>
                <a:ea typeface="微软雅黑" pitchFamily="34" charset="-122"/>
                <a:cs typeface="+mn-ea"/>
                <a:sym typeface="Arial" charset="0"/>
              </a:rPr>
              <a:t>我国CDN网络多方参与、快速发展，但比发达国家建设起步晚，规模差距大</a:t>
            </a:r>
            <a:endParaRPr lang="zh-CN" altLang="en-US" sz="1600" b="1" noProof="1">
              <a:effectLst>
                <a:outerShdw blurRad="38100" dist="38100" dir="2700000">
                  <a:srgbClr val="C0C0C0"/>
                </a:outerShdw>
              </a:effectLst>
              <a:latin typeface="微软雅黑" pitchFamily="34" charset="-122"/>
              <a:ea typeface="微软雅黑" pitchFamily="34" charset="-122"/>
              <a:sym typeface="Arial" charset="0"/>
            </a:endParaRPr>
          </a:p>
        </p:txBody>
      </p:sp>
      <p:sp>
        <p:nvSpPr>
          <p:cNvPr id="19460" name="矩形 11"/>
          <p:cNvSpPr>
            <a:spLocks noChangeArrowheads="1"/>
          </p:cNvSpPr>
          <p:nvPr/>
        </p:nvSpPr>
        <p:spPr bwMode="auto">
          <a:xfrm>
            <a:off x="395288" y="1701800"/>
            <a:ext cx="4103687" cy="1920875"/>
          </a:xfrm>
          <a:prstGeom prst="rect">
            <a:avLst/>
          </a:prstGeom>
          <a:noFill/>
          <a:ln w="9525">
            <a:solidFill>
              <a:schemeClr val="accent2"/>
            </a:solidFill>
            <a:miter lim="800000"/>
          </a:ln>
        </p:spPr>
        <p:txBody>
          <a:bodyPr>
            <a:spAutoFit/>
          </a:bodyPr>
          <a:lstStyle/>
          <a:p>
            <a:pPr marL="285750" indent="-285750" eaLnBrk="0" hangingPunct="0">
              <a:lnSpc>
                <a:spcPct val="150000"/>
              </a:lnSpc>
              <a:buFont typeface="Arial" pitchFamily="34" charset="0"/>
              <a:buChar char="•"/>
            </a:pPr>
            <a:r>
              <a:rPr lang="zh-CN" altLang="en-US" sz="1600" b="1">
                <a:solidFill>
                  <a:srgbClr val="FF0000"/>
                </a:solidFill>
                <a:latin typeface="微软雅黑" pitchFamily="34" charset="-122"/>
                <a:ea typeface="微软雅黑" pitchFamily="34" charset="-122"/>
                <a:sym typeface="Arial" pitchFamily="34" charset="0"/>
              </a:rPr>
              <a:t>我国</a:t>
            </a:r>
            <a:r>
              <a:rPr lang="zh-CN" altLang="en-US" sz="1600">
                <a:solidFill>
                  <a:srgbClr val="FF0000"/>
                </a:solidFill>
                <a:latin typeface="微软雅黑" pitchFamily="34" charset="-122"/>
                <a:ea typeface="微软雅黑" pitchFamily="34" charset="-122"/>
                <a:sym typeface="Arial" pitchFamily="34" charset="0"/>
              </a:rPr>
              <a:t>：</a:t>
            </a:r>
            <a:r>
              <a:rPr lang="zh-CN" altLang="en-US" sz="1600">
                <a:latin typeface="微软雅黑" pitchFamily="34" charset="-122"/>
                <a:ea typeface="微软雅黑" pitchFamily="34" charset="-122"/>
                <a:sym typeface="Arial" pitchFamily="34" charset="0"/>
              </a:rPr>
              <a:t>基础运营商和互联网企业积极部署CDN网络，并积极拓展海外覆盖</a:t>
            </a:r>
          </a:p>
          <a:p>
            <a:pPr marL="285750" indent="-285750" eaLnBrk="0" hangingPunct="0">
              <a:lnSpc>
                <a:spcPct val="150000"/>
              </a:lnSpc>
              <a:buFont typeface="宋体" pitchFamily="2" charset="-122"/>
              <a:buChar char="—"/>
            </a:pPr>
            <a:r>
              <a:rPr lang="zh-CN" altLang="en-US" sz="1200" b="1">
                <a:latin typeface="微软雅黑" pitchFamily="34" charset="-122"/>
                <a:ea typeface="微软雅黑" pitchFamily="34" charset="-122"/>
                <a:sym typeface="Arial" pitchFamily="34" charset="0"/>
              </a:rPr>
              <a:t>中国电信：</a:t>
            </a:r>
            <a:r>
              <a:rPr lang="zh-CN" altLang="en-US" sz="1200">
                <a:latin typeface="仿宋_GB2312" pitchFamily="49" charset="-122"/>
                <a:ea typeface="仿宋_GB2312" pitchFamily="49" charset="-122"/>
                <a:sym typeface="Arial" pitchFamily="34" charset="0"/>
              </a:rPr>
              <a:t>覆盖全网的300多个CDN节点，总服务能力接近19T；已在41个国家和83个城市建有CDN节点。</a:t>
            </a:r>
          </a:p>
          <a:p>
            <a:pPr marL="285750" indent="-285750" eaLnBrk="0" hangingPunct="0">
              <a:lnSpc>
                <a:spcPct val="150000"/>
              </a:lnSpc>
              <a:buFont typeface="宋体" pitchFamily="2" charset="-122"/>
              <a:buChar char="—"/>
            </a:pPr>
            <a:r>
              <a:rPr lang="zh-CN" altLang="en-US" sz="1200" b="1">
                <a:latin typeface="微软雅黑" pitchFamily="34" charset="-122"/>
                <a:ea typeface="微软雅黑" pitchFamily="34" charset="-122"/>
                <a:sym typeface="Times New Roman" pitchFamily="18" charset="0"/>
              </a:rPr>
              <a:t>迅雷携手小米：</a:t>
            </a:r>
            <a:r>
              <a:rPr lang="zh-CN" altLang="en-US" sz="1200">
                <a:latin typeface="仿宋_GB2312" pitchFamily="49" charset="-122"/>
                <a:ea typeface="仿宋_GB2312" pitchFamily="49" charset="-122"/>
                <a:sym typeface="Times New Roman" pitchFamily="18" charset="0"/>
              </a:rPr>
              <a:t>推出</a:t>
            </a:r>
            <a:r>
              <a:rPr lang="en-US" sz="1200">
                <a:latin typeface="仿宋_GB2312" pitchFamily="49" charset="-122"/>
                <a:ea typeface="仿宋_GB2312" pitchFamily="49" charset="-122"/>
                <a:sym typeface="Times New Roman" pitchFamily="18" charset="0"/>
              </a:rPr>
              <a:t>“</a:t>
            </a:r>
            <a:r>
              <a:rPr lang="zh-CN" altLang="en-US" sz="1200">
                <a:latin typeface="仿宋_GB2312" pitchFamily="49" charset="-122"/>
                <a:ea typeface="仿宋_GB2312" pitchFamily="49" charset="-122"/>
                <a:sym typeface="Times New Roman" pitchFamily="18" charset="0"/>
              </a:rPr>
              <a:t>星域</a:t>
            </a:r>
            <a:r>
              <a:rPr lang="en-US" altLang="zh-CN" sz="1200">
                <a:latin typeface="仿宋_GB2312" pitchFamily="49" charset="-122"/>
                <a:ea typeface="仿宋_GB2312" pitchFamily="49" charset="-122"/>
                <a:sym typeface="Times New Roman" pitchFamily="18" charset="0"/>
              </a:rPr>
              <a:t>CDN”</a:t>
            </a:r>
            <a:r>
              <a:rPr lang="zh-CN" altLang="en-US" sz="1200">
                <a:latin typeface="仿宋_GB2312" pitchFamily="49" charset="-122"/>
                <a:ea typeface="仿宋_GB2312" pitchFamily="49" charset="-122"/>
                <a:sym typeface="Times New Roman" pitchFamily="18" charset="0"/>
              </a:rPr>
              <a:t>系统，近一步将</a:t>
            </a:r>
            <a:r>
              <a:rPr lang="en-US" altLang="zh-CN" sz="1200">
                <a:latin typeface="仿宋_GB2312" pitchFamily="49" charset="-122"/>
                <a:ea typeface="仿宋_GB2312" pitchFamily="49" charset="-122"/>
                <a:sym typeface="Times New Roman" pitchFamily="18" charset="0"/>
              </a:rPr>
              <a:t>CDN</a:t>
            </a:r>
            <a:r>
              <a:rPr lang="zh-CN" altLang="en-US" sz="1200">
                <a:latin typeface="仿宋_GB2312" pitchFamily="49" charset="-122"/>
                <a:ea typeface="仿宋_GB2312" pitchFamily="49" charset="-122"/>
                <a:sym typeface="Times New Roman" pitchFamily="18" charset="0"/>
              </a:rPr>
              <a:t>推向用户边缘，破解弱网加速难题。</a:t>
            </a:r>
            <a:endParaRPr lang="zh-CN" altLang="en-US" sz="1400">
              <a:latin typeface="微软雅黑" pitchFamily="34" charset="-122"/>
              <a:ea typeface="微软雅黑" pitchFamily="34" charset="-122"/>
              <a:sym typeface="Arial" pitchFamily="34" charset="0"/>
            </a:endParaRPr>
          </a:p>
        </p:txBody>
      </p:sp>
      <p:sp>
        <p:nvSpPr>
          <p:cNvPr id="19461" name="矩形 11"/>
          <p:cNvSpPr>
            <a:spLocks noChangeArrowheads="1"/>
          </p:cNvSpPr>
          <p:nvPr/>
        </p:nvSpPr>
        <p:spPr bwMode="auto">
          <a:xfrm>
            <a:off x="395288" y="5373688"/>
            <a:ext cx="4103687" cy="1089025"/>
          </a:xfrm>
          <a:prstGeom prst="rect">
            <a:avLst/>
          </a:prstGeom>
          <a:noFill/>
          <a:ln w="9525">
            <a:solidFill>
              <a:srgbClr val="FF0000"/>
            </a:solidFill>
            <a:miter lim="800000"/>
          </a:ln>
        </p:spPr>
        <p:txBody>
          <a:bodyPr anchor="ctr"/>
          <a:lstStyle/>
          <a:p>
            <a:pPr marL="285750" indent="-285750" eaLnBrk="0" hangingPunct="0">
              <a:lnSpc>
                <a:spcPct val="150000"/>
              </a:lnSpc>
              <a:buFont typeface="Wingdings" pitchFamily="2" charset="2"/>
              <a:buChar char="p"/>
            </a:pPr>
            <a:r>
              <a:rPr lang="zh-CN" altLang="en-US" sz="1600" b="1">
                <a:solidFill>
                  <a:srgbClr val="FF0000"/>
                </a:solidFill>
                <a:latin typeface="微软雅黑" pitchFamily="34" charset="-122"/>
                <a:ea typeface="微软雅黑" pitchFamily="34" charset="-122"/>
                <a:sym typeface="Arial" pitchFamily="34" charset="0"/>
              </a:rPr>
              <a:t>发达国家</a:t>
            </a:r>
            <a:r>
              <a:rPr lang="zh-CN" altLang="en-US" sz="1600">
                <a:solidFill>
                  <a:srgbClr val="FF0000"/>
                </a:solidFill>
                <a:latin typeface="微软雅黑" pitchFamily="34" charset="-122"/>
                <a:ea typeface="微软雅黑" pitchFamily="34" charset="-122"/>
                <a:sym typeface="Arial" pitchFamily="34" charset="0"/>
              </a:rPr>
              <a:t>：</a:t>
            </a:r>
            <a:r>
              <a:rPr lang="zh-CN" altLang="en-US" sz="1600">
                <a:latin typeface="微软雅黑" pitchFamily="34" charset="-122"/>
                <a:ea typeface="微软雅黑" pitchFamily="34" charset="-122"/>
                <a:sym typeface="Arial" pitchFamily="34" charset="0"/>
              </a:rPr>
              <a:t>2013年底美国Akamai已在全球90个国家部署15万台服务器，并实现分发全球40%流量。</a:t>
            </a:r>
          </a:p>
        </p:txBody>
      </p:sp>
      <p:sp>
        <p:nvSpPr>
          <p:cNvPr id="19462" name="矩形 1"/>
          <p:cNvSpPr>
            <a:spLocks noChangeArrowheads="1"/>
          </p:cNvSpPr>
          <p:nvPr/>
        </p:nvSpPr>
        <p:spPr bwMode="auto">
          <a:xfrm>
            <a:off x="4643438" y="1054100"/>
            <a:ext cx="4251325" cy="584200"/>
          </a:xfrm>
          <a:prstGeom prst="rect">
            <a:avLst/>
          </a:prstGeom>
          <a:solidFill>
            <a:srgbClr val="F2F2F2"/>
          </a:solidFill>
          <a:ln w="9525">
            <a:noFill/>
            <a:miter lim="800000"/>
          </a:ln>
        </p:spPr>
        <p:txBody>
          <a:bodyPr anchor="ctr">
            <a:spAutoFit/>
          </a:bodyPr>
          <a:lstStyle/>
          <a:p>
            <a:pPr algn="ctr" eaLnBrk="0" hangingPunct="0"/>
            <a:r>
              <a:rPr lang="zh-CN" altLang="en-US" sz="1600" b="1">
                <a:latin typeface="微软雅黑" pitchFamily="34" charset="-122"/>
                <a:ea typeface="微软雅黑" pitchFamily="34" charset="-122"/>
                <a:sym typeface="Arial" pitchFamily="34" charset="0"/>
              </a:rPr>
              <a:t>我国</a:t>
            </a:r>
            <a:r>
              <a:rPr lang="en-US" altLang="zh-CN" sz="1600" b="1">
                <a:latin typeface="微软雅黑" pitchFamily="34" charset="-122"/>
                <a:ea typeface="微软雅黑" pitchFamily="34" charset="-122"/>
                <a:sym typeface="Arial" pitchFamily="34" charset="0"/>
              </a:rPr>
              <a:t>I</a:t>
            </a:r>
            <a:r>
              <a:rPr lang="zh-CN" altLang="en-US" sz="1600" b="1">
                <a:latin typeface="微软雅黑" pitchFamily="34" charset="-122"/>
                <a:ea typeface="微软雅黑" pitchFamily="34" charset="-122"/>
                <a:sym typeface="Arial" pitchFamily="34" charset="0"/>
              </a:rPr>
              <a:t>DC发展加速、布局更为合理，但在规模和全球化进程上与发达国家差距较大</a:t>
            </a:r>
            <a:endParaRPr lang="zh-CN" altLang="en-US" sz="1600" b="1">
              <a:latin typeface="微软雅黑" pitchFamily="34" charset="-122"/>
              <a:ea typeface="微软雅黑" pitchFamily="34" charset="-122"/>
            </a:endParaRPr>
          </a:p>
        </p:txBody>
      </p:sp>
      <p:sp>
        <p:nvSpPr>
          <p:cNvPr id="19463" name="矩形 11"/>
          <p:cNvSpPr>
            <a:spLocks noChangeArrowheads="1"/>
          </p:cNvSpPr>
          <p:nvPr/>
        </p:nvSpPr>
        <p:spPr bwMode="auto">
          <a:xfrm>
            <a:off x="4643438" y="5373688"/>
            <a:ext cx="4249737" cy="1100137"/>
          </a:xfrm>
          <a:prstGeom prst="rect">
            <a:avLst/>
          </a:prstGeom>
          <a:noFill/>
          <a:ln w="9525">
            <a:solidFill>
              <a:srgbClr val="FF0000"/>
            </a:solidFill>
            <a:miter lim="800000"/>
          </a:ln>
        </p:spPr>
        <p:txBody>
          <a:bodyPr/>
          <a:lstStyle/>
          <a:p>
            <a:pPr marL="285750" indent="-285750" eaLnBrk="0" hangingPunct="0">
              <a:lnSpc>
                <a:spcPct val="150000"/>
              </a:lnSpc>
              <a:buFont typeface="Wingdings" pitchFamily="2" charset="2"/>
              <a:buChar char="p"/>
            </a:pPr>
            <a:r>
              <a:rPr lang="zh-CN" altLang="en-US" sz="1600" b="1">
                <a:solidFill>
                  <a:srgbClr val="FF0000"/>
                </a:solidFill>
                <a:latin typeface="微软雅黑" pitchFamily="34" charset="-122"/>
                <a:ea typeface="微软雅黑" pitchFamily="34" charset="-122"/>
                <a:sym typeface="Arial" pitchFamily="34" charset="0"/>
              </a:rPr>
              <a:t>发达国家</a:t>
            </a:r>
            <a:r>
              <a:rPr lang="zh-CN" altLang="en-US" sz="1600">
                <a:solidFill>
                  <a:srgbClr val="FF0000"/>
                </a:solidFill>
                <a:latin typeface="微软雅黑" pitchFamily="34" charset="-122"/>
                <a:ea typeface="微软雅黑" pitchFamily="34" charset="-122"/>
                <a:sym typeface="Arial" pitchFamily="34" charset="0"/>
              </a:rPr>
              <a:t>：</a:t>
            </a:r>
            <a:r>
              <a:rPr lang="zh-CN" altLang="en-US" sz="1200">
                <a:latin typeface="微软雅黑" pitchFamily="34" charset="-122"/>
                <a:ea typeface="微软雅黑" pitchFamily="34" charset="-122"/>
                <a:sym typeface="Arial" pitchFamily="34" charset="0"/>
              </a:rPr>
              <a:t>美国和欧洲的数据中心总量占全球总量的一半。AT&amp;T在全球有超过39个数据中心，NTT公司在全球部署超过28个数据中心，谷歌全球数据中心超过36个</a:t>
            </a:r>
          </a:p>
        </p:txBody>
      </p:sp>
      <p:pic>
        <p:nvPicPr>
          <p:cNvPr id="19464" name="图片 10" descr="C:\Users\Faker\Documents\Tencent Files\559251\Image\C2C\12KB5G7}$4${92[$EA)W`6H.png">
            <a:hlinkClick r:id="rId3" action="ppaction://hlinksldjump"/>
          </p:cNvPr>
          <p:cNvPicPr>
            <a:picLocks noChangeAspect="1" noChangeArrowheads="1"/>
          </p:cNvPicPr>
          <p:nvPr/>
        </p:nvPicPr>
        <p:blipFill>
          <a:blip r:embed="rId4" cstate="print"/>
          <a:srcRect/>
          <a:stretch>
            <a:fillRect/>
          </a:stretch>
        </p:blipFill>
        <p:spPr bwMode="auto">
          <a:xfrm>
            <a:off x="395288" y="3717925"/>
            <a:ext cx="4079875" cy="1558925"/>
          </a:xfrm>
          <a:prstGeom prst="rect">
            <a:avLst/>
          </a:prstGeom>
          <a:noFill/>
          <a:ln w="9525">
            <a:noFill/>
            <a:miter lim="800000"/>
            <a:headEnd/>
            <a:tailEnd/>
          </a:ln>
        </p:spPr>
      </p:pic>
      <p:sp>
        <p:nvSpPr>
          <p:cNvPr id="19465" name="文本框 2"/>
          <p:cNvSpPr txBox="1">
            <a:spLocks noChangeArrowheads="1"/>
          </p:cNvSpPr>
          <p:nvPr/>
        </p:nvSpPr>
        <p:spPr bwMode="auto">
          <a:xfrm>
            <a:off x="1403350" y="3717925"/>
            <a:ext cx="2554288" cy="269875"/>
          </a:xfrm>
          <a:prstGeom prst="rect">
            <a:avLst/>
          </a:prstGeom>
          <a:noFill/>
          <a:ln w="9525">
            <a:noFill/>
            <a:miter lim="800000"/>
          </a:ln>
        </p:spPr>
        <p:txBody>
          <a:bodyPr>
            <a:spAutoFit/>
          </a:bodyPr>
          <a:lstStyle/>
          <a:p>
            <a:pPr eaLnBrk="0" hangingPunct="0"/>
            <a:r>
              <a:rPr lang="zh-CN" altLang="en-US" sz="1100">
                <a:solidFill>
                  <a:srgbClr val="FF0000"/>
                </a:solidFill>
                <a:latin typeface="微软雅黑" pitchFamily="34" charset="-122"/>
                <a:ea typeface="微软雅黑" pitchFamily="34" charset="-122"/>
                <a:sym typeface="Arial" pitchFamily="34" charset="0"/>
              </a:rPr>
              <a:t>专业</a:t>
            </a:r>
            <a:r>
              <a:rPr lang="en-US" altLang="zh-CN" sz="1100">
                <a:solidFill>
                  <a:srgbClr val="FF0000"/>
                </a:solidFill>
                <a:latin typeface="微软雅黑" pitchFamily="34" charset="-122"/>
                <a:ea typeface="微软雅黑" pitchFamily="34" charset="-122"/>
                <a:sym typeface="Arial" pitchFamily="34" charset="0"/>
              </a:rPr>
              <a:t>CDN</a:t>
            </a:r>
            <a:r>
              <a:rPr lang="zh-CN" altLang="en-US" sz="1100">
                <a:solidFill>
                  <a:srgbClr val="FF0000"/>
                </a:solidFill>
                <a:latin typeface="微软雅黑" pitchFamily="34" charset="-122"/>
                <a:ea typeface="微软雅黑" pitchFamily="34" charset="-122"/>
                <a:sym typeface="Arial" pitchFamily="34" charset="0"/>
              </a:rPr>
              <a:t>服务商服务器数量快速增长</a:t>
            </a:r>
          </a:p>
        </p:txBody>
      </p:sp>
      <p:sp>
        <p:nvSpPr>
          <p:cNvPr id="19466" name="矩形 11"/>
          <p:cNvSpPr>
            <a:spLocks noChangeArrowheads="1"/>
          </p:cNvSpPr>
          <p:nvPr/>
        </p:nvSpPr>
        <p:spPr bwMode="auto">
          <a:xfrm>
            <a:off x="4643438" y="1638300"/>
            <a:ext cx="4249737" cy="3638550"/>
          </a:xfrm>
          <a:prstGeom prst="rect">
            <a:avLst/>
          </a:prstGeom>
          <a:noFill/>
          <a:ln w="9525">
            <a:solidFill>
              <a:schemeClr val="accent2"/>
            </a:solidFill>
            <a:miter lim="800000"/>
          </a:ln>
        </p:spPr>
        <p:txBody>
          <a:bodyPr anchor="ctr"/>
          <a:lstStyle/>
          <a:p>
            <a:pPr marL="285750" indent="-285750" eaLnBrk="0" hangingPunct="0">
              <a:lnSpc>
                <a:spcPct val="130000"/>
              </a:lnSpc>
              <a:spcAft>
                <a:spcPts val="1200"/>
              </a:spcAft>
              <a:buFont typeface="Arial" pitchFamily="34" charset="0"/>
              <a:buChar char="•"/>
            </a:pPr>
            <a:r>
              <a:rPr lang="zh-CN" altLang="en-US" sz="1400" b="1">
                <a:solidFill>
                  <a:srgbClr val="FF0000"/>
                </a:solidFill>
                <a:latin typeface="微软雅黑" pitchFamily="34" charset="-122"/>
                <a:ea typeface="微软雅黑" pitchFamily="34" charset="-122"/>
                <a:sym typeface="Arial" pitchFamily="34" charset="0"/>
              </a:rPr>
              <a:t>我国</a:t>
            </a:r>
            <a:r>
              <a:rPr lang="zh-CN" altLang="en-US" sz="1400">
                <a:solidFill>
                  <a:srgbClr val="FF0000"/>
                </a:solidFill>
                <a:latin typeface="微软雅黑" pitchFamily="34" charset="-122"/>
                <a:ea typeface="微软雅黑" pitchFamily="34" charset="-122"/>
                <a:sym typeface="Arial" pitchFamily="34" charset="0"/>
              </a:rPr>
              <a:t>：</a:t>
            </a:r>
            <a:r>
              <a:rPr lang="zh-CN" altLang="en-US" sz="1400">
                <a:latin typeface="微软雅黑" pitchFamily="34" charset="-122"/>
                <a:ea typeface="微软雅黑" pitchFamily="34" charset="-122"/>
                <a:sym typeface="微软雅黑" pitchFamily="34" charset="-122"/>
              </a:rPr>
              <a:t>数据中心约260个，总设计服务器规模约800万台，实际投产约占设计规模的10%。其中近70个超大型、大型数据中心中，一半以上位于或者靠近能源充足、气候严寒的地区，</a:t>
            </a:r>
            <a:r>
              <a:rPr lang="zh-CN" altLang="en-US" sz="1400" b="1">
                <a:latin typeface="微软雅黑" pitchFamily="34" charset="-122"/>
                <a:ea typeface="微软雅黑" pitchFamily="34" charset="-122"/>
                <a:sym typeface="Arial" pitchFamily="34" charset="0"/>
              </a:rPr>
              <a:t>PUE值明显下降</a:t>
            </a:r>
            <a:endParaRPr lang="zh-CN" altLang="en-US" sz="1400">
              <a:latin typeface="微软雅黑" pitchFamily="34" charset="-122"/>
              <a:ea typeface="微软雅黑" pitchFamily="34" charset="-122"/>
              <a:sym typeface="微软雅黑" pitchFamily="34" charset="-122"/>
            </a:endParaRPr>
          </a:p>
          <a:p>
            <a:pPr marL="285750" indent="-285750" eaLnBrk="0" hangingPunct="0">
              <a:lnSpc>
                <a:spcPct val="130000"/>
              </a:lnSpc>
              <a:spcAft>
                <a:spcPts val="1200"/>
              </a:spcAft>
              <a:buFont typeface="宋体" pitchFamily="2" charset="-122"/>
              <a:buChar char="—"/>
            </a:pPr>
            <a:r>
              <a:rPr lang="zh-CN" altLang="en-US" sz="1400" b="1">
                <a:latin typeface="微软雅黑" pitchFamily="34" charset="-122"/>
                <a:ea typeface="微软雅黑" pitchFamily="34" charset="-122"/>
                <a:sym typeface="Arial" pitchFamily="34" charset="0"/>
              </a:rPr>
              <a:t>全球化进程：</a:t>
            </a:r>
            <a:r>
              <a:rPr lang="zh-CN" altLang="en-US" sz="1400">
                <a:latin typeface="微软雅黑" pitchFamily="34" charset="-122"/>
                <a:ea typeface="微软雅黑" pitchFamily="34" charset="-122"/>
                <a:sym typeface="Arial" pitchFamily="34" charset="0"/>
              </a:rPr>
              <a:t>基础电信企业中，目前只有中国电信在香港、新加坡、美国和欧洲部署了数据中心，其中美国的数据中心规模最大，拥有500多个机架。互联网企业主要在香港、北美、欧洲等国以租用和自建等方式建设数据中心，规模一般较小，其中，优视在美国洛杉矶部署的数据中心规模相对较大，也只有约2000台服务器</a:t>
            </a:r>
          </a:p>
        </p:txBody>
      </p:sp>
    </p:spTree>
    <p:extLst>
      <p:ext uri="{BB962C8B-B14F-4D97-AF65-F5344CB8AC3E}">
        <p14:creationId xmlns:p14="http://schemas.microsoft.com/office/powerpoint/2010/main" val="43853013"/>
      </p:ext>
    </p:extLst>
  </p:cSld>
  <p:clrMapOvr>
    <a:masterClrMapping/>
  </p:clrMapOvr>
  <p:transition spd="slow" advTm="52057"/>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Freeform 3"/>
          <p:cNvSpPr>
            <a:spLocks noChangeArrowheads="1"/>
          </p:cNvSpPr>
          <p:nvPr/>
        </p:nvSpPr>
        <p:spPr bwMode="auto">
          <a:xfrm rot="5400000">
            <a:off x="2149475" y="3541713"/>
            <a:ext cx="5294313" cy="560387"/>
          </a:xfrm>
          <a:custGeom>
            <a:avLst/>
            <a:gdLst/>
            <a:ahLst/>
            <a:cxnLst>
              <a:cxn ang="0">
                <a:pos x="2502" y="0"/>
              </a:cxn>
              <a:cxn ang="0">
                <a:pos x="1465" y="383"/>
              </a:cxn>
              <a:cxn ang="0">
                <a:pos x="1783" y="383"/>
              </a:cxn>
              <a:cxn ang="0">
                <a:pos x="0" y="1908"/>
              </a:cxn>
              <a:cxn ang="0">
                <a:pos x="5034" y="1908"/>
              </a:cxn>
              <a:cxn ang="0">
                <a:pos x="3229" y="383"/>
              </a:cxn>
              <a:cxn ang="0">
                <a:pos x="3613" y="395"/>
              </a:cxn>
              <a:cxn ang="0">
                <a:pos x="2502" y="0"/>
              </a:cxn>
            </a:cxnLst>
            <a:rect l="0" t="0" r="r" b="b"/>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gs>
            </a:gsLst>
            <a:lin ang="5400000" scaled="1"/>
          </a:gradFill>
          <a:ln w="9525">
            <a:noFill/>
            <a:round/>
          </a:ln>
        </p:spPr>
        <p:txBody>
          <a:bodyPr/>
          <a:lstStyle/>
          <a:p>
            <a:endParaRPr lang="zh-CN" altLang="en-US"/>
          </a:p>
        </p:txBody>
      </p:sp>
      <p:sp>
        <p:nvSpPr>
          <p:cNvPr id="31746" name="标题 1"/>
          <p:cNvSpPr txBox="1">
            <a:spLocks noChangeArrowheads="1"/>
          </p:cNvSpPr>
          <p:nvPr/>
        </p:nvSpPr>
        <p:spPr bwMode="auto">
          <a:xfrm>
            <a:off x="69771" y="0"/>
            <a:ext cx="9145588" cy="908050"/>
          </a:xfrm>
          <a:prstGeom prst="rect">
            <a:avLst/>
          </a:prstGeom>
          <a:noFill/>
          <a:ln w="9525">
            <a:noFill/>
            <a:miter lim="800000"/>
          </a:ln>
        </p:spPr>
        <p:txBody>
          <a:bodyPr anchor="ctr"/>
          <a:lstStyle/>
          <a:p>
            <a:pPr algn="ctr">
              <a:spcBef>
                <a:spcPct val="0"/>
              </a:spcBef>
            </a:pPr>
            <a:r>
              <a:rPr lang="zh-CN" altLang="en-US" sz="2800" b="1" dirty="0" smtClean="0">
                <a:latin typeface="黑体" pitchFamily="49" charset="-122"/>
                <a:ea typeface="黑体" pitchFamily="49" charset="-122"/>
                <a:cs typeface="+mj-cs"/>
                <a:sym typeface="微软雅黑" pitchFamily="34" charset="-122"/>
              </a:rPr>
              <a:t>应用</a:t>
            </a:r>
            <a:r>
              <a:rPr lang="zh-CN" altLang="en-US" sz="2800" b="1" dirty="0">
                <a:latin typeface="黑体" pitchFamily="49" charset="-122"/>
                <a:ea typeface="黑体" pitchFamily="49" charset="-122"/>
                <a:cs typeface="+mj-cs"/>
                <a:sym typeface="微软雅黑" pitchFamily="34" charset="-122"/>
              </a:rPr>
              <a:t>基础设施</a:t>
            </a:r>
            <a:r>
              <a:rPr lang="en-US" altLang="zh-CN" sz="2800" b="1" dirty="0">
                <a:latin typeface="黑体" pitchFamily="49" charset="-122"/>
                <a:ea typeface="黑体" pitchFamily="49" charset="-122"/>
                <a:cs typeface="+mj-cs"/>
                <a:sym typeface="微软雅黑" pitchFamily="34" charset="-122"/>
              </a:rPr>
              <a:t>--</a:t>
            </a:r>
            <a:r>
              <a:rPr lang="zh-CN" altLang="en-US" sz="2800" b="1" dirty="0">
                <a:latin typeface="黑体" pitchFamily="49" charset="-122"/>
                <a:ea typeface="黑体" pitchFamily="49" charset="-122"/>
                <a:cs typeface="+mj-cs"/>
                <a:sym typeface="微软雅黑" pitchFamily="34" charset="-122"/>
              </a:rPr>
              <a:t>互联网企业全面构建</a:t>
            </a:r>
          </a:p>
        </p:txBody>
      </p:sp>
      <p:grpSp>
        <p:nvGrpSpPr>
          <p:cNvPr id="31747" name="组合 3"/>
          <p:cNvGrpSpPr/>
          <p:nvPr/>
        </p:nvGrpSpPr>
        <p:grpSpPr bwMode="auto">
          <a:xfrm>
            <a:off x="2339975" y="1422400"/>
            <a:ext cx="2233613" cy="2397125"/>
            <a:chOff x="2339845" y="1422615"/>
            <a:chExt cx="2232949" cy="2397585"/>
          </a:xfrm>
        </p:grpSpPr>
        <p:pic>
          <p:nvPicPr>
            <p:cNvPr id="31748" name="Picture 10"/>
            <p:cNvPicPr>
              <a:picLocks noChangeAspect="1" noChangeArrowheads="1"/>
            </p:cNvPicPr>
            <p:nvPr/>
          </p:nvPicPr>
          <p:blipFill>
            <a:blip r:embed="rId2" cstate="print"/>
            <a:srcRect/>
            <a:stretch>
              <a:fillRect/>
            </a:stretch>
          </p:blipFill>
          <p:spPr bwMode="auto">
            <a:xfrm>
              <a:off x="2718607" y="1568827"/>
              <a:ext cx="1765300" cy="1052513"/>
            </a:xfrm>
            <a:prstGeom prst="rect">
              <a:avLst/>
            </a:prstGeom>
            <a:noFill/>
            <a:ln w="9525">
              <a:noFill/>
              <a:miter lim="800000"/>
              <a:headEnd/>
              <a:tailEnd/>
            </a:ln>
          </p:spPr>
        </p:pic>
        <p:sp>
          <p:nvSpPr>
            <p:cNvPr id="31749" name="矩形 2"/>
            <p:cNvSpPr>
              <a:spLocks noChangeArrowheads="1"/>
            </p:cNvSpPr>
            <p:nvPr/>
          </p:nvSpPr>
          <p:spPr bwMode="auto">
            <a:xfrm>
              <a:off x="2355720" y="2708950"/>
              <a:ext cx="2217074" cy="1111250"/>
            </a:xfrm>
            <a:prstGeom prst="rect">
              <a:avLst/>
            </a:prstGeom>
            <a:noFill/>
            <a:ln w="9525">
              <a:solidFill>
                <a:srgbClr val="7030A0"/>
              </a:solidFill>
              <a:prstDash val="lgDash"/>
              <a:miter lim="800000"/>
            </a:ln>
          </p:spPr>
          <p:txBody>
            <a:bodyPr/>
            <a:lstStyle/>
            <a:p>
              <a:pPr eaLnBrk="0" hangingPunct="0">
                <a:buClr>
                  <a:srgbClr val="C00000"/>
                </a:buClr>
                <a:buSzPct val="60000"/>
              </a:pPr>
              <a:r>
                <a:rPr lang="zh-CN" altLang="en-US" sz="1400" b="1">
                  <a:latin typeface="微软雅黑" pitchFamily="34" charset="-122"/>
                  <a:ea typeface="微软雅黑" pitchFamily="34" charset="-122"/>
                  <a:sym typeface="Times New Roman" pitchFamily="18" charset="0"/>
                </a:rPr>
                <a:t>网络构建：</a:t>
              </a:r>
              <a:r>
                <a:rPr lang="en-US" altLang="zh-CN" sz="1400">
                  <a:latin typeface="仿宋_GB2312" pitchFamily="49" charset="-122"/>
                  <a:ea typeface="仿宋_GB2312" pitchFamily="49" charset="-122"/>
                  <a:sym typeface="Times New Roman" pitchFamily="18" charset="0"/>
                </a:rPr>
                <a:t> 2015</a:t>
              </a:r>
              <a:r>
                <a:rPr lang="zh-CN" altLang="en-US" sz="1400">
                  <a:latin typeface="仿宋_GB2312" pitchFamily="49" charset="-122"/>
                  <a:ea typeface="仿宋_GB2312" pitchFamily="49" charset="-122"/>
                  <a:sym typeface="Times New Roman" pitchFamily="18" charset="0"/>
                </a:rPr>
                <a:t>年，百度积极租用专线构建自有</a:t>
              </a:r>
              <a:r>
                <a:rPr lang="en-US" altLang="zh-CN" sz="1400">
                  <a:latin typeface="仿宋_GB2312" pitchFamily="49" charset="-122"/>
                  <a:ea typeface="仿宋_GB2312" pitchFamily="49" charset="-122"/>
                  <a:sym typeface="Times New Roman" pitchFamily="18" charset="0"/>
                </a:rPr>
                <a:t>DCI</a:t>
              </a:r>
              <a:r>
                <a:rPr lang="zh-CN" altLang="en-US" sz="1400">
                  <a:latin typeface="仿宋_GB2312" pitchFamily="49" charset="-122"/>
                  <a:ea typeface="仿宋_GB2312" pitchFamily="49" charset="-122"/>
                  <a:sym typeface="Times New Roman" pitchFamily="18" charset="0"/>
                </a:rPr>
                <a:t>网络；</a:t>
              </a:r>
              <a:r>
                <a:rPr lang="zh-CN" altLang="en-US" sz="1400">
                  <a:latin typeface="仿宋_GB2312" pitchFamily="49" charset="-122"/>
                  <a:ea typeface="仿宋_GB2312" pitchFamily="49" charset="-122"/>
                  <a:sym typeface="华文仿宋" pitchFamily="2" charset="-122"/>
                </a:rPr>
                <a:t>自建骨干网连接百度华北、华东、国际三个数据中心群据中心</a:t>
              </a:r>
            </a:p>
          </p:txBody>
        </p:sp>
        <p:pic>
          <p:nvPicPr>
            <p:cNvPr id="31750" name="Picture 3"/>
            <p:cNvPicPr>
              <a:picLocks noChangeAspect="1" noChangeArrowheads="1"/>
            </p:cNvPicPr>
            <p:nvPr/>
          </p:nvPicPr>
          <p:blipFill>
            <a:blip r:embed="rId3" cstate="print"/>
            <a:srcRect/>
            <a:stretch>
              <a:fillRect/>
            </a:stretch>
          </p:blipFill>
          <p:spPr bwMode="auto">
            <a:xfrm>
              <a:off x="2339845" y="1422615"/>
              <a:ext cx="411163" cy="422275"/>
            </a:xfrm>
            <a:prstGeom prst="rect">
              <a:avLst/>
            </a:prstGeom>
            <a:noFill/>
            <a:ln w="9525">
              <a:noFill/>
              <a:miter lim="800000"/>
              <a:headEnd/>
              <a:tailEnd/>
            </a:ln>
          </p:spPr>
        </p:pic>
      </p:grpSp>
      <p:grpSp>
        <p:nvGrpSpPr>
          <p:cNvPr id="31751" name="组合 1"/>
          <p:cNvGrpSpPr/>
          <p:nvPr/>
        </p:nvGrpSpPr>
        <p:grpSpPr bwMode="auto">
          <a:xfrm>
            <a:off x="34925" y="3860800"/>
            <a:ext cx="2352675" cy="2160588"/>
            <a:chOff x="4713158" y="1532921"/>
            <a:chExt cx="2352675" cy="2160151"/>
          </a:xfrm>
        </p:grpSpPr>
        <p:pic>
          <p:nvPicPr>
            <p:cNvPr id="31752" name="Picture 11"/>
            <p:cNvPicPr>
              <a:picLocks noChangeAspect="1" noChangeArrowheads="1"/>
            </p:cNvPicPr>
            <p:nvPr/>
          </p:nvPicPr>
          <p:blipFill>
            <a:blip r:embed="rId4" cstate="print"/>
            <a:srcRect/>
            <a:stretch>
              <a:fillRect/>
            </a:stretch>
          </p:blipFill>
          <p:spPr bwMode="auto">
            <a:xfrm>
              <a:off x="5233858" y="1750409"/>
              <a:ext cx="1725612" cy="1019175"/>
            </a:xfrm>
            <a:prstGeom prst="rect">
              <a:avLst/>
            </a:prstGeom>
            <a:noFill/>
            <a:ln w="9525">
              <a:noFill/>
              <a:miter lim="800000"/>
              <a:headEnd/>
              <a:tailEnd/>
            </a:ln>
          </p:spPr>
        </p:pic>
        <p:pic>
          <p:nvPicPr>
            <p:cNvPr id="31753" name="Picture 4"/>
            <p:cNvPicPr>
              <a:picLocks noChangeAspect="1" noChangeArrowheads="1"/>
            </p:cNvPicPr>
            <p:nvPr/>
          </p:nvPicPr>
          <p:blipFill>
            <a:blip r:embed="rId5" cstate="print"/>
            <a:srcRect/>
            <a:stretch>
              <a:fillRect/>
            </a:stretch>
          </p:blipFill>
          <p:spPr bwMode="auto">
            <a:xfrm>
              <a:off x="4713158" y="1532921"/>
              <a:ext cx="1076325" cy="382588"/>
            </a:xfrm>
            <a:prstGeom prst="rect">
              <a:avLst/>
            </a:prstGeom>
            <a:noFill/>
            <a:ln w="9525">
              <a:noFill/>
              <a:miter lim="800000"/>
              <a:headEnd/>
              <a:tailEnd/>
            </a:ln>
          </p:spPr>
        </p:pic>
        <p:sp>
          <p:nvSpPr>
            <p:cNvPr id="31754" name="矩形 3"/>
            <p:cNvSpPr>
              <a:spLocks noChangeArrowheads="1"/>
            </p:cNvSpPr>
            <p:nvPr/>
          </p:nvSpPr>
          <p:spPr bwMode="auto">
            <a:xfrm>
              <a:off x="5078283" y="2829012"/>
              <a:ext cx="1987550" cy="864060"/>
            </a:xfrm>
            <a:prstGeom prst="rect">
              <a:avLst/>
            </a:prstGeom>
            <a:noFill/>
            <a:ln w="9525">
              <a:solidFill>
                <a:srgbClr val="7030A0"/>
              </a:solidFill>
              <a:prstDash val="lgDash"/>
              <a:miter lim="800000"/>
            </a:ln>
          </p:spPr>
          <p:txBody>
            <a:bodyPr/>
            <a:lstStyle/>
            <a:p>
              <a:pPr eaLnBrk="0" hangingPunct="0"/>
              <a:r>
                <a:rPr lang="zh-CN" altLang="en-US" sz="1400" b="1">
                  <a:latin typeface="微软雅黑" pitchFamily="34" charset="-122"/>
                  <a:ea typeface="微软雅黑" pitchFamily="34" charset="-122"/>
                  <a:sym typeface="Times New Roman" pitchFamily="18" charset="0"/>
                </a:rPr>
                <a:t>数据中心：</a:t>
              </a:r>
              <a:r>
                <a:rPr lang="en-US" altLang="zh-CN" sz="1400">
                  <a:latin typeface="仿宋_GB2312" pitchFamily="49" charset="-122"/>
                  <a:ea typeface="仿宋_GB2312" pitchFamily="49" charset="-122"/>
                  <a:sym typeface="Times New Roman" pitchFamily="18" charset="0"/>
                </a:rPr>
                <a:t>2015</a:t>
              </a:r>
              <a:r>
                <a:rPr lang="zh-CN" altLang="en-US" sz="1400">
                  <a:latin typeface="仿宋_GB2312" pitchFamily="49" charset="-122"/>
                  <a:ea typeface="仿宋_GB2312" pitchFamily="49" charset="-122"/>
                  <a:sym typeface="Times New Roman" pitchFamily="18" charset="0"/>
                </a:rPr>
                <a:t>年</a:t>
              </a:r>
              <a:r>
                <a:rPr lang="en-US" altLang="zh-CN" sz="1400">
                  <a:latin typeface="仿宋_GB2312" pitchFamily="49" charset="-122"/>
                  <a:ea typeface="仿宋_GB2312" pitchFamily="49" charset="-122"/>
                  <a:sym typeface="Times New Roman" pitchFamily="18" charset="0"/>
                </a:rPr>
                <a:t>10</a:t>
              </a:r>
              <a:r>
                <a:rPr lang="zh-CN" altLang="en-US" sz="1400">
                  <a:latin typeface="仿宋_GB2312" pitchFamily="49" charset="-122"/>
                  <a:ea typeface="仿宋_GB2312" pitchFamily="49" charset="-122"/>
                  <a:sym typeface="Times New Roman" pitchFamily="18" charset="0"/>
                </a:rPr>
                <a:t>月，阿里美国硅谷的第二个数据中心上线</a:t>
              </a:r>
              <a:endParaRPr lang="en-US" altLang="zh-CN" sz="1400" b="1">
                <a:latin typeface="微软雅黑" pitchFamily="34" charset="-122"/>
                <a:ea typeface="微软雅黑" pitchFamily="34" charset="-122"/>
                <a:sym typeface="Times New Roman" pitchFamily="18" charset="0"/>
              </a:endParaRPr>
            </a:p>
          </p:txBody>
        </p:sp>
      </p:grpSp>
      <p:grpSp>
        <p:nvGrpSpPr>
          <p:cNvPr id="31755" name="组合 2"/>
          <p:cNvGrpSpPr/>
          <p:nvPr/>
        </p:nvGrpSpPr>
        <p:grpSpPr bwMode="auto">
          <a:xfrm>
            <a:off x="2479675" y="3938588"/>
            <a:ext cx="2036763" cy="2082800"/>
            <a:chOff x="6975345" y="1682146"/>
            <a:chExt cx="2036181" cy="2082585"/>
          </a:xfrm>
        </p:grpSpPr>
        <p:sp>
          <p:nvSpPr>
            <p:cNvPr id="31756" name="矩形 1"/>
            <p:cNvSpPr>
              <a:spLocks noChangeArrowheads="1"/>
            </p:cNvSpPr>
            <p:nvPr/>
          </p:nvSpPr>
          <p:spPr bwMode="auto">
            <a:xfrm>
              <a:off x="7040644" y="2796249"/>
              <a:ext cx="1970882" cy="968482"/>
            </a:xfrm>
            <a:prstGeom prst="rect">
              <a:avLst/>
            </a:prstGeom>
            <a:noFill/>
            <a:ln w="9525">
              <a:solidFill>
                <a:srgbClr val="7030A0"/>
              </a:solidFill>
              <a:prstDash val="lgDash"/>
              <a:miter lim="800000"/>
            </a:ln>
          </p:spPr>
          <p:txBody>
            <a:bodyPr lIns="54000" rIns="54000"/>
            <a:lstStyle/>
            <a:p>
              <a:pPr eaLnBrk="0" hangingPunct="0"/>
              <a:r>
                <a:rPr lang="zh-CN" altLang="en-US" sz="1400" b="1">
                  <a:latin typeface="微软雅黑" pitchFamily="34" charset="-122"/>
                  <a:ea typeface="微软雅黑" pitchFamily="34" charset="-122"/>
                  <a:sym typeface="Times New Roman" pitchFamily="18" charset="0"/>
                </a:rPr>
                <a:t>综合互通平台：</a:t>
              </a:r>
              <a:r>
                <a:rPr lang="zh-CN" altLang="en-US" sz="1400">
                  <a:latin typeface="仿宋_GB2312" pitchFamily="49" charset="-122"/>
                  <a:ea typeface="仿宋_GB2312" pitchFamily="49" charset="-122"/>
                  <a:sym typeface="Times New Roman" pitchFamily="18" charset="0"/>
                </a:rPr>
                <a:t>腾讯推出内容加速平台，接入</a:t>
              </a:r>
              <a:r>
                <a:rPr lang="en-US" altLang="zh-CN" sz="1400">
                  <a:latin typeface="仿宋_GB2312" pitchFamily="49" charset="-122"/>
                  <a:ea typeface="仿宋_GB2312" pitchFamily="49" charset="-122"/>
                  <a:sym typeface="Times New Roman" pitchFamily="18" charset="0"/>
                </a:rPr>
                <a:t>30+</a:t>
              </a:r>
              <a:r>
                <a:rPr lang="zh-CN" altLang="en-US" sz="1400">
                  <a:latin typeface="仿宋_GB2312" pitchFamily="49" charset="-122"/>
                  <a:ea typeface="仿宋_GB2312" pitchFamily="49" charset="-122"/>
                  <a:sym typeface="Times New Roman" pitchFamily="18" charset="0"/>
                </a:rPr>
                <a:t>小</a:t>
              </a:r>
              <a:r>
                <a:rPr lang="en-US" altLang="zh-CN" sz="1400">
                  <a:latin typeface="仿宋_GB2312" pitchFamily="49" charset="-122"/>
                  <a:ea typeface="仿宋_GB2312" pitchFamily="49" charset="-122"/>
                  <a:sym typeface="Times New Roman" pitchFamily="18" charset="0"/>
                </a:rPr>
                <a:t>ISP</a:t>
              </a:r>
              <a:r>
                <a:rPr lang="zh-CN" altLang="en-US" sz="1400">
                  <a:latin typeface="仿宋_GB2312" pitchFamily="49" charset="-122"/>
                  <a:ea typeface="仿宋_GB2312" pitchFamily="49" charset="-122"/>
                  <a:sym typeface="Times New Roman" pitchFamily="18" charset="0"/>
                </a:rPr>
                <a:t>用户，逐步摆脱主导运营商束缚</a:t>
              </a:r>
              <a:endParaRPr lang="zh-CN" altLang="en-US" sz="1400">
                <a:latin typeface="仿宋_GB2312" pitchFamily="49" charset="-122"/>
                <a:ea typeface="仿宋_GB2312" pitchFamily="49" charset="-122"/>
              </a:endParaRPr>
            </a:p>
          </p:txBody>
        </p:sp>
        <p:pic>
          <p:nvPicPr>
            <p:cNvPr id="31757" name="Picture 9"/>
            <p:cNvPicPr>
              <a:picLocks noChangeAspect="1" noChangeArrowheads="1"/>
            </p:cNvPicPr>
            <p:nvPr/>
          </p:nvPicPr>
          <p:blipFill>
            <a:blip r:embed="rId6" cstate="print"/>
            <a:srcRect/>
            <a:stretch>
              <a:fillRect/>
            </a:stretch>
          </p:blipFill>
          <p:spPr bwMode="auto">
            <a:xfrm>
              <a:off x="7065833" y="1682146"/>
              <a:ext cx="1857375" cy="1159098"/>
            </a:xfrm>
            <a:prstGeom prst="rect">
              <a:avLst/>
            </a:prstGeom>
            <a:noFill/>
            <a:ln w="9525">
              <a:noFill/>
              <a:miter lim="800000"/>
              <a:headEnd/>
              <a:tailEnd/>
            </a:ln>
          </p:spPr>
        </p:pic>
        <p:pic>
          <p:nvPicPr>
            <p:cNvPr id="31758" name="Picture 5"/>
            <p:cNvPicPr>
              <a:picLocks noChangeAspect="1" noChangeArrowheads="1"/>
            </p:cNvPicPr>
            <p:nvPr/>
          </p:nvPicPr>
          <p:blipFill>
            <a:blip r:embed="rId7" cstate="print"/>
            <a:srcRect/>
            <a:stretch>
              <a:fillRect/>
            </a:stretch>
          </p:blipFill>
          <p:spPr bwMode="auto">
            <a:xfrm>
              <a:off x="6975345" y="1696211"/>
              <a:ext cx="407988" cy="412750"/>
            </a:xfrm>
            <a:prstGeom prst="rect">
              <a:avLst/>
            </a:prstGeom>
            <a:noFill/>
            <a:ln w="9525">
              <a:noFill/>
              <a:miter lim="800000"/>
              <a:headEnd/>
              <a:tailEnd/>
            </a:ln>
          </p:spPr>
        </p:pic>
      </p:grpSp>
      <p:grpSp>
        <p:nvGrpSpPr>
          <p:cNvPr id="31759" name="组合 4"/>
          <p:cNvGrpSpPr/>
          <p:nvPr/>
        </p:nvGrpSpPr>
        <p:grpSpPr bwMode="auto">
          <a:xfrm>
            <a:off x="41275" y="1493838"/>
            <a:ext cx="2144713" cy="2325687"/>
            <a:chOff x="41359" y="1493838"/>
            <a:chExt cx="2144712" cy="2326362"/>
          </a:xfrm>
        </p:grpSpPr>
        <p:pic>
          <p:nvPicPr>
            <p:cNvPr id="31760" name="Picture 18"/>
            <p:cNvPicPr>
              <a:picLocks noChangeAspect="1" noChangeArrowheads="1"/>
            </p:cNvPicPr>
            <p:nvPr/>
          </p:nvPicPr>
          <p:blipFill>
            <a:blip r:embed="rId8" cstate="print"/>
            <a:srcRect/>
            <a:stretch>
              <a:fillRect/>
            </a:stretch>
          </p:blipFill>
          <p:spPr bwMode="auto">
            <a:xfrm>
              <a:off x="308059" y="1617663"/>
              <a:ext cx="1878012" cy="1123950"/>
            </a:xfrm>
            <a:prstGeom prst="rect">
              <a:avLst/>
            </a:prstGeom>
            <a:noFill/>
            <a:ln w="9525">
              <a:noFill/>
              <a:miter lim="800000"/>
              <a:headEnd/>
              <a:tailEnd/>
            </a:ln>
          </p:spPr>
        </p:pic>
        <p:pic>
          <p:nvPicPr>
            <p:cNvPr id="31761" name="Picture 3"/>
            <p:cNvPicPr>
              <a:picLocks noChangeAspect="1" noChangeArrowheads="1"/>
            </p:cNvPicPr>
            <p:nvPr/>
          </p:nvPicPr>
          <p:blipFill>
            <a:blip r:embed="rId9" cstate="print"/>
            <a:srcRect/>
            <a:stretch>
              <a:fillRect/>
            </a:stretch>
          </p:blipFill>
          <p:spPr bwMode="auto">
            <a:xfrm>
              <a:off x="41359" y="1493838"/>
              <a:ext cx="936625" cy="342900"/>
            </a:xfrm>
            <a:prstGeom prst="rect">
              <a:avLst/>
            </a:prstGeom>
            <a:noFill/>
            <a:ln w="9525">
              <a:noFill/>
              <a:miter lim="800000"/>
              <a:headEnd/>
              <a:tailEnd/>
            </a:ln>
          </p:spPr>
        </p:pic>
        <p:sp>
          <p:nvSpPr>
            <p:cNvPr id="31762" name="矩形 1"/>
            <p:cNvSpPr>
              <a:spLocks noChangeArrowheads="1"/>
            </p:cNvSpPr>
            <p:nvPr/>
          </p:nvSpPr>
          <p:spPr bwMode="auto">
            <a:xfrm>
              <a:off x="308059" y="2854326"/>
              <a:ext cx="1878012" cy="965874"/>
            </a:xfrm>
            <a:prstGeom prst="rect">
              <a:avLst/>
            </a:prstGeom>
            <a:noFill/>
            <a:ln w="9525">
              <a:solidFill>
                <a:srgbClr val="7030A0"/>
              </a:solidFill>
              <a:prstDash val="lgDash"/>
              <a:miter lim="800000"/>
            </a:ln>
          </p:spPr>
          <p:txBody>
            <a:bodyPr lIns="54000" rIns="54000"/>
            <a:lstStyle/>
            <a:p>
              <a:pPr eaLnBrk="0" hangingPunct="0"/>
              <a:r>
                <a:rPr lang="en-US" altLang="zh-CN" sz="1400" b="1" dirty="0">
                  <a:latin typeface="微软雅黑" pitchFamily="34" charset="-122"/>
                  <a:ea typeface="微软雅黑" pitchFamily="34" charset="-122"/>
                </a:rPr>
                <a:t>Google</a:t>
              </a:r>
              <a:r>
                <a:rPr lang="zh-CN" altLang="en-US" sz="1400" b="1" dirty="0">
                  <a:latin typeface="微软雅黑" pitchFamily="34" charset="-122"/>
                  <a:ea typeface="微软雅黑" pitchFamily="34" charset="-122"/>
                </a:rPr>
                <a:t>：</a:t>
              </a:r>
              <a:r>
                <a:rPr lang="zh-CN" altLang="en-US" sz="1400" dirty="0">
                  <a:latin typeface="仿宋_GB2312" pitchFamily="49" charset="-122"/>
                  <a:ea typeface="仿宋_GB2312" pitchFamily="49" charset="-122"/>
                  <a:sym typeface="华文仿宋" pitchFamily="2" charset="-122"/>
                </a:rPr>
                <a:t>通过自建或购买再升级的方式，建成全美第二大骨干网运营商</a:t>
              </a:r>
              <a:endParaRPr lang="zh-CN" altLang="en-US" sz="1400" b="1" dirty="0">
                <a:latin typeface="微软雅黑" pitchFamily="34" charset="-122"/>
                <a:ea typeface="微软雅黑" pitchFamily="34" charset="-122"/>
              </a:endParaRPr>
            </a:p>
          </p:txBody>
        </p:sp>
      </p:grpSp>
      <p:sp>
        <p:nvSpPr>
          <p:cNvPr id="26" name="TextBox 21"/>
          <p:cNvSpPr txBox="1"/>
          <p:nvPr/>
        </p:nvSpPr>
        <p:spPr>
          <a:xfrm>
            <a:off x="5153025" y="3667125"/>
            <a:ext cx="3959225" cy="409575"/>
          </a:xfrm>
          <a:prstGeom prst="rect">
            <a:avLst/>
          </a:prstGeom>
          <a:solidFill>
            <a:srgbClr val="0070C0"/>
          </a:solidFill>
          <a:ln w="9525">
            <a:noFill/>
            <a:miter/>
          </a:ln>
        </p:spPr>
        <p:txBody>
          <a:bodyPr anchor="ctr"/>
          <a:lstStyle/>
          <a:p>
            <a:pPr>
              <a:defRPr/>
            </a:pPr>
            <a:r>
              <a:rPr lang="zh-CN" altLang="en-US" sz="1600" b="1" noProof="1">
                <a:solidFill>
                  <a:schemeClr val="bg1"/>
                </a:solidFill>
                <a:effectLst>
                  <a:outerShdw blurRad="38100" dist="38100" dir="2700000">
                    <a:srgbClr val="000000"/>
                  </a:outerShdw>
                </a:effectLst>
                <a:latin typeface="微软雅黑" pitchFamily="34" charset="-122"/>
                <a:ea typeface="微软雅黑" pitchFamily="34" charset="-122"/>
                <a:cs typeface="+mn-ea"/>
              </a:rPr>
              <a:t>互联网企业网络建设速率远超基础运营商</a:t>
            </a:r>
          </a:p>
        </p:txBody>
      </p:sp>
      <p:sp>
        <p:nvSpPr>
          <p:cNvPr id="31764" name="TextBox 4"/>
          <p:cNvSpPr txBox="1">
            <a:spLocks noChangeArrowheads="1"/>
          </p:cNvSpPr>
          <p:nvPr/>
        </p:nvSpPr>
        <p:spPr bwMode="auto">
          <a:xfrm>
            <a:off x="5148263" y="4068763"/>
            <a:ext cx="3859212" cy="584200"/>
          </a:xfrm>
          <a:prstGeom prst="rect">
            <a:avLst/>
          </a:prstGeom>
          <a:noFill/>
          <a:ln w="9525">
            <a:noFill/>
            <a:miter lim="800000"/>
          </a:ln>
        </p:spPr>
        <p:txBody>
          <a:bodyPr>
            <a:spAutoFit/>
          </a:bodyPr>
          <a:lstStyle/>
          <a:p>
            <a:pPr eaLnBrk="0" hangingPunct="0">
              <a:spcAft>
                <a:spcPts val="600"/>
              </a:spcAft>
            </a:pPr>
            <a:r>
              <a:rPr lang="zh-CN" altLang="en-US" sz="1600">
                <a:solidFill>
                  <a:srgbClr val="000000"/>
                </a:solidFill>
                <a:latin typeface="仿宋_GB2312" pitchFamily="49" charset="-122"/>
                <a:ea typeface="仿宋_GB2312" pitchFamily="49" charset="-122"/>
                <a:sym typeface="Times New Roman" pitchFamily="18" charset="0"/>
              </a:rPr>
              <a:t>近</a:t>
            </a:r>
            <a:r>
              <a:rPr lang="en-US" altLang="zh-CN" sz="1600">
                <a:solidFill>
                  <a:srgbClr val="000000"/>
                </a:solidFill>
                <a:latin typeface="仿宋_GB2312" pitchFamily="49" charset="-122"/>
                <a:ea typeface="仿宋_GB2312" pitchFamily="49" charset="-122"/>
                <a:sym typeface="Times New Roman" pitchFamily="18" charset="0"/>
              </a:rPr>
              <a:t>5</a:t>
            </a:r>
            <a:r>
              <a:rPr lang="zh-CN" altLang="en-US" sz="1600">
                <a:solidFill>
                  <a:srgbClr val="000000"/>
                </a:solidFill>
                <a:latin typeface="仿宋_GB2312" pitchFamily="49" charset="-122"/>
                <a:ea typeface="仿宋_GB2312" pitchFamily="49" charset="-122"/>
                <a:sym typeface="Times New Roman" pitchFamily="18" charset="0"/>
              </a:rPr>
              <a:t>年互联网企业自有带宽复合增长率</a:t>
            </a:r>
            <a:r>
              <a:rPr lang="en-US" altLang="zh-CN" sz="1600">
                <a:solidFill>
                  <a:srgbClr val="000000"/>
                </a:solidFill>
                <a:latin typeface="仿宋_GB2312" pitchFamily="49" charset="-122"/>
                <a:ea typeface="仿宋_GB2312" pitchFamily="49" charset="-122"/>
                <a:sym typeface="Times New Roman" pitchFamily="18" charset="0"/>
              </a:rPr>
              <a:t>70%</a:t>
            </a:r>
            <a:r>
              <a:rPr lang="zh-CN" altLang="en-US" sz="1600">
                <a:solidFill>
                  <a:srgbClr val="000000"/>
                </a:solidFill>
                <a:latin typeface="仿宋_GB2312" pitchFamily="49" charset="-122"/>
                <a:ea typeface="仿宋_GB2312" pitchFamily="49" charset="-122"/>
                <a:sym typeface="Times New Roman" pitchFamily="18" charset="0"/>
              </a:rPr>
              <a:t>，远超运营商骨干网带宽</a:t>
            </a:r>
            <a:r>
              <a:rPr lang="en-US" altLang="zh-CN" sz="1600">
                <a:solidFill>
                  <a:srgbClr val="000000"/>
                </a:solidFill>
                <a:latin typeface="仿宋_GB2312" pitchFamily="49" charset="-122"/>
                <a:ea typeface="仿宋_GB2312" pitchFamily="49" charset="-122"/>
                <a:sym typeface="Times New Roman" pitchFamily="18" charset="0"/>
              </a:rPr>
              <a:t>39%</a:t>
            </a:r>
            <a:r>
              <a:rPr lang="zh-CN" altLang="en-US" sz="1600">
                <a:solidFill>
                  <a:srgbClr val="000000"/>
                </a:solidFill>
                <a:latin typeface="仿宋_GB2312" pitchFamily="49" charset="-122"/>
                <a:ea typeface="仿宋_GB2312" pitchFamily="49" charset="-122"/>
                <a:sym typeface="Times New Roman" pitchFamily="18" charset="0"/>
              </a:rPr>
              <a:t>复合增长率</a:t>
            </a:r>
          </a:p>
        </p:txBody>
      </p:sp>
      <p:pic>
        <p:nvPicPr>
          <p:cNvPr id="31765" name="Picture 4"/>
          <p:cNvPicPr>
            <a:picLocks noChangeAspect="1" noChangeArrowheads="1"/>
          </p:cNvPicPr>
          <p:nvPr/>
        </p:nvPicPr>
        <p:blipFill>
          <a:blip r:embed="rId10" cstate="print"/>
          <a:srcRect/>
          <a:stretch>
            <a:fillRect/>
          </a:stretch>
        </p:blipFill>
        <p:spPr bwMode="auto">
          <a:xfrm>
            <a:off x="5153025" y="4630738"/>
            <a:ext cx="3959225" cy="1893887"/>
          </a:xfrm>
          <a:prstGeom prst="rect">
            <a:avLst/>
          </a:prstGeom>
          <a:noFill/>
          <a:ln w="9525">
            <a:noFill/>
            <a:miter lim="800000"/>
            <a:headEnd/>
            <a:tailEnd/>
          </a:ln>
        </p:spPr>
      </p:pic>
      <p:sp>
        <p:nvSpPr>
          <p:cNvPr id="6" name="五边形 5"/>
          <p:cNvSpPr/>
          <p:nvPr/>
        </p:nvSpPr>
        <p:spPr>
          <a:xfrm>
            <a:off x="107950" y="1001713"/>
            <a:ext cx="4751388" cy="411162"/>
          </a:xfrm>
          <a:prstGeom prst="homePlate">
            <a:avLst>
              <a:gd name="adj" fmla="val 0"/>
            </a:avLst>
          </a:prstGeom>
          <a:solidFill>
            <a:srgbClr val="0070C0"/>
          </a:solidFill>
          <a:ln w="9525">
            <a:noFill/>
            <a:miter/>
          </a:ln>
        </p:spPr>
        <p:txBody>
          <a:bodyPr anchor="ctr"/>
          <a:lstStyle/>
          <a:p>
            <a:pPr algn="ctr">
              <a:defRPr/>
            </a:pPr>
            <a:r>
              <a:rPr lang="zh-CN" altLang="en-US" sz="1600" b="1" dirty="0">
                <a:solidFill>
                  <a:schemeClr val="bg1"/>
                </a:solidFill>
                <a:effectLst>
                  <a:outerShdw blurRad="38100" dist="38100" dir="2700000">
                    <a:srgbClr val="000000"/>
                  </a:outerShdw>
                </a:effectLst>
                <a:latin typeface="微软雅黑" pitchFamily="34" charset="-122"/>
                <a:ea typeface="微软雅黑" pitchFamily="34" charset="-122"/>
                <a:cs typeface="+mn-ea"/>
                <a:sym typeface="Times New Roman" pitchFamily="18" charset="0"/>
              </a:rPr>
              <a:t>互联网企业利用多种资源努力构建自有网络</a:t>
            </a:r>
            <a:endParaRPr lang="zh-CN" altLang="en-US" sz="1600" b="1" noProof="1">
              <a:solidFill>
                <a:srgbClr val="FF0000"/>
              </a:solidFill>
              <a:effectLst>
                <a:outerShdw blurRad="38100" dist="38100" dir="2700000">
                  <a:srgbClr val="000000"/>
                </a:outerShdw>
              </a:effectLst>
              <a:latin typeface="微软雅黑" pitchFamily="34" charset="-122"/>
              <a:ea typeface="微软雅黑" pitchFamily="34" charset="-122"/>
              <a:cs typeface="+mn-ea"/>
            </a:endParaRPr>
          </a:p>
        </p:txBody>
      </p:sp>
      <p:sp>
        <p:nvSpPr>
          <p:cNvPr id="32" name="矩形 31"/>
          <p:cNvSpPr/>
          <p:nvPr/>
        </p:nvSpPr>
        <p:spPr>
          <a:xfrm>
            <a:off x="400050" y="6130925"/>
            <a:ext cx="4116388" cy="338138"/>
          </a:xfrm>
          <a:prstGeom prst="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31768" name="文本框 4"/>
          <p:cNvSpPr>
            <a:spLocks noChangeArrowheads="1"/>
          </p:cNvSpPr>
          <p:nvPr/>
        </p:nvSpPr>
        <p:spPr bwMode="auto">
          <a:xfrm>
            <a:off x="400050" y="6122988"/>
            <a:ext cx="4116388" cy="363537"/>
          </a:xfrm>
          <a:prstGeom prst="rect">
            <a:avLst/>
          </a:prstGeom>
          <a:noFill/>
          <a:ln w="9525">
            <a:noFill/>
            <a:miter lim="800000"/>
          </a:ln>
        </p:spPr>
        <p:txBody>
          <a:bodyPr>
            <a:spAutoFit/>
          </a:bodyPr>
          <a:lstStyle/>
          <a:p>
            <a:pPr marL="1905" algn="ctr" eaLnBrk="0" hangingPunct="0">
              <a:lnSpc>
                <a:spcPct val="110000"/>
              </a:lnSpc>
              <a:buSzPct val="100000"/>
            </a:pPr>
            <a:r>
              <a:rPr lang="zh-CN" altLang="en-US" sz="1600" b="1">
                <a:solidFill>
                  <a:srgbClr val="3333CC"/>
                </a:solidFill>
                <a:latin typeface="黑体" pitchFamily="49" charset="-122"/>
                <a:ea typeface="黑体" pitchFamily="49" charset="-122"/>
                <a:sym typeface="黑体" pitchFamily="49" charset="-122"/>
              </a:rPr>
              <a:t>服务于内部调度、外部分发</a:t>
            </a:r>
            <a:endParaRPr lang="zh-CN" altLang="en-US" sz="1600" b="1">
              <a:solidFill>
                <a:srgbClr val="FF0000"/>
              </a:solidFill>
              <a:latin typeface="黑体" pitchFamily="49" charset="-122"/>
              <a:ea typeface="黑体" pitchFamily="49" charset="-122"/>
              <a:sym typeface="黑体" pitchFamily="49" charset="-122"/>
            </a:endParaRPr>
          </a:p>
        </p:txBody>
      </p:sp>
      <p:grpSp>
        <p:nvGrpSpPr>
          <p:cNvPr id="31769" name="组合 9"/>
          <p:cNvGrpSpPr/>
          <p:nvPr/>
        </p:nvGrpSpPr>
        <p:grpSpPr bwMode="auto">
          <a:xfrm>
            <a:off x="5062538" y="1422400"/>
            <a:ext cx="4030662" cy="2244725"/>
            <a:chOff x="5062480" y="980830"/>
            <a:chExt cx="4030381" cy="2537486"/>
          </a:xfrm>
        </p:grpSpPr>
        <p:pic>
          <p:nvPicPr>
            <p:cNvPr id="31770" name="Picture 2"/>
            <p:cNvPicPr>
              <a:picLocks noChangeAspect="1" noChangeArrowheads="1"/>
            </p:cNvPicPr>
            <p:nvPr/>
          </p:nvPicPr>
          <p:blipFill>
            <a:blip r:embed="rId11" cstate="print"/>
            <a:srcRect/>
            <a:stretch>
              <a:fillRect/>
            </a:stretch>
          </p:blipFill>
          <p:spPr bwMode="auto">
            <a:xfrm>
              <a:off x="5062480" y="980830"/>
              <a:ext cx="4030381" cy="2537486"/>
            </a:xfrm>
            <a:prstGeom prst="rect">
              <a:avLst/>
            </a:prstGeom>
            <a:noFill/>
            <a:ln w="9525">
              <a:noFill/>
              <a:miter lim="800000"/>
              <a:headEnd/>
              <a:tailEnd/>
            </a:ln>
          </p:spPr>
        </p:pic>
        <p:sp>
          <p:nvSpPr>
            <p:cNvPr id="31771" name="矩形 8"/>
            <p:cNvSpPr>
              <a:spLocks noChangeArrowheads="1"/>
            </p:cNvSpPr>
            <p:nvPr/>
          </p:nvSpPr>
          <p:spPr bwMode="auto">
            <a:xfrm>
              <a:off x="7370724" y="1199670"/>
              <a:ext cx="415498" cy="276999"/>
            </a:xfrm>
            <a:prstGeom prst="rect">
              <a:avLst/>
            </a:prstGeom>
            <a:noFill/>
            <a:ln w="9525">
              <a:noFill/>
              <a:miter lim="800000"/>
            </a:ln>
          </p:spPr>
          <p:txBody>
            <a:bodyPr wrap="none">
              <a:spAutoFit/>
            </a:bodyPr>
            <a:lstStyle/>
            <a:p>
              <a:r>
                <a:rPr lang="en-US" altLang="zh-CN" sz="1200">
                  <a:latin typeface="仿宋_GB2312" pitchFamily="49" charset="-122"/>
                  <a:ea typeface="仿宋_GB2312" pitchFamily="49" charset="-122"/>
                  <a:sym typeface="Times New Roman" pitchFamily="18" charset="0"/>
                </a:rPr>
                <a:t>DNS</a:t>
              </a:r>
              <a:endParaRPr lang="zh-CN" altLang="en-US" sz="1200"/>
            </a:p>
          </p:txBody>
        </p:sp>
      </p:grpSp>
      <p:sp>
        <p:nvSpPr>
          <p:cNvPr id="37" name="TextBox 21"/>
          <p:cNvSpPr txBox="1"/>
          <p:nvPr/>
        </p:nvSpPr>
        <p:spPr>
          <a:xfrm>
            <a:off x="5046663" y="1001713"/>
            <a:ext cx="3960812" cy="409575"/>
          </a:xfrm>
          <a:prstGeom prst="rect">
            <a:avLst/>
          </a:prstGeom>
          <a:solidFill>
            <a:srgbClr val="0070C0"/>
          </a:solidFill>
          <a:ln w="9525">
            <a:noFill/>
            <a:miter/>
          </a:ln>
        </p:spPr>
        <p:txBody>
          <a:bodyPr anchor="ctr"/>
          <a:lstStyle/>
          <a:p>
            <a:pPr>
              <a:defRPr/>
            </a:pPr>
            <a:r>
              <a:rPr lang="zh-CN" altLang="en-US" sz="1600" b="1" spc="-100" noProof="1">
                <a:solidFill>
                  <a:schemeClr val="bg1"/>
                </a:solidFill>
                <a:effectLst>
                  <a:outerShdw blurRad="38100" dist="38100" dir="2700000">
                    <a:srgbClr val="000000"/>
                  </a:outerShdw>
                </a:effectLst>
                <a:latin typeface="微软雅黑" pitchFamily="34" charset="-122"/>
                <a:ea typeface="微软雅黑" pitchFamily="34" charset="-122"/>
                <a:cs typeface="+mn-ea"/>
              </a:rPr>
              <a:t>从架构看，大型企业网络已具备运营商属性</a:t>
            </a:r>
          </a:p>
        </p:txBody>
      </p:sp>
    </p:spTree>
    <p:extLst>
      <p:ext uri="{BB962C8B-B14F-4D97-AF65-F5344CB8AC3E}">
        <p14:creationId xmlns:p14="http://schemas.microsoft.com/office/powerpoint/2010/main" val="124937802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txBox="1">
            <a:spLocks noChangeArrowheads="1"/>
          </p:cNvSpPr>
          <p:nvPr/>
        </p:nvSpPr>
        <p:spPr bwMode="auto">
          <a:xfrm>
            <a:off x="0" y="0"/>
            <a:ext cx="9180513" cy="908050"/>
          </a:xfrm>
          <a:prstGeom prst="rect">
            <a:avLst/>
          </a:prstGeom>
          <a:noFill/>
          <a:ln w="9525">
            <a:noFill/>
            <a:miter lim="800000"/>
          </a:ln>
        </p:spPr>
        <p:txBody>
          <a:bodyPr anchor="ctr"/>
          <a:lstStyle/>
          <a:p>
            <a:pPr algn="ctr" eaLnBrk="0" hangingPunct="0"/>
            <a:r>
              <a:rPr lang="zh-CN" altLang="en-US" sz="2800" b="1" dirty="0">
                <a:latin typeface="黑体" pitchFamily="49" charset="-122"/>
                <a:ea typeface="黑体" pitchFamily="49" charset="-122"/>
                <a:cs typeface="+mj-cs"/>
                <a:sym typeface="微软雅黑" pitchFamily="34" charset="-122"/>
              </a:rPr>
              <a:t>应用基础</a:t>
            </a:r>
            <a:r>
              <a:rPr lang="zh-CN" altLang="en-US" sz="2800" b="1" dirty="0" smtClean="0">
                <a:latin typeface="黑体" pitchFamily="49" charset="-122"/>
                <a:ea typeface="黑体" pitchFamily="49" charset="-122"/>
                <a:cs typeface="+mj-cs"/>
                <a:sym typeface="微软雅黑" pitchFamily="34" charset="-122"/>
              </a:rPr>
              <a:t>设施发展</a:t>
            </a:r>
            <a:r>
              <a:rPr lang="zh-CN" altLang="en-US" sz="2800" b="1" dirty="0">
                <a:latin typeface="黑体" pitchFamily="49" charset="-122"/>
                <a:ea typeface="黑体" pitchFamily="49" charset="-122"/>
                <a:cs typeface="+mj-cs"/>
                <a:sym typeface="微软雅黑" pitchFamily="34" charset="-122"/>
              </a:rPr>
              <a:t>牵引基础网络架构逐渐去中心化</a:t>
            </a:r>
            <a:endParaRPr lang="en-US" altLang="zh-CN" sz="2800" b="1" dirty="0">
              <a:latin typeface="黑体" pitchFamily="49" charset="-122"/>
              <a:ea typeface="黑体" pitchFamily="49" charset="-122"/>
              <a:cs typeface="+mj-cs"/>
              <a:sym typeface="微软雅黑" pitchFamily="34" charset="-122"/>
            </a:endParaRPr>
          </a:p>
        </p:txBody>
      </p:sp>
      <p:grpSp>
        <p:nvGrpSpPr>
          <p:cNvPr id="32770" name="组合 34"/>
          <p:cNvGrpSpPr/>
          <p:nvPr/>
        </p:nvGrpSpPr>
        <p:grpSpPr bwMode="auto">
          <a:xfrm>
            <a:off x="209550" y="1849438"/>
            <a:ext cx="5443538" cy="2011362"/>
            <a:chOff x="0" y="0"/>
            <a:chExt cx="2699538" cy="1050278"/>
          </a:xfrm>
        </p:grpSpPr>
        <p:pic>
          <p:nvPicPr>
            <p:cNvPr id="32771" name="Picture 3"/>
            <p:cNvPicPr>
              <a:picLocks noChangeAspect="1" noChangeArrowheads="1"/>
            </p:cNvPicPr>
            <p:nvPr/>
          </p:nvPicPr>
          <p:blipFill>
            <a:blip r:embed="rId3" cstate="print"/>
            <a:srcRect/>
            <a:stretch>
              <a:fillRect/>
            </a:stretch>
          </p:blipFill>
          <p:spPr bwMode="auto">
            <a:xfrm>
              <a:off x="0" y="0"/>
              <a:ext cx="1294156" cy="1050278"/>
            </a:xfrm>
            <a:prstGeom prst="rect">
              <a:avLst/>
            </a:prstGeom>
            <a:noFill/>
            <a:ln w="9525">
              <a:noFill/>
              <a:miter lim="800000"/>
              <a:headEnd/>
              <a:tailEnd/>
            </a:ln>
          </p:spPr>
        </p:pic>
        <p:pic>
          <p:nvPicPr>
            <p:cNvPr id="32772" name="Picture 4"/>
            <p:cNvPicPr>
              <a:picLocks noChangeAspect="1" noChangeArrowheads="1"/>
            </p:cNvPicPr>
            <p:nvPr/>
          </p:nvPicPr>
          <p:blipFill>
            <a:blip r:embed="rId4" cstate="print"/>
            <a:srcRect/>
            <a:stretch>
              <a:fillRect/>
            </a:stretch>
          </p:blipFill>
          <p:spPr bwMode="auto">
            <a:xfrm>
              <a:off x="1500553" y="21136"/>
              <a:ext cx="1198985" cy="973042"/>
            </a:xfrm>
            <a:prstGeom prst="rect">
              <a:avLst/>
            </a:prstGeom>
            <a:noFill/>
            <a:ln w="9525">
              <a:noFill/>
              <a:miter lim="800000"/>
              <a:headEnd/>
              <a:tailEnd/>
            </a:ln>
          </p:spPr>
        </p:pic>
        <p:sp>
          <p:nvSpPr>
            <p:cNvPr id="6" name="右箭头 37"/>
            <p:cNvSpPr>
              <a:spLocks noChangeArrowheads="1"/>
            </p:cNvSpPr>
            <p:nvPr/>
          </p:nvSpPr>
          <p:spPr bwMode="auto">
            <a:xfrm>
              <a:off x="1251754" y="302566"/>
              <a:ext cx="219648" cy="326606"/>
            </a:xfrm>
            <a:prstGeom prst="rightArrow">
              <a:avLst>
                <a:gd name="adj1" fmla="val 50000"/>
                <a:gd name="adj2" fmla="val 50000"/>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defRPr/>
              </a:pPr>
              <a:endParaRPr lang="zh-CN" altLang="en-US">
                <a:latin typeface="Tahoma" pitchFamily="34" charset="0"/>
                <a:ea typeface="黑体" pitchFamily="49" charset="-122"/>
                <a:sym typeface="Times New Roman" pitchFamily="18" charset="0"/>
              </a:endParaRPr>
            </a:p>
          </p:txBody>
        </p:sp>
      </p:grpSp>
      <p:sp>
        <p:nvSpPr>
          <p:cNvPr id="20484" name="矩形 3"/>
          <p:cNvSpPr>
            <a:spLocks noChangeArrowheads="1"/>
          </p:cNvSpPr>
          <p:nvPr/>
        </p:nvSpPr>
        <p:spPr bwMode="auto">
          <a:xfrm>
            <a:off x="252413" y="1365250"/>
            <a:ext cx="2455862" cy="452438"/>
          </a:xfrm>
          <a:prstGeom prst="rect">
            <a:avLst/>
          </a:prstGeom>
          <a:solidFill>
            <a:schemeClr val="accent5">
              <a:lumMod val="20000"/>
              <a:lumOff val="80000"/>
            </a:schemeClr>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zh-CN" sz="1400" dirty="0">
                <a:solidFill>
                  <a:schemeClr val="tx1"/>
                </a:solidFill>
                <a:sym typeface="Times New Roman" pitchFamily="18" charset="0"/>
              </a:rPr>
              <a:t>2007</a:t>
            </a:r>
            <a:r>
              <a:rPr lang="zh-CN" altLang="en-US" sz="1400" dirty="0">
                <a:solidFill>
                  <a:schemeClr val="tx1"/>
                </a:solidFill>
                <a:sym typeface="Times New Roman" pitchFamily="18" charset="0"/>
              </a:rPr>
              <a:t>年，京沪穗共占据全国</a:t>
            </a:r>
            <a:r>
              <a:rPr lang="en-US" altLang="zh-CN" sz="1400" dirty="0">
                <a:solidFill>
                  <a:schemeClr val="tx1"/>
                </a:solidFill>
                <a:sym typeface="Times New Roman" pitchFamily="18" charset="0"/>
              </a:rPr>
              <a:t>7</a:t>
            </a:r>
            <a:r>
              <a:rPr lang="zh-CN" altLang="en-US" sz="1400" dirty="0">
                <a:solidFill>
                  <a:schemeClr val="tx1"/>
                </a:solidFill>
                <a:sym typeface="Times New Roman" pitchFamily="18" charset="0"/>
              </a:rPr>
              <a:t>成信源</a:t>
            </a:r>
            <a:endParaRPr lang="en-US" altLang="zh-CN" sz="1400" dirty="0">
              <a:solidFill>
                <a:schemeClr val="tx1"/>
              </a:solidFill>
              <a:sym typeface="Times New Roman" pitchFamily="18" charset="0"/>
            </a:endParaRPr>
          </a:p>
        </p:txBody>
      </p:sp>
      <p:sp>
        <p:nvSpPr>
          <p:cNvPr id="20485" name="矩形 5"/>
          <p:cNvSpPr>
            <a:spLocks noChangeArrowheads="1"/>
          </p:cNvSpPr>
          <p:nvPr/>
        </p:nvSpPr>
        <p:spPr bwMode="auto">
          <a:xfrm>
            <a:off x="2819400" y="1365250"/>
            <a:ext cx="2833688" cy="452438"/>
          </a:xfrm>
          <a:prstGeom prst="rect">
            <a:avLst/>
          </a:prstGeom>
          <a:solidFill>
            <a:schemeClr val="accent5">
              <a:lumMod val="20000"/>
              <a:lumOff val="80000"/>
            </a:schemeClr>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zh-CN" altLang="en-US" sz="1400" dirty="0">
                <a:solidFill>
                  <a:schemeClr val="tx1"/>
                </a:solidFill>
                <a:sym typeface="Times New Roman" pitchFamily="18" charset="0"/>
              </a:rPr>
              <a:t>目前，京沪穗不到</a:t>
            </a:r>
            <a:r>
              <a:rPr lang="en-US" altLang="zh-CN" sz="1400" dirty="0">
                <a:solidFill>
                  <a:schemeClr val="tx1"/>
                </a:solidFill>
                <a:sym typeface="Times New Roman" pitchFamily="18" charset="0"/>
              </a:rPr>
              <a:t>3</a:t>
            </a:r>
            <a:r>
              <a:rPr lang="zh-CN" altLang="en-US" sz="1400" dirty="0">
                <a:solidFill>
                  <a:schemeClr val="tx1"/>
                </a:solidFill>
                <a:sym typeface="Times New Roman" pitchFamily="18" charset="0"/>
              </a:rPr>
              <a:t>成，</a:t>
            </a:r>
            <a:r>
              <a:rPr lang="en-US" altLang="zh-CN" sz="1400" dirty="0">
                <a:solidFill>
                  <a:schemeClr val="tx1"/>
                </a:solidFill>
                <a:sym typeface="Times New Roman" pitchFamily="18" charset="0"/>
              </a:rPr>
              <a:t>9</a:t>
            </a:r>
            <a:r>
              <a:rPr lang="zh-CN" altLang="en-US" sz="1400" dirty="0">
                <a:solidFill>
                  <a:schemeClr val="tx1"/>
                </a:solidFill>
                <a:sym typeface="Times New Roman" pitchFamily="18" charset="0"/>
              </a:rPr>
              <a:t>个城市占</a:t>
            </a:r>
            <a:r>
              <a:rPr lang="en-US" altLang="zh-CN" sz="1400" dirty="0">
                <a:solidFill>
                  <a:schemeClr val="tx1"/>
                </a:solidFill>
                <a:sym typeface="Times New Roman" pitchFamily="18" charset="0"/>
              </a:rPr>
              <a:t>7</a:t>
            </a:r>
            <a:r>
              <a:rPr lang="zh-CN" altLang="en-US" sz="1400" dirty="0">
                <a:solidFill>
                  <a:schemeClr val="tx1"/>
                </a:solidFill>
                <a:sym typeface="Times New Roman" pitchFamily="18" charset="0"/>
              </a:rPr>
              <a:t>成，其中</a:t>
            </a:r>
            <a:r>
              <a:rPr lang="en-US" altLang="zh-CN" sz="1400" dirty="0">
                <a:solidFill>
                  <a:schemeClr val="tx1"/>
                </a:solidFill>
                <a:sym typeface="Times New Roman" pitchFamily="18" charset="0"/>
              </a:rPr>
              <a:t>7</a:t>
            </a:r>
            <a:r>
              <a:rPr lang="zh-CN" altLang="en-US" sz="1400" dirty="0">
                <a:solidFill>
                  <a:schemeClr val="tx1"/>
                </a:solidFill>
                <a:sym typeface="Times New Roman" pitchFamily="18" charset="0"/>
              </a:rPr>
              <a:t>个为骨干核心节点</a:t>
            </a:r>
            <a:endParaRPr lang="en-US" altLang="zh-CN" sz="1400" dirty="0">
              <a:solidFill>
                <a:schemeClr val="tx1"/>
              </a:solidFill>
              <a:sym typeface="Times New Roman" pitchFamily="18" charset="0"/>
            </a:endParaRPr>
          </a:p>
        </p:txBody>
      </p:sp>
      <p:sp>
        <p:nvSpPr>
          <p:cNvPr id="32776" name="TextBox 21"/>
          <p:cNvSpPr txBox="1">
            <a:spLocks noChangeArrowheads="1"/>
          </p:cNvSpPr>
          <p:nvPr/>
        </p:nvSpPr>
        <p:spPr bwMode="auto">
          <a:xfrm>
            <a:off x="107950" y="981075"/>
            <a:ext cx="5545138" cy="354013"/>
          </a:xfrm>
          <a:prstGeom prst="rect">
            <a:avLst/>
          </a:prstGeom>
          <a:solidFill>
            <a:srgbClr val="0070C0"/>
          </a:solidFill>
          <a:ln w="9525">
            <a:noFill/>
            <a:miter lim="800000"/>
          </a:ln>
        </p:spPr>
        <p:txBody>
          <a:bodyPr anchor="ctr"/>
          <a:lstStyle/>
          <a:p>
            <a:pPr marL="285750" indent="-285750">
              <a:lnSpc>
                <a:spcPct val="120000"/>
              </a:lnSpc>
              <a:buFont typeface="Wingdings" pitchFamily="2" charset="2"/>
              <a:buChar char="p"/>
            </a:pPr>
            <a:r>
              <a:rPr lang="zh-CN" altLang="en-US" sz="1600" b="1">
                <a:solidFill>
                  <a:schemeClr val="bg1"/>
                </a:solidFill>
                <a:latin typeface="微软雅黑" pitchFamily="34" charset="-122"/>
                <a:ea typeface="微软雅黑" pitchFamily="34" charset="-122"/>
                <a:sym typeface="微软雅黑" pitchFamily="34" charset="-122"/>
              </a:rPr>
              <a:t>   应用基础设施牵引基础网络架构的去中心化</a:t>
            </a:r>
            <a:endParaRPr lang="en-US" altLang="zh-CN" sz="1600" b="1">
              <a:solidFill>
                <a:schemeClr val="bg1"/>
              </a:solidFill>
              <a:latin typeface="微软雅黑" pitchFamily="34" charset="-122"/>
              <a:ea typeface="微软雅黑" pitchFamily="34" charset="-122"/>
              <a:sym typeface="微软雅黑" pitchFamily="34" charset="-122"/>
            </a:endParaRPr>
          </a:p>
        </p:txBody>
      </p:sp>
      <p:sp>
        <p:nvSpPr>
          <p:cNvPr id="11" name="椭圆 10"/>
          <p:cNvSpPr/>
          <p:nvPr/>
        </p:nvSpPr>
        <p:spPr>
          <a:xfrm>
            <a:off x="498475" y="4508500"/>
            <a:ext cx="1816100" cy="7000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2778" name="Picture 75"/>
          <p:cNvPicPr>
            <a:picLocks noChangeArrowheads="1"/>
          </p:cNvPicPr>
          <p:nvPr/>
        </p:nvPicPr>
        <p:blipFill>
          <a:blip r:embed="rId5" cstate="print"/>
          <a:srcRect/>
          <a:stretch>
            <a:fillRect/>
          </a:stretch>
        </p:blipFill>
        <p:spPr bwMode="auto">
          <a:xfrm>
            <a:off x="1354138" y="4392613"/>
            <a:ext cx="227012" cy="314325"/>
          </a:xfrm>
          <a:prstGeom prst="rect">
            <a:avLst/>
          </a:prstGeom>
          <a:noFill/>
          <a:ln w="12700">
            <a:noFill/>
            <a:miter lim="800000"/>
            <a:headEnd/>
            <a:tailEnd/>
          </a:ln>
        </p:spPr>
      </p:pic>
      <p:pic>
        <p:nvPicPr>
          <p:cNvPr id="32779" name="Picture 75"/>
          <p:cNvPicPr>
            <a:picLocks noChangeArrowheads="1"/>
          </p:cNvPicPr>
          <p:nvPr/>
        </p:nvPicPr>
        <p:blipFill>
          <a:blip r:embed="rId5" cstate="print"/>
          <a:srcRect/>
          <a:stretch>
            <a:fillRect/>
          </a:stretch>
        </p:blipFill>
        <p:spPr bwMode="auto">
          <a:xfrm>
            <a:off x="468313" y="4752975"/>
            <a:ext cx="225425" cy="312738"/>
          </a:xfrm>
          <a:prstGeom prst="rect">
            <a:avLst/>
          </a:prstGeom>
          <a:noFill/>
          <a:ln w="12700">
            <a:noFill/>
            <a:miter lim="800000"/>
            <a:headEnd/>
            <a:tailEnd/>
          </a:ln>
        </p:spPr>
      </p:pic>
      <p:pic>
        <p:nvPicPr>
          <p:cNvPr id="32780" name="Picture 75"/>
          <p:cNvPicPr>
            <a:picLocks noChangeArrowheads="1"/>
          </p:cNvPicPr>
          <p:nvPr/>
        </p:nvPicPr>
        <p:blipFill>
          <a:blip r:embed="rId5" cstate="print"/>
          <a:srcRect/>
          <a:stretch>
            <a:fillRect/>
          </a:stretch>
        </p:blipFill>
        <p:spPr bwMode="auto">
          <a:xfrm>
            <a:off x="2200275" y="4752975"/>
            <a:ext cx="227013" cy="312738"/>
          </a:xfrm>
          <a:prstGeom prst="rect">
            <a:avLst/>
          </a:prstGeom>
          <a:noFill/>
          <a:ln w="12700">
            <a:noFill/>
            <a:miter lim="800000"/>
            <a:headEnd/>
            <a:tailEnd/>
          </a:ln>
        </p:spPr>
      </p:pic>
      <p:pic>
        <p:nvPicPr>
          <p:cNvPr id="32781" name="Picture 76"/>
          <p:cNvPicPr>
            <a:picLocks noChangeArrowheads="1"/>
          </p:cNvPicPr>
          <p:nvPr/>
        </p:nvPicPr>
        <p:blipFill>
          <a:blip r:embed="rId6" cstate="print"/>
          <a:srcRect/>
          <a:stretch>
            <a:fillRect/>
          </a:stretch>
        </p:blipFill>
        <p:spPr bwMode="auto">
          <a:xfrm>
            <a:off x="546100" y="5429250"/>
            <a:ext cx="234950" cy="312738"/>
          </a:xfrm>
          <a:prstGeom prst="rect">
            <a:avLst/>
          </a:prstGeom>
          <a:noFill/>
          <a:ln w="12700">
            <a:noFill/>
            <a:miter lim="800000"/>
            <a:headEnd/>
            <a:tailEnd/>
          </a:ln>
        </p:spPr>
      </p:pic>
      <p:pic>
        <p:nvPicPr>
          <p:cNvPr id="32782" name="Picture 76"/>
          <p:cNvPicPr>
            <a:picLocks noChangeArrowheads="1"/>
          </p:cNvPicPr>
          <p:nvPr/>
        </p:nvPicPr>
        <p:blipFill>
          <a:blip r:embed="rId6" cstate="print"/>
          <a:srcRect/>
          <a:stretch>
            <a:fillRect/>
          </a:stretch>
        </p:blipFill>
        <p:spPr bwMode="auto">
          <a:xfrm>
            <a:off x="992188" y="5429250"/>
            <a:ext cx="234950" cy="314325"/>
          </a:xfrm>
          <a:prstGeom prst="rect">
            <a:avLst/>
          </a:prstGeom>
          <a:noFill/>
          <a:ln w="12700">
            <a:noFill/>
            <a:miter lim="800000"/>
            <a:headEnd/>
            <a:tailEnd/>
          </a:ln>
        </p:spPr>
      </p:pic>
      <p:pic>
        <p:nvPicPr>
          <p:cNvPr id="32783" name="Picture 76"/>
          <p:cNvPicPr>
            <a:picLocks noChangeArrowheads="1"/>
          </p:cNvPicPr>
          <p:nvPr/>
        </p:nvPicPr>
        <p:blipFill>
          <a:blip r:embed="rId6" cstate="print"/>
          <a:srcRect/>
          <a:stretch>
            <a:fillRect/>
          </a:stretch>
        </p:blipFill>
        <p:spPr bwMode="auto">
          <a:xfrm>
            <a:off x="1344613" y="5445125"/>
            <a:ext cx="236537" cy="312738"/>
          </a:xfrm>
          <a:prstGeom prst="rect">
            <a:avLst/>
          </a:prstGeom>
          <a:noFill/>
          <a:ln w="12700">
            <a:noFill/>
            <a:miter lim="800000"/>
            <a:headEnd/>
            <a:tailEnd/>
          </a:ln>
        </p:spPr>
      </p:pic>
      <p:pic>
        <p:nvPicPr>
          <p:cNvPr id="32784" name="Picture 76"/>
          <p:cNvPicPr>
            <a:picLocks noChangeArrowheads="1"/>
          </p:cNvPicPr>
          <p:nvPr/>
        </p:nvPicPr>
        <p:blipFill>
          <a:blip r:embed="rId6" cstate="print"/>
          <a:srcRect/>
          <a:stretch>
            <a:fillRect/>
          </a:stretch>
        </p:blipFill>
        <p:spPr bwMode="auto">
          <a:xfrm>
            <a:off x="1793875" y="5473700"/>
            <a:ext cx="236538" cy="312738"/>
          </a:xfrm>
          <a:prstGeom prst="rect">
            <a:avLst/>
          </a:prstGeom>
          <a:noFill/>
          <a:ln w="12700">
            <a:noFill/>
            <a:miter lim="800000"/>
            <a:headEnd/>
            <a:tailEnd/>
          </a:ln>
        </p:spPr>
      </p:pic>
      <p:pic>
        <p:nvPicPr>
          <p:cNvPr id="32785" name="Picture 76"/>
          <p:cNvPicPr>
            <a:picLocks noChangeArrowheads="1"/>
          </p:cNvPicPr>
          <p:nvPr/>
        </p:nvPicPr>
        <p:blipFill>
          <a:blip r:embed="rId6" cstate="print"/>
          <a:srcRect/>
          <a:stretch>
            <a:fillRect/>
          </a:stretch>
        </p:blipFill>
        <p:spPr bwMode="auto">
          <a:xfrm>
            <a:off x="2174875" y="5473700"/>
            <a:ext cx="234950" cy="312738"/>
          </a:xfrm>
          <a:prstGeom prst="rect">
            <a:avLst/>
          </a:prstGeom>
          <a:noFill/>
          <a:ln w="12700">
            <a:noFill/>
            <a:miter lim="800000"/>
            <a:headEnd/>
            <a:tailEnd/>
          </a:ln>
        </p:spPr>
      </p:pic>
      <p:cxnSp>
        <p:nvCxnSpPr>
          <p:cNvPr id="20" name="直接连接符 19"/>
          <p:cNvCxnSpPr/>
          <p:nvPr/>
        </p:nvCxnSpPr>
        <p:spPr>
          <a:xfrm flipH="1" flipV="1">
            <a:off x="546100" y="5065713"/>
            <a:ext cx="117475" cy="363537"/>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546100" y="5065713"/>
            <a:ext cx="563563" cy="36353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109663" y="4706938"/>
            <a:ext cx="357187" cy="7223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462088" y="5065713"/>
            <a:ext cx="852487" cy="3794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462088" y="4706938"/>
            <a:ext cx="4762" cy="7381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1466850" y="4752975"/>
            <a:ext cx="446088" cy="7207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1912938" y="5065713"/>
            <a:ext cx="401637" cy="4079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2292350" y="5065713"/>
            <a:ext cx="22225" cy="4079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1466850" y="4706938"/>
            <a:ext cx="825500" cy="7667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581025" y="5065713"/>
            <a:ext cx="881063" cy="379412"/>
          </a:xfrm>
          <a:prstGeom prst="line">
            <a:avLst/>
          </a:prstGeom>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3422650" y="4479925"/>
            <a:ext cx="1816100" cy="7000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2797" name="Picture 75"/>
          <p:cNvPicPr>
            <a:picLocks noChangeArrowheads="1"/>
          </p:cNvPicPr>
          <p:nvPr/>
        </p:nvPicPr>
        <p:blipFill>
          <a:blip r:embed="rId5" cstate="print"/>
          <a:srcRect/>
          <a:stretch>
            <a:fillRect/>
          </a:stretch>
        </p:blipFill>
        <p:spPr bwMode="auto">
          <a:xfrm>
            <a:off x="4505325" y="4351338"/>
            <a:ext cx="227013" cy="314325"/>
          </a:xfrm>
          <a:prstGeom prst="rect">
            <a:avLst/>
          </a:prstGeom>
          <a:noFill/>
          <a:ln w="12700">
            <a:noFill/>
            <a:miter lim="800000"/>
            <a:headEnd/>
            <a:tailEnd/>
          </a:ln>
        </p:spPr>
      </p:pic>
      <p:pic>
        <p:nvPicPr>
          <p:cNvPr id="32798" name="Picture 75"/>
          <p:cNvPicPr>
            <a:picLocks noChangeArrowheads="1"/>
          </p:cNvPicPr>
          <p:nvPr/>
        </p:nvPicPr>
        <p:blipFill>
          <a:blip r:embed="rId5" cstate="print"/>
          <a:srcRect/>
          <a:stretch>
            <a:fillRect/>
          </a:stretch>
        </p:blipFill>
        <p:spPr bwMode="auto">
          <a:xfrm>
            <a:off x="4011613" y="4351338"/>
            <a:ext cx="227012" cy="312737"/>
          </a:xfrm>
          <a:prstGeom prst="rect">
            <a:avLst/>
          </a:prstGeom>
          <a:noFill/>
          <a:ln w="12700">
            <a:noFill/>
            <a:miter lim="800000"/>
            <a:headEnd/>
            <a:tailEnd/>
          </a:ln>
        </p:spPr>
      </p:pic>
      <p:pic>
        <p:nvPicPr>
          <p:cNvPr id="32799" name="Picture 75"/>
          <p:cNvPicPr>
            <a:picLocks noChangeArrowheads="1"/>
          </p:cNvPicPr>
          <p:nvPr/>
        </p:nvPicPr>
        <p:blipFill>
          <a:blip r:embed="rId5" cstate="print"/>
          <a:srcRect/>
          <a:stretch>
            <a:fillRect/>
          </a:stretch>
        </p:blipFill>
        <p:spPr bwMode="auto">
          <a:xfrm>
            <a:off x="3443288" y="4683125"/>
            <a:ext cx="227012" cy="312738"/>
          </a:xfrm>
          <a:prstGeom prst="rect">
            <a:avLst/>
          </a:prstGeom>
          <a:noFill/>
          <a:ln w="12700">
            <a:noFill/>
            <a:miter lim="800000"/>
            <a:headEnd/>
            <a:tailEnd/>
          </a:ln>
        </p:spPr>
      </p:pic>
      <p:pic>
        <p:nvPicPr>
          <p:cNvPr id="32800" name="Picture 75"/>
          <p:cNvPicPr>
            <a:picLocks noChangeArrowheads="1"/>
          </p:cNvPicPr>
          <p:nvPr/>
        </p:nvPicPr>
        <p:blipFill>
          <a:blip r:embed="rId5" cstate="print"/>
          <a:srcRect/>
          <a:stretch>
            <a:fillRect/>
          </a:stretch>
        </p:blipFill>
        <p:spPr bwMode="auto">
          <a:xfrm>
            <a:off x="4011613" y="4995863"/>
            <a:ext cx="227012" cy="312737"/>
          </a:xfrm>
          <a:prstGeom prst="rect">
            <a:avLst/>
          </a:prstGeom>
          <a:noFill/>
          <a:ln w="12700">
            <a:noFill/>
            <a:miter lim="800000"/>
            <a:headEnd/>
            <a:tailEnd/>
          </a:ln>
        </p:spPr>
      </p:pic>
      <p:pic>
        <p:nvPicPr>
          <p:cNvPr id="32801" name="Picture 75"/>
          <p:cNvPicPr>
            <a:picLocks noChangeArrowheads="1"/>
          </p:cNvPicPr>
          <p:nvPr/>
        </p:nvPicPr>
        <p:blipFill>
          <a:blip r:embed="rId5" cstate="print"/>
          <a:srcRect/>
          <a:stretch>
            <a:fillRect/>
          </a:stretch>
        </p:blipFill>
        <p:spPr bwMode="auto">
          <a:xfrm>
            <a:off x="4759325" y="4933950"/>
            <a:ext cx="227013" cy="312738"/>
          </a:xfrm>
          <a:prstGeom prst="rect">
            <a:avLst/>
          </a:prstGeom>
          <a:noFill/>
          <a:ln w="12700">
            <a:noFill/>
            <a:miter lim="800000"/>
            <a:headEnd/>
            <a:tailEnd/>
          </a:ln>
        </p:spPr>
      </p:pic>
      <p:pic>
        <p:nvPicPr>
          <p:cNvPr id="32802" name="Picture 75"/>
          <p:cNvPicPr>
            <a:picLocks noChangeArrowheads="1"/>
          </p:cNvPicPr>
          <p:nvPr/>
        </p:nvPicPr>
        <p:blipFill>
          <a:blip r:embed="rId5" cstate="print"/>
          <a:srcRect/>
          <a:stretch>
            <a:fillRect/>
          </a:stretch>
        </p:blipFill>
        <p:spPr bwMode="auto">
          <a:xfrm>
            <a:off x="5080000" y="4673600"/>
            <a:ext cx="227013" cy="312738"/>
          </a:xfrm>
          <a:prstGeom prst="rect">
            <a:avLst/>
          </a:prstGeom>
          <a:noFill/>
          <a:ln w="12700">
            <a:noFill/>
            <a:miter lim="800000"/>
            <a:headEnd/>
            <a:tailEnd/>
          </a:ln>
        </p:spPr>
      </p:pic>
      <p:cxnSp>
        <p:nvCxnSpPr>
          <p:cNvPr id="38" name="直接连接符 37"/>
          <p:cNvCxnSpPr/>
          <p:nvPr/>
        </p:nvCxnSpPr>
        <p:spPr>
          <a:xfrm flipV="1">
            <a:off x="3670300" y="4665663"/>
            <a:ext cx="949325" cy="1746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flipV="1">
            <a:off x="4124325" y="4664075"/>
            <a:ext cx="749300" cy="269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4124325" y="4665663"/>
            <a:ext cx="495300" cy="33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4124325" y="4829175"/>
            <a:ext cx="955675" cy="1666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124325" y="4664075"/>
            <a:ext cx="0" cy="3317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619625" y="4665663"/>
            <a:ext cx="254000" cy="26828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3670300" y="4829175"/>
            <a:ext cx="1409700" cy="1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flipV="1">
            <a:off x="3670300" y="4840288"/>
            <a:ext cx="1203325" cy="93662"/>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flipV="1">
            <a:off x="4124325" y="4664075"/>
            <a:ext cx="955675" cy="165100"/>
          </a:xfrm>
          <a:prstGeom prst="line">
            <a:avLst/>
          </a:prstGeom>
        </p:spPr>
        <p:style>
          <a:lnRef idx="1">
            <a:schemeClr val="accent1"/>
          </a:lnRef>
          <a:fillRef idx="0">
            <a:schemeClr val="accent1"/>
          </a:fillRef>
          <a:effectRef idx="0">
            <a:schemeClr val="accent1"/>
          </a:effectRef>
          <a:fontRef idx="minor">
            <a:schemeClr val="tx1"/>
          </a:fontRef>
        </p:style>
      </p:cxnSp>
      <p:pic>
        <p:nvPicPr>
          <p:cNvPr id="32812" name="Picture 76"/>
          <p:cNvPicPr>
            <a:picLocks noChangeArrowheads="1"/>
          </p:cNvPicPr>
          <p:nvPr/>
        </p:nvPicPr>
        <p:blipFill>
          <a:blip r:embed="rId6" cstate="print"/>
          <a:srcRect/>
          <a:stretch>
            <a:fillRect/>
          </a:stretch>
        </p:blipFill>
        <p:spPr bwMode="auto">
          <a:xfrm>
            <a:off x="3556000" y="5418138"/>
            <a:ext cx="234950" cy="312737"/>
          </a:xfrm>
          <a:prstGeom prst="rect">
            <a:avLst/>
          </a:prstGeom>
          <a:noFill/>
          <a:ln w="12700">
            <a:noFill/>
            <a:miter lim="800000"/>
            <a:headEnd/>
            <a:tailEnd/>
          </a:ln>
        </p:spPr>
      </p:pic>
      <p:pic>
        <p:nvPicPr>
          <p:cNvPr id="32813" name="Picture 76"/>
          <p:cNvPicPr>
            <a:picLocks noChangeArrowheads="1"/>
          </p:cNvPicPr>
          <p:nvPr/>
        </p:nvPicPr>
        <p:blipFill>
          <a:blip r:embed="rId6" cstate="print"/>
          <a:srcRect/>
          <a:stretch>
            <a:fillRect/>
          </a:stretch>
        </p:blipFill>
        <p:spPr bwMode="auto">
          <a:xfrm>
            <a:off x="4330700" y="5473700"/>
            <a:ext cx="234950" cy="312738"/>
          </a:xfrm>
          <a:prstGeom prst="rect">
            <a:avLst/>
          </a:prstGeom>
          <a:noFill/>
          <a:ln w="12700">
            <a:noFill/>
            <a:miter lim="800000"/>
            <a:headEnd/>
            <a:tailEnd/>
          </a:ln>
        </p:spPr>
      </p:pic>
      <p:pic>
        <p:nvPicPr>
          <p:cNvPr id="32814" name="Picture 76"/>
          <p:cNvPicPr>
            <a:picLocks noChangeArrowheads="1"/>
          </p:cNvPicPr>
          <p:nvPr/>
        </p:nvPicPr>
        <p:blipFill>
          <a:blip r:embed="rId6" cstate="print"/>
          <a:srcRect/>
          <a:stretch>
            <a:fillRect/>
          </a:stretch>
        </p:blipFill>
        <p:spPr bwMode="auto">
          <a:xfrm>
            <a:off x="5003800" y="5446713"/>
            <a:ext cx="234950" cy="314325"/>
          </a:xfrm>
          <a:prstGeom prst="rect">
            <a:avLst/>
          </a:prstGeom>
          <a:noFill/>
          <a:ln w="12700">
            <a:noFill/>
            <a:miter lim="800000"/>
            <a:headEnd/>
            <a:tailEnd/>
          </a:ln>
        </p:spPr>
      </p:pic>
      <p:cxnSp>
        <p:nvCxnSpPr>
          <p:cNvPr id="50" name="直接连接符 49"/>
          <p:cNvCxnSpPr/>
          <p:nvPr/>
        </p:nvCxnSpPr>
        <p:spPr>
          <a:xfrm flipV="1">
            <a:off x="3673475" y="5308600"/>
            <a:ext cx="450850" cy="109538"/>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3556000" y="4995863"/>
            <a:ext cx="117475" cy="422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flipV="1">
            <a:off x="4124325" y="5308600"/>
            <a:ext cx="323850" cy="1651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a:endCxn id="31" idx="5"/>
          </p:cNvCxnSpPr>
          <p:nvPr/>
        </p:nvCxnSpPr>
        <p:spPr>
          <a:xfrm flipV="1">
            <a:off x="4448175" y="5076825"/>
            <a:ext cx="523875" cy="396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5121275" y="4833938"/>
            <a:ext cx="73025" cy="45085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4986338" y="5089525"/>
            <a:ext cx="134937" cy="3571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790950" y="5575300"/>
            <a:ext cx="539750" cy="53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3673475" y="4664075"/>
            <a:ext cx="450850" cy="754063"/>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4448175" y="4665663"/>
            <a:ext cx="171450" cy="80803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flipV="1">
            <a:off x="4124325" y="5308600"/>
            <a:ext cx="996950" cy="138113"/>
          </a:xfrm>
          <a:prstGeom prst="line">
            <a:avLst/>
          </a:prstGeom>
        </p:spPr>
        <p:style>
          <a:lnRef idx="1">
            <a:schemeClr val="accent1"/>
          </a:lnRef>
          <a:fillRef idx="0">
            <a:schemeClr val="accent1"/>
          </a:fillRef>
          <a:effectRef idx="0">
            <a:schemeClr val="accent1"/>
          </a:effectRef>
          <a:fontRef idx="minor">
            <a:schemeClr val="tx1"/>
          </a:fontRef>
        </p:style>
      </p:cxnSp>
      <p:sp>
        <p:nvSpPr>
          <p:cNvPr id="32825" name="矩形 109"/>
          <p:cNvSpPr>
            <a:spLocks noChangeArrowheads="1"/>
          </p:cNvSpPr>
          <p:nvPr/>
        </p:nvSpPr>
        <p:spPr bwMode="auto">
          <a:xfrm>
            <a:off x="107950" y="3716338"/>
            <a:ext cx="5759450" cy="585787"/>
          </a:xfrm>
          <a:prstGeom prst="rect">
            <a:avLst/>
          </a:prstGeom>
          <a:noFill/>
          <a:ln w="9525">
            <a:noFill/>
            <a:miter lim="800000"/>
          </a:ln>
        </p:spPr>
        <p:txBody>
          <a:bodyPr>
            <a:spAutoFit/>
          </a:bodyPr>
          <a:lstStyle/>
          <a:p>
            <a:pPr eaLnBrk="0" hangingPunct="0"/>
            <a:r>
              <a:rPr lang="en-US" altLang="zh-CN" sz="1600">
                <a:solidFill>
                  <a:srgbClr val="000000"/>
                </a:solidFill>
                <a:latin typeface="微软雅黑" pitchFamily="34" charset="-122"/>
                <a:ea typeface="微软雅黑" pitchFamily="34" charset="-122"/>
                <a:sym typeface="微软雅黑" pitchFamily="34" charset="-122"/>
              </a:rPr>
              <a:t>——</a:t>
            </a:r>
            <a:r>
              <a:rPr lang="zh-CN" altLang="en-US" sz="1600">
                <a:solidFill>
                  <a:srgbClr val="000000"/>
                </a:solidFill>
                <a:latin typeface="微软雅黑" pitchFamily="34" charset="-122"/>
                <a:ea typeface="微软雅黑" pitchFamily="34" charset="-122"/>
                <a:sym typeface="微软雅黑" pitchFamily="34" charset="-122"/>
              </a:rPr>
              <a:t>信源分布的去中心化牵引基础网络架构从分层星型逐步转为网状网连接。</a:t>
            </a:r>
            <a:endParaRPr lang="zh-CN" altLang="en-US" sz="1600">
              <a:solidFill>
                <a:srgbClr val="000000"/>
              </a:solidFill>
              <a:latin typeface="微软雅黑" pitchFamily="34" charset="-122"/>
              <a:ea typeface="微软雅黑" pitchFamily="34" charset="-122"/>
              <a:sym typeface="Times New Roman" pitchFamily="18" charset="0"/>
            </a:endParaRPr>
          </a:p>
        </p:txBody>
      </p:sp>
      <p:sp>
        <p:nvSpPr>
          <p:cNvPr id="20536" name="TextBox 61"/>
          <p:cNvSpPr txBox="1">
            <a:spLocks noChangeArrowheads="1"/>
          </p:cNvSpPr>
          <p:nvPr/>
        </p:nvSpPr>
        <p:spPr bwMode="auto">
          <a:xfrm>
            <a:off x="3022600" y="5767388"/>
            <a:ext cx="2762250" cy="757237"/>
          </a:xfrm>
          <a:prstGeom prst="rect">
            <a:avLst/>
          </a:prstGeom>
          <a:solidFill>
            <a:schemeClr val="accent5">
              <a:lumMod val="20000"/>
              <a:lumOff val="80000"/>
            </a:schemeClr>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176530" indent="-176530">
              <a:spcAft>
                <a:spcPts val="600"/>
              </a:spcAft>
              <a:buChar char="•"/>
              <a:defRPr sz="1600">
                <a:latin typeface="华文仿宋" pitchFamily="2" charset="-122"/>
                <a:ea typeface="华文仿宋" pitchFamily="2"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0" lvl="1">
              <a:defRPr/>
            </a:pPr>
            <a:r>
              <a:rPr lang="zh-CN" altLang="en-US" sz="1400" dirty="0" smtClean="0">
                <a:solidFill>
                  <a:schemeClr val="tx1"/>
                </a:solidFill>
              </a:rPr>
              <a:t>主导</a:t>
            </a:r>
            <a:r>
              <a:rPr lang="en-US" altLang="zh-CN" sz="1400" dirty="0" smtClean="0">
                <a:solidFill>
                  <a:schemeClr val="tx1"/>
                </a:solidFill>
              </a:rPr>
              <a:t>ISP</a:t>
            </a:r>
            <a:r>
              <a:rPr lang="zh-CN" altLang="en-US" sz="1400" dirty="0" smtClean="0">
                <a:solidFill>
                  <a:schemeClr val="tx1"/>
                </a:solidFill>
              </a:rPr>
              <a:t>的骨干核心节点数量持续增加；多个骨干接入节点之间开通省际直达电路</a:t>
            </a:r>
          </a:p>
        </p:txBody>
      </p:sp>
      <p:sp>
        <p:nvSpPr>
          <p:cNvPr id="20537" name="矩形 3"/>
          <p:cNvSpPr>
            <a:spLocks noChangeArrowheads="1"/>
          </p:cNvSpPr>
          <p:nvPr/>
        </p:nvSpPr>
        <p:spPr bwMode="auto">
          <a:xfrm>
            <a:off x="73025" y="5786438"/>
            <a:ext cx="2857500" cy="757237"/>
          </a:xfrm>
          <a:prstGeom prst="rect">
            <a:avLst/>
          </a:prstGeom>
          <a:solidFill>
            <a:schemeClr val="accent5">
              <a:lumMod val="20000"/>
              <a:lumOff val="80000"/>
            </a:schemeClr>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zh-CN" sz="1400" dirty="0">
                <a:solidFill>
                  <a:schemeClr val="tx1"/>
                </a:solidFill>
                <a:sym typeface="Times New Roman" pitchFamily="18" charset="0"/>
              </a:rPr>
              <a:t>2007</a:t>
            </a:r>
            <a:r>
              <a:rPr lang="zh-CN" altLang="en-US" sz="1400" dirty="0">
                <a:solidFill>
                  <a:schemeClr val="tx1"/>
                </a:solidFill>
                <a:sym typeface="Times New Roman" pitchFamily="18" charset="0"/>
              </a:rPr>
              <a:t>年，运营商骨干网分为核心、接入层，核心层节点网状连接，接入层节点双星形汇至核心</a:t>
            </a:r>
            <a:endParaRPr lang="en-US" altLang="zh-CN" sz="1400" dirty="0">
              <a:solidFill>
                <a:schemeClr val="tx1"/>
              </a:solidFill>
              <a:sym typeface="Times New Roman" pitchFamily="18" charset="0"/>
            </a:endParaRPr>
          </a:p>
        </p:txBody>
      </p:sp>
      <p:sp>
        <p:nvSpPr>
          <p:cNvPr id="32828" name="TextBox 21"/>
          <p:cNvSpPr txBox="1">
            <a:spLocks noChangeArrowheads="1"/>
          </p:cNvSpPr>
          <p:nvPr/>
        </p:nvSpPr>
        <p:spPr bwMode="auto">
          <a:xfrm>
            <a:off x="5867400" y="996950"/>
            <a:ext cx="3217863" cy="354013"/>
          </a:xfrm>
          <a:prstGeom prst="rect">
            <a:avLst/>
          </a:prstGeom>
          <a:solidFill>
            <a:srgbClr val="0070C0"/>
          </a:solidFill>
          <a:ln w="9525">
            <a:noFill/>
            <a:miter lim="800000"/>
          </a:ln>
        </p:spPr>
        <p:txBody>
          <a:bodyPr anchor="ctr"/>
          <a:lstStyle/>
          <a:p>
            <a:pPr marL="11430" algn="r">
              <a:lnSpc>
                <a:spcPct val="120000"/>
              </a:lnSpc>
              <a:buFont typeface="Wingdings" pitchFamily="2" charset="2"/>
              <a:buChar char="p"/>
            </a:pPr>
            <a:r>
              <a:rPr lang="zh-CN" altLang="en-US" sz="1600" b="1">
                <a:solidFill>
                  <a:schemeClr val="bg1"/>
                </a:solidFill>
                <a:latin typeface="微软雅黑" pitchFamily="34" charset="-122"/>
                <a:ea typeface="微软雅黑" pitchFamily="34" charset="-122"/>
                <a:sym typeface="微软雅黑" pitchFamily="34" charset="-122"/>
              </a:rPr>
              <a:t> </a:t>
            </a:r>
            <a:r>
              <a:rPr lang="en-US" altLang="zh-CN" sz="1600" b="1">
                <a:solidFill>
                  <a:schemeClr val="bg1"/>
                </a:solidFill>
                <a:latin typeface="微软雅黑" pitchFamily="34" charset="-122"/>
                <a:ea typeface="微软雅黑" pitchFamily="34" charset="-122"/>
                <a:sym typeface="微软雅黑" pitchFamily="34" charset="-122"/>
              </a:rPr>
              <a:t>CDN</a:t>
            </a:r>
            <a:r>
              <a:rPr lang="zh-CN" altLang="en-US" sz="1600" b="1">
                <a:solidFill>
                  <a:schemeClr val="bg1"/>
                </a:solidFill>
                <a:latin typeface="微软雅黑" pitchFamily="34" charset="-122"/>
                <a:ea typeface="微软雅黑" pitchFamily="34" charset="-122"/>
                <a:sym typeface="微软雅黑" pitchFamily="34" charset="-122"/>
              </a:rPr>
              <a:t>进一步推动去中心化进程</a:t>
            </a:r>
            <a:endParaRPr lang="en-US" altLang="zh-CN" sz="1600" b="1">
              <a:solidFill>
                <a:schemeClr val="bg1"/>
              </a:solidFill>
              <a:latin typeface="微软雅黑" pitchFamily="34" charset="-122"/>
              <a:ea typeface="微软雅黑" pitchFamily="34" charset="-122"/>
              <a:sym typeface="微软雅黑" pitchFamily="34" charset="-122"/>
            </a:endParaRPr>
          </a:p>
        </p:txBody>
      </p:sp>
      <p:sp>
        <p:nvSpPr>
          <p:cNvPr id="32829" name="矩形 109"/>
          <p:cNvSpPr>
            <a:spLocks noChangeArrowheads="1"/>
          </p:cNvSpPr>
          <p:nvPr/>
        </p:nvSpPr>
        <p:spPr bwMode="auto">
          <a:xfrm>
            <a:off x="6259513" y="1441450"/>
            <a:ext cx="2633662" cy="338138"/>
          </a:xfrm>
          <a:prstGeom prst="rect">
            <a:avLst/>
          </a:prstGeom>
          <a:noFill/>
          <a:ln w="9525">
            <a:noFill/>
            <a:miter lim="800000"/>
          </a:ln>
        </p:spPr>
        <p:txBody>
          <a:bodyPr>
            <a:spAutoFit/>
          </a:bodyPr>
          <a:lstStyle/>
          <a:p>
            <a:pPr eaLnBrk="0" hangingPunct="0"/>
            <a:r>
              <a:rPr lang="en-US" altLang="zh-CN" sz="1600">
                <a:solidFill>
                  <a:srgbClr val="000000"/>
                </a:solidFill>
                <a:latin typeface="微软雅黑" pitchFamily="34" charset="-122"/>
                <a:ea typeface="微软雅黑" pitchFamily="34" charset="-122"/>
                <a:sym typeface="微软雅黑" pitchFamily="34" charset="-122"/>
              </a:rPr>
              <a:t>——</a:t>
            </a:r>
            <a:r>
              <a:rPr lang="zh-CN" altLang="en-US" sz="1600">
                <a:solidFill>
                  <a:srgbClr val="000000"/>
                </a:solidFill>
                <a:latin typeface="微软雅黑" pitchFamily="34" charset="-122"/>
                <a:ea typeface="微软雅黑" pitchFamily="34" charset="-122"/>
                <a:sym typeface="微软雅黑" pitchFamily="34" charset="-122"/>
              </a:rPr>
              <a:t>运营商</a:t>
            </a:r>
            <a:endParaRPr lang="zh-CN" altLang="en-US" sz="1600">
              <a:solidFill>
                <a:srgbClr val="000000"/>
              </a:solidFill>
              <a:latin typeface="微软雅黑" pitchFamily="34" charset="-122"/>
              <a:ea typeface="微软雅黑" pitchFamily="34" charset="-122"/>
              <a:sym typeface="Times New Roman" pitchFamily="18" charset="0"/>
            </a:endParaRPr>
          </a:p>
        </p:txBody>
      </p:sp>
      <p:sp>
        <p:nvSpPr>
          <p:cNvPr id="72" name="右箭头 37"/>
          <p:cNvSpPr>
            <a:spLocks noChangeArrowheads="1"/>
          </p:cNvSpPr>
          <p:nvPr/>
        </p:nvSpPr>
        <p:spPr bwMode="auto">
          <a:xfrm>
            <a:off x="2708275" y="4683125"/>
            <a:ext cx="442913" cy="625475"/>
          </a:xfrm>
          <a:prstGeom prst="rightArrow">
            <a:avLst>
              <a:gd name="adj1" fmla="val 50000"/>
              <a:gd name="adj2" fmla="val 50000"/>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defRPr/>
            </a:pPr>
            <a:endParaRPr lang="zh-CN" altLang="en-US">
              <a:latin typeface="Tahoma" pitchFamily="34" charset="0"/>
              <a:ea typeface="黑体" pitchFamily="49" charset="-122"/>
              <a:sym typeface="Times New Roman" pitchFamily="18" charset="0"/>
            </a:endParaRPr>
          </a:p>
        </p:txBody>
      </p:sp>
      <p:sp>
        <p:nvSpPr>
          <p:cNvPr id="20541" name="矩形 72"/>
          <p:cNvSpPr>
            <a:spLocks noChangeArrowheads="1"/>
          </p:cNvSpPr>
          <p:nvPr/>
        </p:nvSpPr>
        <p:spPr bwMode="auto">
          <a:xfrm>
            <a:off x="5949950" y="1800225"/>
            <a:ext cx="3076575" cy="1970088"/>
          </a:xfrm>
          <a:prstGeom prst="rect">
            <a:avLst/>
          </a:prstGeom>
          <a:solidFill>
            <a:schemeClr val="accent5">
              <a:lumMod val="20000"/>
              <a:lumOff val="80000"/>
            </a:schemeClr>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indent="-176530">
              <a:buFont typeface="Arial" pitchFamily="34" charset="0"/>
              <a:buChar char="•"/>
            </a:pPr>
            <a:r>
              <a:rPr lang="en-US" altLang="zh-CN" sz="1400" dirty="0">
                <a:solidFill>
                  <a:schemeClr val="tx1"/>
                </a:solidFill>
                <a:sym typeface="Times New Roman" pitchFamily="18" charset="0"/>
              </a:rPr>
              <a:t>2015</a:t>
            </a:r>
            <a:r>
              <a:rPr lang="zh-CN" altLang="en-US" sz="1400" dirty="0">
                <a:solidFill>
                  <a:schemeClr val="tx1"/>
                </a:solidFill>
                <a:sym typeface="Times New Roman" pitchFamily="18" charset="0"/>
              </a:rPr>
              <a:t>年，电信推出“</a:t>
            </a:r>
            <a:r>
              <a:rPr lang="en-US" altLang="zh-CN" sz="1400" dirty="0">
                <a:solidFill>
                  <a:schemeClr val="tx1"/>
                </a:solidFill>
                <a:sym typeface="Times New Roman" pitchFamily="18" charset="0"/>
              </a:rPr>
              <a:t>8</a:t>
            </a:r>
            <a:r>
              <a:rPr lang="zh-CN" altLang="en-US" sz="1400" dirty="0">
                <a:solidFill>
                  <a:schemeClr val="tx1"/>
                </a:solidFill>
                <a:sym typeface="Times New Roman" pitchFamily="18" charset="0"/>
              </a:rPr>
              <a:t>＋</a:t>
            </a:r>
            <a:r>
              <a:rPr lang="en-US" altLang="zh-CN" sz="1400" dirty="0">
                <a:solidFill>
                  <a:schemeClr val="tx1"/>
                </a:solidFill>
                <a:sym typeface="Times New Roman" pitchFamily="18" charset="0"/>
              </a:rPr>
              <a:t>2</a:t>
            </a:r>
            <a:r>
              <a:rPr lang="zh-CN" altLang="en-US" sz="1400" dirty="0">
                <a:solidFill>
                  <a:schemeClr val="tx1"/>
                </a:solidFill>
                <a:sym typeface="Times New Roman" pitchFamily="18" charset="0"/>
              </a:rPr>
              <a:t>＋</a:t>
            </a:r>
            <a:r>
              <a:rPr lang="en-US" altLang="zh-CN" sz="1400" dirty="0">
                <a:solidFill>
                  <a:schemeClr val="tx1"/>
                </a:solidFill>
                <a:sym typeface="Times New Roman" pitchFamily="18" charset="0"/>
              </a:rPr>
              <a:t>X”</a:t>
            </a:r>
            <a:r>
              <a:rPr lang="zh-CN" altLang="en-US" sz="1400" dirty="0">
                <a:solidFill>
                  <a:schemeClr val="tx1"/>
                </a:solidFill>
                <a:sym typeface="Times New Roman" pitchFamily="18" charset="0"/>
              </a:rPr>
              <a:t>超级混合云的全网布局；目前</a:t>
            </a:r>
            <a:r>
              <a:rPr lang="zh-CN" altLang="en-US" sz="1400" dirty="0">
                <a:solidFill>
                  <a:schemeClr val="tx1"/>
                </a:solidFill>
                <a:sym typeface="Arial" pitchFamily="34" charset="0"/>
              </a:rPr>
              <a:t>在全国建设了覆盖全网的300多个CDN节点，总服务能力接近19T。</a:t>
            </a:r>
          </a:p>
          <a:p>
            <a:pPr marL="0" lvl="1" indent="-176530">
              <a:buFont typeface="Arial" pitchFamily="34" charset="0"/>
              <a:buChar char="•"/>
            </a:pPr>
            <a:r>
              <a:rPr lang="en-US" altLang="zh-CN" sz="1400" dirty="0">
                <a:solidFill>
                  <a:schemeClr val="tx1"/>
                </a:solidFill>
                <a:sym typeface="Times New Roman" pitchFamily="18" charset="0"/>
              </a:rPr>
              <a:t>2015</a:t>
            </a:r>
            <a:r>
              <a:rPr lang="zh-CN" altLang="en-US" sz="1400" dirty="0">
                <a:solidFill>
                  <a:schemeClr val="tx1"/>
                </a:solidFill>
                <a:sym typeface="Times New Roman" pitchFamily="18" charset="0"/>
              </a:rPr>
              <a:t>年，中国联通与</a:t>
            </a:r>
            <a:r>
              <a:rPr lang="en-US" altLang="zh-CN" sz="1400" dirty="0" err="1">
                <a:solidFill>
                  <a:schemeClr val="tx1"/>
                </a:solidFill>
                <a:sym typeface="Times New Roman" pitchFamily="18" charset="0"/>
              </a:rPr>
              <a:t>Akamai</a:t>
            </a:r>
            <a:r>
              <a:rPr lang="zh-CN" altLang="en-US" sz="1400" dirty="0">
                <a:solidFill>
                  <a:schemeClr val="tx1"/>
                </a:solidFill>
                <a:sym typeface="Times New Roman" pitchFamily="18" charset="0"/>
              </a:rPr>
              <a:t>达成战略合作伙伴关系协议。</a:t>
            </a:r>
          </a:p>
          <a:p>
            <a:pPr marL="176530" indent="-176530">
              <a:spcAft>
                <a:spcPts val="600"/>
              </a:spcAft>
              <a:buFont typeface="Arial" pitchFamily="34" charset="0"/>
              <a:buChar char="•"/>
            </a:pPr>
            <a:endParaRPr lang="zh-CN" altLang="en-US" sz="1400" dirty="0">
              <a:solidFill>
                <a:schemeClr val="tx1"/>
              </a:solidFill>
              <a:latin typeface="华文仿宋" pitchFamily="2" charset="-122"/>
              <a:ea typeface="华文仿宋" pitchFamily="2" charset="-122"/>
              <a:sym typeface="Times New Roman" pitchFamily="18" charset="0"/>
            </a:endParaRPr>
          </a:p>
        </p:txBody>
      </p:sp>
      <p:sp>
        <p:nvSpPr>
          <p:cNvPr id="32832" name="矩形 109"/>
          <p:cNvSpPr>
            <a:spLocks noChangeArrowheads="1"/>
          </p:cNvSpPr>
          <p:nvPr/>
        </p:nvSpPr>
        <p:spPr bwMode="auto">
          <a:xfrm>
            <a:off x="6300788" y="3789363"/>
            <a:ext cx="2808287" cy="338137"/>
          </a:xfrm>
          <a:prstGeom prst="rect">
            <a:avLst/>
          </a:prstGeom>
          <a:noFill/>
          <a:ln w="9525">
            <a:noFill/>
            <a:miter lim="800000"/>
          </a:ln>
        </p:spPr>
        <p:txBody>
          <a:bodyPr>
            <a:spAutoFit/>
          </a:bodyPr>
          <a:lstStyle/>
          <a:p>
            <a:pPr eaLnBrk="0" hangingPunct="0"/>
            <a:r>
              <a:rPr lang="en-US" altLang="zh-CN" sz="1600">
                <a:solidFill>
                  <a:srgbClr val="000000"/>
                </a:solidFill>
                <a:latin typeface="微软雅黑" pitchFamily="34" charset="-122"/>
                <a:ea typeface="微软雅黑" pitchFamily="34" charset="-122"/>
                <a:sym typeface="微软雅黑" pitchFamily="34" charset="-122"/>
              </a:rPr>
              <a:t>——</a:t>
            </a:r>
            <a:r>
              <a:rPr lang="zh-CN" altLang="en-US" sz="1600">
                <a:solidFill>
                  <a:srgbClr val="000000"/>
                </a:solidFill>
                <a:latin typeface="微软雅黑" pitchFamily="34" charset="-122"/>
                <a:ea typeface="微软雅黑" pitchFamily="34" charset="-122"/>
                <a:sym typeface="微软雅黑" pitchFamily="34" charset="-122"/>
              </a:rPr>
              <a:t>专线</a:t>
            </a:r>
            <a:r>
              <a:rPr lang="en-US" altLang="zh-CN" sz="1600">
                <a:solidFill>
                  <a:srgbClr val="000000"/>
                </a:solidFill>
                <a:latin typeface="微软雅黑" pitchFamily="34" charset="-122"/>
                <a:ea typeface="微软雅黑" pitchFamily="34" charset="-122"/>
                <a:sym typeface="微软雅黑" pitchFamily="34" charset="-122"/>
              </a:rPr>
              <a:t>CDN</a:t>
            </a:r>
            <a:endParaRPr lang="zh-CN" altLang="en-US" sz="1600">
              <a:solidFill>
                <a:srgbClr val="000000"/>
              </a:solidFill>
              <a:latin typeface="微软雅黑" pitchFamily="34" charset="-122"/>
              <a:ea typeface="微软雅黑" pitchFamily="34" charset="-122"/>
              <a:sym typeface="Times New Roman" pitchFamily="18" charset="0"/>
            </a:endParaRPr>
          </a:p>
        </p:txBody>
      </p:sp>
      <p:sp>
        <p:nvSpPr>
          <p:cNvPr id="20543" name="矩形 74"/>
          <p:cNvSpPr>
            <a:spLocks noChangeArrowheads="1"/>
          </p:cNvSpPr>
          <p:nvPr/>
        </p:nvSpPr>
        <p:spPr bwMode="auto">
          <a:xfrm>
            <a:off x="5994400" y="4149725"/>
            <a:ext cx="3033713" cy="1077913"/>
          </a:xfrm>
          <a:prstGeom prst="rect">
            <a:avLst/>
          </a:prstGeom>
          <a:solidFill>
            <a:schemeClr val="accent5">
              <a:lumMod val="20000"/>
              <a:lumOff val="80000"/>
            </a:schemeClr>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indent="-176530">
              <a:buFont typeface="Arial" pitchFamily="34" charset="0"/>
              <a:buChar char="•"/>
              <a:defRPr/>
            </a:pPr>
            <a:r>
              <a:rPr lang="en-US" altLang="zh-CN" sz="1400" dirty="0">
                <a:solidFill>
                  <a:schemeClr val="tx1"/>
                </a:solidFill>
                <a:sym typeface="Arial" pitchFamily="34" charset="0"/>
              </a:rPr>
              <a:t>2015</a:t>
            </a:r>
            <a:r>
              <a:rPr lang="zh-CN" altLang="en-US" sz="1400" dirty="0">
                <a:solidFill>
                  <a:schemeClr val="tx1"/>
                </a:solidFill>
                <a:sym typeface="Arial" pitchFamily="34" charset="0"/>
              </a:rPr>
              <a:t>年，国内</a:t>
            </a:r>
            <a:r>
              <a:rPr lang="en-US" altLang="zh-CN" sz="1400" dirty="0">
                <a:solidFill>
                  <a:schemeClr val="tx1"/>
                </a:solidFill>
                <a:sym typeface="Arial" pitchFamily="34" charset="0"/>
              </a:rPr>
              <a:t>CDN</a:t>
            </a:r>
            <a:r>
              <a:rPr lang="zh-CN" altLang="en-US" sz="1400" dirty="0">
                <a:solidFill>
                  <a:schemeClr val="tx1"/>
                </a:solidFill>
                <a:sym typeface="Arial" pitchFamily="34" charset="0"/>
              </a:rPr>
              <a:t>服务商超过</a:t>
            </a:r>
            <a:r>
              <a:rPr lang="en-US" altLang="zh-CN" sz="1400" dirty="0">
                <a:solidFill>
                  <a:schemeClr val="tx1"/>
                </a:solidFill>
                <a:sym typeface="Arial" pitchFamily="34" charset="0"/>
              </a:rPr>
              <a:t>6</a:t>
            </a:r>
            <a:r>
              <a:rPr lang="zh-CN" altLang="en-US" sz="1400" dirty="0">
                <a:solidFill>
                  <a:schemeClr val="tx1"/>
                </a:solidFill>
                <a:sym typeface="Arial" pitchFamily="34" charset="0"/>
              </a:rPr>
              <a:t>万台服务器，覆盖国内所有大中城市和全球 </a:t>
            </a:r>
            <a:r>
              <a:rPr lang="en-US" altLang="zh-CN" sz="1400" dirty="0">
                <a:solidFill>
                  <a:schemeClr val="tx1"/>
                </a:solidFill>
                <a:sym typeface="Arial" pitchFamily="34" charset="0"/>
              </a:rPr>
              <a:t>120 </a:t>
            </a:r>
            <a:r>
              <a:rPr lang="zh-CN" altLang="en-US" sz="1400" dirty="0">
                <a:solidFill>
                  <a:schemeClr val="tx1"/>
                </a:solidFill>
                <a:sym typeface="Arial" pitchFamily="34" charset="0"/>
              </a:rPr>
              <a:t>多个国家和地区</a:t>
            </a:r>
            <a:endParaRPr lang="en-US" altLang="zh-CN" sz="1400" dirty="0">
              <a:solidFill>
                <a:schemeClr val="tx1"/>
              </a:solidFill>
              <a:sym typeface="Arial" pitchFamily="34" charset="0"/>
            </a:endParaRPr>
          </a:p>
        </p:txBody>
      </p:sp>
      <p:sp>
        <p:nvSpPr>
          <p:cNvPr id="32834" name="矩形 109"/>
          <p:cNvSpPr>
            <a:spLocks noChangeArrowheads="1"/>
          </p:cNvSpPr>
          <p:nvPr/>
        </p:nvSpPr>
        <p:spPr bwMode="auto">
          <a:xfrm>
            <a:off x="6300788" y="5445125"/>
            <a:ext cx="2489200" cy="338138"/>
          </a:xfrm>
          <a:prstGeom prst="rect">
            <a:avLst/>
          </a:prstGeom>
          <a:noFill/>
          <a:ln w="9525">
            <a:noFill/>
            <a:miter lim="800000"/>
          </a:ln>
        </p:spPr>
        <p:txBody>
          <a:bodyPr>
            <a:spAutoFit/>
          </a:bodyPr>
          <a:lstStyle/>
          <a:p>
            <a:pPr eaLnBrk="0" hangingPunct="0"/>
            <a:r>
              <a:rPr lang="en-US" altLang="zh-CN" sz="1600">
                <a:solidFill>
                  <a:srgbClr val="000000"/>
                </a:solidFill>
                <a:latin typeface="微软雅黑" pitchFamily="34" charset="-122"/>
                <a:ea typeface="微软雅黑" pitchFamily="34" charset="-122"/>
                <a:sym typeface="微软雅黑" pitchFamily="34" charset="-122"/>
              </a:rPr>
              <a:t>——</a:t>
            </a:r>
            <a:r>
              <a:rPr lang="zh-CN" altLang="en-US" sz="1600">
                <a:solidFill>
                  <a:srgbClr val="000000"/>
                </a:solidFill>
                <a:latin typeface="微软雅黑" pitchFamily="34" charset="-122"/>
                <a:ea typeface="微软雅黑" pitchFamily="34" charset="-122"/>
                <a:sym typeface="微软雅黑" pitchFamily="34" charset="-122"/>
              </a:rPr>
              <a:t>互联网企业</a:t>
            </a:r>
            <a:endParaRPr lang="zh-CN" altLang="en-US" sz="1600">
              <a:solidFill>
                <a:srgbClr val="000000"/>
              </a:solidFill>
              <a:latin typeface="微软雅黑" pitchFamily="34" charset="-122"/>
              <a:ea typeface="微软雅黑" pitchFamily="34" charset="-122"/>
              <a:sym typeface="Times New Roman" pitchFamily="18" charset="0"/>
            </a:endParaRPr>
          </a:p>
        </p:txBody>
      </p:sp>
      <p:sp>
        <p:nvSpPr>
          <p:cNvPr id="20545" name="矩形 77"/>
          <p:cNvSpPr>
            <a:spLocks noChangeArrowheads="1"/>
          </p:cNvSpPr>
          <p:nvPr/>
        </p:nvSpPr>
        <p:spPr bwMode="auto">
          <a:xfrm>
            <a:off x="6002338" y="5761038"/>
            <a:ext cx="3024187" cy="692150"/>
          </a:xfrm>
          <a:prstGeom prst="rect">
            <a:avLst/>
          </a:prstGeom>
          <a:solidFill>
            <a:schemeClr val="accent5">
              <a:lumMod val="20000"/>
              <a:lumOff val="80000"/>
            </a:schemeClr>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indent="-176530">
              <a:buFont typeface="Arial" pitchFamily="34" charset="0"/>
              <a:buChar char="•"/>
              <a:defRPr/>
            </a:pPr>
            <a:r>
              <a:rPr lang="zh-CN" altLang="en-US" sz="1400" dirty="0">
                <a:solidFill>
                  <a:schemeClr val="tx1"/>
                </a:solidFill>
                <a:sym typeface="Arial" pitchFamily="34" charset="0"/>
              </a:rPr>
              <a:t>在全国各省主要运营商网内广泛部署服务器做</a:t>
            </a:r>
            <a:r>
              <a:rPr lang="en-US" altLang="zh-CN" sz="1400" dirty="0">
                <a:solidFill>
                  <a:schemeClr val="tx1"/>
                </a:solidFill>
                <a:sym typeface="Arial" pitchFamily="34" charset="0"/>
              </a:rPr>
              <a:t>CDN</a:t>
            </a:r>
            <a:r>
              <a:rPr lang="zh-CN" altLang="en-US" sz="1400" dirty="0">
                <a:solidFill>
                  <a:schemeClr val="tx1"/>
                </a:solidFill>
                <a:sym typeface="Arial" pitchFamily="34" charset="0"/>
              </a:rPr>
              <a:t>与云服务</a:t>
            </a:r>
            <a:endParaRPr lang="en-US" altLang="zh-CN" sz="1400" dirty="0">
              <a:solidFill>
                <a:schemeClr val="tx1"/>
              </a:solidFill>
              <a:sym typeface="Arial" pitchFamily="34" charset="0"/>
            </a:endParaRPr>
          </a:p>
        </p:txBody>
      </p:sp>
    </p:spTree>
    <p:extLst>
      <p:ext uri="{BB962C8B-B14F-4D97-AF65-F5344CB8AC3E}">
        <p14:creationId xmlns:p14="http://schemas.microsoft.com/office/powerpoint/2010/main" val="1391233372"/>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txBox="1">
            <a:spLocks noChangeArrowheads="1"/>
          </p:cNvSpPr>
          <p:nvPr/>
        </p:nvSpPr>
        <p:spPr bwMode="auto">
          <a:xfrm>
            <a:off x="25330" y="0"/>
            <a:ext cx="9180513" cy="908050"/>
          </a:xfrm>
          <a:prstGeom prst="rect">
            <a:avLst/>
          </a:prstGeom>
          <a:noFill/>
          <a:ln w="9525">
            <a:noFill/>
            <a:miter lim="800000"/>
          </a:ln>
        </p:spPr>
        <p:txBody>
          <a:bodyPr anchor="ctr"/>
          <a:lstStyle/>
          <a:p>
            <a:pPr algn="ctr"/>
            <a:r>
              <a:rPr lang="zh-CN" altLang="en-US" sz="2800" b="1" dirty="0">
                <a:latin typeface="黑体" pitchFamily="49" charset="-122"/>
                <a:ea typeface="黑体" pitchFamily="49" charset="-122"/>
                <a:sym typeface="微软雅黑" pitchFamily="34" charset="-122"/>
              </a:rPr>
              <a:t>应用基础设施的发展牵引改变互联网互联架构体系</a:t>
            </a:r>
            <a:endParaRPr lang="en-US" altLang="zh-CN" sz="2800" b="1" dirty="0">
              <a:latin typeface="黑体" pitchFamily="49" charset="-122"/>
              <a:ea typeface="黑体" pitchFamily="49" charset="-122"/>
              <a:sym typeface="微软雅黑" pitchFamily="34" charset="-122"/>
            </a:endParaRPr>
          </a:p>
        </p:txBody>
      </p:sp>
      <p:sp>
        <p:nvSpPr>
          <p:cNvPr id="4" name="燕尾形 3"/>
          <p:cNvSpPr/>
          <p:nvPr/>
        </p:nvSpPr>
        <p:spPr>
          <a:xfrm>
            <a:off x="2932113" y="1301750"/>
            <a:ext cx="287337" cy="50482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1508" name="矩形 4"/>
          <p:cNvSpPr>
            <a:spLocks noChangeArrowheads="1"/>
          </p:cNvSpPr>
          <p:nvPr/>
        </p:nvSpPr>
        <p:spPr bwMode="auto">
          <a:xfrm>
            <a:off x="3276600" y="1196975"/>
            <a:ext cx="5702300" cy="584200"/>
          </a:xfrm>
          <a:prstGeom prst="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spcAft>
                <a:spcPts val="600"/>
              </a:spcAft>
              <a:buFont typeface="Wingdings" pitchFamily="2" charset="2"/>
              <a:buChar char="p"/>
            </a:pPr>
            <a:r>
              <a:rPr lang="zh-CN" altLang="en-US" sz="1600" b="1" dirty="0">
                <a:solidFill>
                  <a:schemeClr val="tx1"/>
                </a:solidFill>
                <a:latin typeface="华文仿宋" pitchFamily="2" charset="-122"/>
                <a:ea typeface="华文仿宋" pitchFamily="2" charset="-122"/>
              </a:rPr>
              <a:t>互联架构形成之初，</a:t>
            </a:r>
            <a:r>
              <a:rPr lang="en-US" altLang="zh-CN" sz="1600" b="1" dirty="0">
                <a:solidFill>
                  <a:schemeClr val="tx1"/>
                </a:solidFill>
                <a:latin typeface="华文仿宋" pitchFamily="2" charset="-122"/>
                <a:ea typeface="华文仿宋" pitchFamily="2" charset="-122"/>
              </a:rPr>
              <a:t>ICP</a:t>
            </a:r>
            <a:r>
              <a:rPr lang="zh-CN" altLang="en-US" sz="1600" b="1" dirty="0">
                <a:solidFill>
                  <a:schemeClr val="tx1"/>
                </a:solidFill>
                <a:latin typeface="华文仿宋" pitchFamily="2" charset="-122"/>
                <a:ea typeface="华文仿宋" pitchFamily="2" charset="-122"/>
              </a:rPr>
              <a:t>依附于基础网络之上为用户提供服务</a:t>
            </a:r>
          </a:p>
        </p:txBody>
      </p:sp>
      <p:sp>
        <p:nvSpPr>
          <p:cNvPr id="6" name="燕尾形 5"/>
          <p:cNvSpPr/>
          <p:nvPr/>
        </p:nvSpPr>
        <p:spPr>
          <a:xfrm>
            <a:off x="2897188" y="2997200"/>
            <a:ext cx="287337" cy="50323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pic>
        <p:nvPicPr>
          <p:cNvPr id="34821" name="Picture 3"/>
          <p:cNvPicPr>
            <a:picLocks noChangeAspect="1" noChangeArrowheads="1"/>
          </p:cNvPicPr>
          <p:nvPr/>
        </p:nvPicPr>
        <p:blipFill>
          <a:blip r:embed="rId3" cstate="print"/>
          <a:srcRect/>
          <a:stretch>
            <a:fillRect/>
          </a:stretch>
        </p:blipFill>
        <p:spPr bwMode="auto">
          <a:xfrm>
            <a:off x="6184900" y="1973263"/>
            <a:ext cx="2851150" cy="1455737"/>
          </a:xfrm>
          <a:prstGeom prst="rect">
            <a:avLst/>
          </a:prstGeom>
          <a:noFill/>
          <a:ln w="9525">
            <a:noFill/>
            <a:miter lim="800000"/>
            <a:headEnd/>
            <a:tailEnd/>
          </a:ln>
        </p:spPr>
      </p:pic>
      <p:sp>
        <p:nvSpPr>
          <p:cNvPr id="34822" name="TextBox 24"/>
          <p:cNvSpPr txBox="1">
            <a:spLocks noChangeArrowheads="1"/>
          </p:cNvSpPr>
          <p:nvPr/>
        </p:nvSpPr>
        <p:spPr bwMode="auto">
          <a:xfrm>
            <a:off x="6372225" y="1844675"/>
            <a:ext cx="1789113" cy="277813"/>
          </a:xfrm>
          <a:prstGeom prst="rect">
            <a:avLst/>
          </a:prstGeom>
          <a:noFill/>
          <a:ln w="9525">
            <a:noFill/>
            <a:miter lim="800000"/>
          </a:ln>
        </p:spPr>
        <p:txBody>
          <a:bodyPr>
            <a:spAutoFit/>
          </a:bodyPr>
          <a:lstStyle/>
          <a:p>
            <a:r>
              <a:rPr lang="zh-CN" altLang="en-US" sz="1200" b="1">
                <a:solidFill>
                  <a:srgbClr val="FF0000"/>
                </a:solidFill>
                <a:sym typeface="Times New Roman" pitchFamily="18" charset="0"/>
              </a:rPr>
              <a:t>应用基础设施</a:t>
            </a:r>
          </a:p>
        </p:txBody>
      </p:sp>
      <p:sp>
        <p:nvSpPr>
          <p:cNvPr id="34823" name="TextBox 25"/>
          <p:cNvSpPr txBox="1">
            <a:spLocks noChangeArrowheads="1"/>
          </p:cNvSpPr>
          <p:nvPr/>
        </p:nvSpPr>
        <p:spPr bwMode="auto">
          <a:xfrm>
            <a:off x="6227763" y="2636838"/>
            <a:ext cx="1789112" cy="277812"/>
          </a:xfrm>
          <a:prstGeom prst="rect">
            <a:avLst/>
          </a:prstGeom>
          <a:noFill/>
          <a:ln w="9525">
            <a:noFill/>
            <a:miter lim="800000"/>
          </a:ln>
        </p:spPr>
        <p:txBody>
          <a:bodyPr>
            <a:spAutoFit/>
          </a:bodyPr>
          <a:lstStyle/>
          <a:p>
            <a:r>
              <a:rPr lang="zh-CN" altLang="en-US" sz="1200" b="1">
                <a:solidFill>
                  <a:srgbClr val="FF0000"/>
                </a:solidFill>
                <a:sym typeface="Times New Roman" pitchFamily="18" charset="0"/>
              </a:rPr>
              <a:t>基础网络</a:t>
            </a:r>
          </a:p>
        </p:txBody>
      </p:sp>
      <p:sp>
        <p:nvSpPr>
          <p:cNvPr id="21513" name="矩形 13"/>
          <p:cNvSpPr>
            <a:spLocks noChangeArrowheads="1"/>
          </p:cNvSpPr>
          <p:nvPr/>
        </p:nvSpPr>
        <p:spPr bwMode="auto">
          <a:xfrm>
            <a:off x="3305175" y="1881188"/>
            <a:ext cx="2693988" cy="2160587"/>
          </a:xfrm>
          <a:prstGeom prst="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spcAft>
                <a:spcPts val="600"/>
              </a:spcAft>
              <a:buFont typeface="Wingdings" pitchFamily="2" charset="2"/>
              <a:buChar char="p"/>
            </a:pPr>
            <a:r>
              <a:rPr lang="zh-CN" altLang="en-US" sz="1600" dirty="0">
                <a:solidFill>
                  <a:schemeClr val="tx1"/>
                </a:solidFill>
                <a:latin typeface="华文仿宋" pitchFamily="2" charset="-122"/>
                <a:ea typeface="华文仿宋" pitchFamily="2" charset="-122"/>
              </a:rPr>
              <a:t>在基础网络之上构建应用基础设施网络；</a:t>
            </a:r>
          </a:p>
          <a:p>
            <a:pPr marL="285750" indent="-285750">
              <a:spcAft>
                <a:spcPts val="600"/>
              </a:spcAft>
              <a:buFont typeface="Wingdings" pitchFamily="2" charset="2"/>
              <a:buChar char="p"/>
            </a:pPr>
            <a:r>
              <a:rPr lang="zh-CN" altLang="en-US" sz="1600" dirty="0">
                <a:solidFill>
                  <a:schemeClr val="tx1"/>
                </a:solidFill>
                <a:latin typeface="华文仿宋" pitchFamily="2" charset="-122"/>
                <a:ea typeface="华文仿宋" pitchFamily="2" charset="-122"/>
              </a:rPr>
              <a:t>具备自有</a:t>
            </a:r>
            <a:r>
              <a:rPr lang="en-US" altLang="zh-CN" sz="1600" dirty="0">
                <a:solidFill>
                  <a:schemeClr val="tx1"/>
                </a:solidFill>
                <a:latin typeface="华文仿宋" pitchFamily="2" charset="-122"/>
                <a:ea typeface="华文仿宋" pitchFamily="2" charset="-122"/>
              </a:rPr>
              <a:t>AS</a:t>
            </a:r>
            <a:r>
              <a:rPr lang="zh-CN" altLang="en-US" sz="1600" dirty="0">
                <a:solidFill>
                  <a:schemeClr val="tx1"/>
                </a:solidFill>
                <a:latin typeface="华文仿宋" pitchFamily="2" charset="-122"/>
                <a:ea typeface="华文仿宋" pitchFamily="2" charset="-122"/>
              </a:rPr>
              <a:t>、</a:t>
            </a:r>
            <a:r>
              <a:rPr lang="en-US" altLang="zh-CN" sz="1600" dirty="0">
                <a:solidFill>
                  <a:schemeClr val="tx1"/>
                </a:solidFill>
                <a:latin typeface="华文仿宋" pitchFamily="2" charset="-122"/>
                <a:ea typeface="华文仿宋" pitchFamily="2" charset="-122"/>
              </a:rPr>
              <a:t>IP</a:t>
            </a:r>
            <a:r>
              <a:rPr lang="zh-CN" altLang="en-US" sz="1600" dirty="0">
                <a:solidFill>
                  <a:schemeClr val="tx1"/>
                </a:solidFill>
                <a:latin typeface="华文仿宋" pitchFamily="2" charset="-122"/>
                <a:ea typeface="华文仿宋" pitchFamily="2" charset="-122"/>
              </a:rPr>
              <a:t>地址等网络属性，成为独立互联的网络单位；</a:t>
            </a:r>
          </a:p>
          <a:p>
            <a:pPr marL="285750" indent="-285750">
              <a:spcAft>
                <a:spcPts val="600"/>
              </a:spcAft>
              <a:buFont typeface="Wingdings" pitchFamily="2" charset="2"/>
              <a:buChar char="p"/>
            </a:pPr>
            <a:r>
              <a:rPr lang="zh-CN" altLang="en-US" sz="1600" dirty="0">
                <a:solidFill>
                  <a:schemeClr val="tx1"/>
                </a:solidFill>
                <a:latin typeface="华文仿宋" pitchFamily="2" charset="-122"/>
                <a:ea typeface="华文仿宋" pitchFamily="2" charset="-122"/>
              </a:rPr>
              <a:t>大型的</a:t>
            </a:r>
            <a:r>
              <a:rPr lang="en-US" altLang="zh-CN" sz="1600" dirty="0">
                <a:solidFill>
                  <a:schemeClr val="tx1"/>
                </a:solidFill>
                <a:latin typeface="华文仿宋" pitchFamily="2" charset="-122"/>
                <a:ea typeface="华文仿宋" pitchFamily="2" charset="-122"/>
              </a:rPr>
              <a:t>ICP</a:t>
            </a:r>
            <a:r>
              <a:rPr lang="zh-CN" altLang="en-US" sz="1600" dirty="0">
                <a:solidFill>
                  <a:schemeClr val="tx1"/>
                </a:solidFill>
                <a:latin typeface="华文仿宋" pitchFamily="2" charset="-122"/>
                <a:ea typeface="华文仿宋" pitchFamily="2" charset="-122"/>
              </a:rPr>
              <a:t>甚至走到互联架构顶层，具备与大型</a:t>
            </a:r>
            <a:r>
              <a:rPr lang="en-US" altLang="zh-CN" sz="1600" dirty="0">
                <a:solidFill>
                  <a:schemeClr val="tx1"/>
                </a:solidFill>
                <a:latin typeface="华文仿宋" pitchFamily="2" charset="-122"/>
                <a:ea typeface="华文仿宋" pitchFamily="2" charset="-122"/>
              </a:rPr>
              <a:t>ISP</a:t>
            </a:r>
            <a:r>
              <a:rPr lang="zh-CN" altLang="en-US" sz="1600" dirty="0">
                <a:solidFill>
                  <a:schemeClr val="tx1"/>
                </a:solidFill>
                <a:latin typeface="华文仿宋" pitchFamily="2" charset="-122"/>
                <a:ea typeface="华文仿宋" pitchFamily="2" charset="-122"/>
              </a:rPr>
              <a:t>对等互联的条件</a:t>
            </a:r>
          </a:p>
        </p:txBody>
      </p:sp>
      <p:sp>
        <p:nvSpPr>
          <p:cNvPr id="34825" name="TextBox 20"/>
          <p:cNvSpPr txBox="1">
            <a:spLocks noChangeArrowheads="1"/>
          </p:cNvSpPr>
          <p:nvPr/>
        </p:nvSpPr>
        <p:spPr bwMode="auto">
          <a:xfrm>
            <a:off x="6135688" y="3448050"/>
            <a:ext cx="3044825" cy="701675"/>
          </a:xfrm>
          <a:prstGeom prst="rect">
            <a:avLst/>
          </a:prstGeom>
          <a:noFill/>
          <a:ln w="9525">
            <a:noFill/>
            <a:miter lim="800000"/>
          </a:ln>
        </p:spPr>
        <p:txBody>
          <a:bodyPr>
            <a:spAutoFit/>
          </a:bodyPr>
          <a:lstStyle/>
          <a:p>
            <a:pPr>
              <a:lnSpc>
                <a:spcPct val="110000"/>
              </a:lnSpc>
            </a:pPr>
            <a:r>
              <a:rPr lang="zh-CN" altLang="en-US" sz="1200" dirty="0">
                <a:latin typeface="微软雅黑" pitchFamily="34" charset="-122"/>
                <a:ea typeface="微软雅黑" pitchFamily="34" charset="-122"/>
              </a:rPr>
              <a:t>如：</a:t>
            </a:r>
            <a:r>
              <a:rPr lang="en-US" altLang="zh-CN" sz="1200" dirty="0">
                <a:latin typeface="微软雅黑" pitchFamily="34" charset="-122"/>
                <a:ea typeface="微软雅黑" pitchFamily="34" charset="-122"/>
              </a:rPr>
              <a:t>Google</a:t>
            </a:r>
            <a:r>
              <a:rPr lang="zh-CN" altLang="en-US" sz="1200" dirty="0">
                <a:latin typeface="微软雅黑" pitchFamily="34" charset="-122"/>
                <a:ea typeface="微软雅黑" pitchFamily="34" charset="-122"/>
              </a:rPr>
              <a:t>、</a:t>
            </a:r>
            <a:r>
              <a:rPr lang="en-US" altLang="zh-CN" sz="1200" dirty="0">
                <a:latin typeface="微软雅黑" pitchFamily="34" charset="-122"/>
                <a:ea typeface="微软雅黑" pitchFamily="34" charset="-122"/>
              </a:rPr>
              <a:t>Amazon</a:t>
            </a:r>
            <a:r>
              <a:rPr lang="zh-CN" altLang="en-US" sz="1200" dirty="0">
                <a:latin typeface="微软雅黑" pitchFamily="34" charset="-122"/>
                <a:ea typeface="微软雅黑" pitchFamily="34" charset="-122"/>
              </a:rPr>
              <a:t>、</a:t>
            </a:r>
            <a:r>
              <a:rPr lang="en-US" altLang="zh-CN" sz="1200" dirty="0" err="1">
                <a:latin typeface="微软雅黑" pitchFamily="34" charset="-122"/>
                <a:ea typeface="微软雅黑" pitchFamily="34" charset="-122"/>
              </a:rPr>
              <a:t>Facebook</a:t>
            </a:r>
            <a:r>
              <a:rPr lang="zh-CN" altLang="en-US" sz="1200" dirty="0">
                <a:latin typeface="微软雅黑" pitchFamily="34" charset="-122"/>
                <a:ea typeface="微软雅黑" pitchFamily="34" charset="-122"/>
              </a:rPr>
              <a:t>与多家</a:t>
            </a:r>
            <a:r>
              <a:rPr lang="en-US" altLang="zh-CN" sz="1200" dirty="0">
                <a:latin typeface="微软雅黑" pitchFamily="34" charset="-122"/>
                <a:ea typeface="微软雅黑" pitchFamily="34" charset="-122"/>
              </a:rPr>
              <a:t>Tier1</a:t>
            </a:r>
            <a:r>
              <a:rPr lang="zh-CN" altLang="en-US" sz="1200" dirty="0">
                <a:latin typeface="微软雅黑" pitchFamily="34" charset="-122"/>
                <a:ea typeface="微软雅黑" pitchFamily="34" charset="-122"/>
              </a:rPr>
              <a:t>运营商实现对等。其中</a:t>
            </a:r>
            <a:r>
              <a:rPr lang="en-US" altLang="zh-CN" sz="1200" dirty="0">
                <a:latin typeface="微软雅黑" pitchFamily="34" charset="-122"/>
                <a:ea typeface="微软雅黑" pitchFamily="34" charset="-122"/>
              </a:rPr>
              <a:t>Google</a:t>
            </a:r>
            <a:r>
              <a:rPr lang="zh-CN" altLang="en-US" sz="1200" dirty="0">
                <a:latin typeface="微软雅黑" pitchFamily="34" charset="-122"/>
                <a:ea typeface="微软雅黑" pitchFamily="34" charset="-122"/>
              </a:rPr>
              <a:t>对等网络达到与之互联网络总量的</a:t>
            </a:r>
            <a:r>
              <a:rPr lang="en-US" altLang="zh-CN" sz="1200" b="1" dirty="0">
                <a:latin typeface="微软雅黑" pitchFamily="34" charset="-122"/>
                <a:ea typeface="微软雅黑" pitchFamily="34" charset="-122"/>
              </a:rPr>
              <a:t>98.6%</a:t>
            </a:r>
            <a:r>
              <a:rPr lang="zh-CN" altLang="en-US" sz="1200" dirty="0">
                <a:latin typeface="微软雅黑" pitchFamily="34" charset="-122"/>
                <a:ea typeface="微软雅黑" pitchFamily="34" charset="-122"/>
              </a:rPr>
              <a:t>。</a:t>
            </a:r>
          </a:p>
        </p:txBody>
      </p:sp>
      <p:pic>
        <p:nvPicPr>
          <p:cNvPr id="34826" name="Picture 4"/>
          <p:cNvPicPr>
            <a:picLocks noChangeAspect="1" noChangeArrowheads="1"/>
          </p:cNvPicPr>
          <p:nvPr/>
        </p:nvPicPr>
        <p:blipFill>
          <a:blip r:embed="rId4" cstate="print"/>
          <a:srcRect/>
          <a:stretch>
            <a:fillRect/>
          </a:stretch>
        </p:blipFill>
        <p:spPr bwMode="auto">
          <a:xfrm>
            <a:off x="179388" y="1041400"/>
            <a:ext cx="2560637" cy="1239838"/>
          </a:xfrm>
          <a:prstGeom prst="rect">
            <a:avLst/>
          </a:prstGeom>
          <a:noFill/>
          <a:ln w="9525">
            <a:solidFill>
              <a:schemeClr val="accent2"/>
            </a:solidFill>
            <a:miter lim="800000"/>
            <a:headEnd/>
            <a:tailEnd/>
          </a:ln>
        </p:spPr>
      </p:pic>
      <p:pic>
        <p:nvPicPr>
          <p:cNvPr id="34827" name="Picture 3"/>
          <p:cNvPicPr>
            <a:picLocks noChangeAspect="1" noChangeArrowheads="1"/>
          </p:cNvPicPr>
          <p:nvPr/>
        </p:nvPicPr>
        <p:blipFill>
          <a:blip r:embed="rId5" cstate="print"/>
          <a:srcRect/>
          <a:stretch>
            <a:fillRect/>
          </a:stretch>
        </p:blipFill>
        <p:spPr bwMode="auto">
          <a:xfrm>
            <a:off x="193675" y="2565400"/>
            <a:ext cx="2557463" cy="1727200"/>
          </a:xfrm>
          <a:prstGeom prst="rect">
            <a:avLst/>
          </a:prstGeom>
          <a:noFill/>
          <a:ln w="9525">
            <a:solidFill>
              <a:schemeClr val="accent2"/>
            </a:solidFill>
            <a:miter lim="800000"/>
            <a:headEnd/>
            <a:tailEnd/>
          </a:ln>
        </p:spPr>
      </p:pic>
      <p:sp>
        <p:nvSpPr>
          <p:cNvPr id="34828" name="下箭头 23"/>
          <p:cNvSpPr>
            <a:spLocks noChangeArrowheads="1"/>
          </p:cNvSpPr>
          <p:nvPr/>
        </p:nvSpPr>
        <p:spPr bwMode="auto">
          <a:xfrm>
            <a:off x="1260475" y="2349500"/>
            <a:ext cx="358775" cy="142875"/>
          </a:xfrm>
          <a:prstGeom prst="downArrow">
            <a:avLst>
              <a:gd name="adj1" fmla="val 50000"/>
              <a:gd name="adj2" fmla="val 50000"/>
            </a:avLst>
          </a:prstGeom>
          <a:solidFill>
            <a:srgbClr val="FF0000"/>
          </a:solidFill>
          <a:ln w="9525">
            <a:solidFill>
              <a:srgbClr val="FF0000"/>
            </a:solidFill>
            <a:round/>
          </a:ln>
        </p:spPr>
        <p:txBody>
          <a:bodyPr/>
          <a:lstStyle/>
          <a:p>
            <a:pPr algn="r"/>
            <a:endParaRPr lang="zh-CN" altLang="en-US" sz="4000"/>
          </a:p>
        </p:txBody>
      </p:sp>
      <p:sp>
        <p:nvSpPr>
          <p:cNvPr id="34829" name="下箭头 24"/>
          <p:cNvSpPr>
            <a:spLocks noChangeArrowheads="1"/>
          </p:cNvSpPr>
          <p:nvPr/>
        </p:nvSpPr>
        <p:spPr bwMode="auto">
          <a:xfrm>
            <a:off x="1260475" y="4437063"/>
            <a:ext cx="358775" cy="144462"/>
          </a:xfrm>
          <a:prstGeom prst="downArrow">
            <a:avLst>
              <a:gd name="adj1" fmla="val 50000"/>
              <a:gd name="adj2" fmla="val 50000"/>
            </a:avLst>
          </a:prstGeom>
          <a:solidFill>
            <a:srgbClr val="FF0000"/>
          </a:solidFill>
          <a:ln w="9525">
            <a:solidFill>
              <a:srgbClr val="FF0000"/>
            </a:solidFill>
            <a:round/>
          </a:ln>
        </p:spPr>
        <p:txBody>
          <a:bodyPr/>
          <a:lstStyle/>
          <a:p>
            <a:pPr algn="r"/>
            <a:endParaRPr lang="zh-CN" altLang="en-US" sz="4000"/>
          </a:p>
        </p:txBody>
      </p:sp>
      <p:pic>
        <p:nvPicPr>
          <p:cNvPr id="34830" name="Picture 2"/>
          <p:cNvPicPr>
            <a:picLocks noChangeAspect="1" noChangeArrowheads="1"/>
          </p:cNvPicPr>
          <p:nvPr/>
        </p:nvPicPr>
        <p:blipFill>
          <a:blip r:embed="rId6" cstate="print"/>
          <a:srcRect/>
          <a:stretch>
            <a:fillRect/>
          </a:stretch>
        </p:blipFill>
        <p:spPr bwMode="auto">
          <a:xfrm>
            <a:off x="246063" y="4648200"/>
            <a:ext cx="2520950" cy="1771650"/>
          </a:xfrm>
          <a:prstGeom prst="rect">
            <a:avLst/>
          </a:prstGeom>
          <a:noFill/>
          <a:ln w="9525">
            <a:solidFill>
              <a:schemeClr val="accent2"/>
            </a:solidFill>
            <a:miter lim="800000"/>
            <a:headEnd/>
            <a:tailEnd/>
          </a:ln>
        </p:spPr>
      </p:pic>
      <p:sp>
        <p:nvSpPr>
          <p:cNvPr id="21520" name="矩形 26"/>
          <p:cNvSpPr>
            <a:spLocks noChangeArrowheads="1"/>
          </p:cNvSpPr>
          <p:nvPr/>
        </p:nvSpPr>
        <p:spPr bwMode="auto">
          <a:xfrm>
            <a:off x="3305175" y="4149725"/>
            <a:ext cx="5673725" cy="2292350"/>
          </a:xfrm>
          <a:prstGeom prst="rect">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spcAft>
                <a:spcPts val="600"/>
              </a:spcAft>
              <a:buFont typeface="Wingdings" pitchFamily="2" charset="2"/>
              <a:buChar char="p"/>
            </a:pPr>
            <a:r>
              <a:rPr lang="zh-CN" altLang="en-US" sz="1600" dirty="0">
                <a:solidFill>
                  <a:schemeClr val="tx1"/>
                </a:solidFill>
                <a:latin typeface="华文仿宋" pitchFamily="2" charset="-122"/>
                <a:ea typeface="华文仿宋" pitchFamily="2" charset="-122"/>
              </a:rPr>
              <a:t>从节点来看，</a:t>
            </a:r>
            <a:r>
              <a:rPr lang="en-US" altLang="zh-CN" sz="1600" dirty="0" err="1">
                <a:solidFill>
                  <a:schemeClr val="tx1"/>
                </a:solidFill>
                <a:latin typeface="华文仿宋" pitchFamily="2" charset="-122"/>
                <a:ea typeface="华文仿宋" pitchFamily="2" charset="-122"/>
              </a:rPr>
              <a:t>Akamai</a:t>
            </a:r>
            <a:r>
              <a:rPr lang="zh-CN" altLang="en-US" sz="1600" dirty="0">
                <a:solidFill>
                  <a:schemeClr val="tx1"/>
                </a:solidFill>
                <a:latin typeface="华文仿宋" pitchFamily="2" charset="-122"/>
                <a:ea typeface="华文仿宋" pitchFamily="2" charset="-122"/>
              </a:rPr>
              <a:t>在全球</a:t>
            </a:r>
            <a:r>
              <a:rPr lang="en-US" altLang="zh-CN" sz="1600" dirty="0">
                <a:solidFill>
                  <a:schemeClr val="tx1"/>
                </a:solidFill>
                <a:latin typeface="华文仿宋" pitchFamily="2" charset="-122"/>
                <a:ea typeface="华文仿宋" pitchFamily="2" charset="-122"/>
              </a:rPr>
              <a:t>100</a:t>
            </a:r>
            <a:r>
              <a:rPr lang="zh-CN" altLang="en-US" sz="1600" dirty="0">
                <a:solidFill>
                  <a:schemeClr val="tx1"/>
                </a:solidFill>
                <a:latin typeface="华文仿宋" pitchFamily="2" charset="-122"/>
                <a:ea typeface="华文仿宋" pitchFamily="2" charset="-122"/>
              </a:rPr>
              <a:t>多个国家、</a:t>
            </a:r>
            <a:r>
              <a:rPr lang="en-US" altLang="zh-CN" sz="1600" dirty="0">
                <a:solidFill>
                  <a:schemeClr val="tx1"/>
                </a:solidFill>
                <a:latin typeface="华文仿宋" pitchFamily="2" charset="-122"/>
                <a:ea typeface="华文仿宋" pitchFamily="2" charset="-122"/>
              </a:rPr>
              <a:t>900</a:t>
            </a:r>
            <a:r>
              <a:rPr lang="zh-CN" altLang="en-US" sz="1600" dirty="0">
                <a:solidFill>
                  <a:schemeClr val="tx1"/>
                </a:solidFill>
                <a:latin typeface="华文仿宋" pitchFamily="2" charset="-122"/>
                <a:ea typeface="华文仿宋" pitchFamily="2" charset="-122"/>
              </a:rPr>
              <a:t>多个城市拥有超过</a:t>
            </a:r>
            <a:r>
              <a:rPr lang="en-US" altLang="zh-CN" sz="1600" dirty="0">
                <a:solidFill>
                  <a:schemeClr val="tx1"/>
                </a:solidFill>
                <a:latin typeface="华文仿宋" pitchFamily="2" charset="-122"/>
                <a:ea typeface="华文仿宋" pitchFamily="2" charset="-122"/>
              </a:rPr>
              <a:t>2500</a:t>
            </a:r>
            <a:r>
              <a:rPr lang="zh-CN" altLang="en-US" sz="1600" dirty="0">
                <a:solidFill>
                  <a:schemeClr val="tx1"/>
                </a:solidFill>
                <a:latin typeface="华文仿宋" pitchFamily="2" charset="-122"/>
                <a:ea typeface="华文仿宋" pitchFamily="2" charset="-122"/>
              </a:rPr>
              <a:t>多个节点；</a:t>
            </a:r>
            <a:r>
              <a:rPr lang="en-US" altLang="zh-CN" sz="1600" dirty="0">
                <a:solidFill>
                  <a:schemeClr val="tx1"/>
                </a:solidFill>
                <a:latin typeface="华文仿宋" pitchFamily="2" charset="-122"/>
                <a:ea typeface="华文仿宋" pitchFamily="2" charset="-122"/>
              </a:rPr>
              <a:t>Tier1</a:t>
            </a:r>
            <a:r>
              <a:rPr lang="zh-CN" altLang="en-US" sz="1600" dirty="0">
                <a:solidFill>
                  <a:schemeClr val="tx1"/>
                </a:solidFill>
                <a:latin typeface="华文仿宋" pitchFamily="2" charset="-122"/>
                <a:ea typeface="华文仿宋" pitchFamily="2" charset="-122"/>
              </a:rPr>
              <a:t>级运营商</a:t>
            </a:r>
            <a:r>
              <a:rPr lang="en-US" altLang="zh-CN" sz="1600" dirty="0">
                <a:solidFill>
                  <a:schemeClr val="tx1"/>
                </a:solidFill>
                <a:latin typeface="华文仿宋" pitchFamily="2" charset="-122"/>
                <a:ea typeface="华文仿宋" pitchFamily="2" charset="-122"/>
              </a:rPr>
              <a:t>1000+</a:t>
            </a:r>
            <a:r>
              <a:rPr lang="zh-CN" altLang="en-US" sz="1600" dirty="0">
                <a:solidFill>
                  <a:schemeClr val="tx1"/>
                </a:solidFill>
                <a:latin typeface="华文仿宋" pitchFamily="2" charset="-122"/>
                <a:ea typeface="华文仿宋" pitchFamily="2" charset="-122"/>
              </a:rPr>
              <a:t>节点</a:t>
            </a:r>
          </a:p>
          <a:p>
            <a:pPr marL="285750" indent="-285750">
              <a:spcAft>
                <a:spcPts val="600"/>
              </a:spcAft>
              <a:buFont typeface="Wingdings" pitchFamily="2" charset="2"/>
              <a:buChar char="p"/>
            </a:pPr>
            <a:r>
              <a:rPr lang="zh-CN" altLang="en-US" sz="1600" dirty="0">
                <a:solidFill>
                  <a:schemeClr val="tx1"/>
                </a:solidFill>
                <a:latin typeface="华文仿宋" pitchFamily="2" charset="-122"/>
                <a:ea typeface="华文仿宋" pitchFamily="2" charset="-122"/>
              </a:rPr>
              <a:t>从流量看，</a:t>
            </a:r>
            <a:r>
              <a:rPr lang="en-US" altLang="zh-CN" sz="1600" dirty="0" err="1">
                <a:solidFill>
                  <a:schemeClr val="tx1"/>
                </a:solidFill>
                <a:latin typeface="华文仿宋" pitchFamily="2" charset="-122"/>
                <a:ea typeface="华文仿宋" pitchFamily="2" charset="-122"/>
              </a:rPr>
              <a:t>Akamai</a:t>
            </a:r>
            <a:r>
              <a:rPr lang="zh-CN" altLang="en-US" sz="1600" dirty="0">
                <a:solidFill>
                  <a:schemeClr val="tx1"/>
                </a:solidFill>
                <a:latin typeface="华文仿宋" pitchFamily="2" charset="-122"/>
                <a:ea typeface="华文仿宋" pitchFamily="2" charset="-122"/>
              </a:rPr>
              <a:t>承载全球</a:t>
            </a:r>
            <a:r>
              <a:rPr lang="en-US" altLang="zh-CN" sz="1600" dirty="0">
                <a:solidFill>
                  <a:schemeClr val="tx1"/>
                </a:solidFill>
                <a:latin typeface="华文仿宋" pitchFamily="2" charset="-122"/>
                <a:ea typeface="华文仿宋" pitchFamily="2" charset="-122"/>
              </a:rPr>
              <a:t>30%</a:t>
            </a:r>
            <a:r>
              <a:rPr lang="zh-CN" altLang="en-US" sz="1600" dirty="0">
                <a:solidFill>
                  <a:schemeClr val="tx1"/>
                </a:solidFill>
                <a:latin typeface="华文仿宋" pitchFamily="2" charset="-122"/>
                <a:ea typeface="华文仿宋" pitchFamily="2" charset="-122"/>
              </a:rPr>
              <a:t>的流量，</a:t>
            </a:r>
            <a:r>
              <a:rPr lang="en-US" altLang="zh-CN" sz="1600" dirty="0">
                <a:solidFill>
                  <a:schemeClr val="tx1"/>
                </a:solidFill>
                <a:latin typeface="华文仿宋" pitchFamily="2" charset="-122"/>
                <a:ea typeface="华文仿宋" pitchFamily="2" charset="-122"/>
              </a:rPr>
              <a:t>Google</a:t>
            </a:r>
            <a:r>
              <a:rPr lang="zh-CN" altLang="en-US" sz="1600" dirty="0">
                <a:solidFill>
                  <a:schemeClr val="tx1"/>
                </a:solidFill>
                <a:latin typeface="华文仿宋" pitchFamily="2" charset="-122"/>
                <a:ea typeface="华文仿宋" pitchFamily="2" charset="-122"/>
              </a:rPr>
              <a:t>故障，影响全球</a:t>
            </a:r>
            <a:r>
              <a:rPr lang="en-US" altLang="zh-CN" sz="1600" dirty="0">
                <a:solidFill>
                  <a:schemeClr val="tx1"/>
                </a:solidFill>
                <a:latin typeface="华文仿宋" pitchFamily="2" charset="-122"/>
                <a:ea typeface="华文仿宋" pitchFamily="2" charset="-122"/>
              </a:rPr>
              <a:t>40%</a:t>
            </a:r>
            <a:r>
              <a:rPr lang="zh-CN" altLang="en-US" sz="1600" dirty="0">
                <a:solidFill>
                  <a:schemeClr val="tx1"/>
                </a:solidFill>
                <a:latin typeface="华文仿宋" pitchFamily="2" charset="-122"/>
                <a:ea typeface="华文仿宋" pitchFamily="2" charset="-122"/>
              </a:rPr>
              <a:t>流量；</a:t>
            </a:r>
          </a:p>
          <a:p>
            <a:pPr marL="285750" indent="-285750">
              <a:spcAft>
                <a:spcPts val="600"/>
              </a:spcAft>
              <a:buFont typeface="Wingdings" pitchFamily="2" charset="2"/>
              <a:buChar char="p"/>
            </a:pPr>
            <a:r>
              <a:rPr lang="zh-CN" altLang="en-US" sz="1600" dirty="0">
                <a:solidFill>
                  <a:schemeClr val="tx1"/>
                </a:solidFill>
                <a:latin typeface="华文仿宋" pitchFamily="2" charset="-122"/>
                <a:ea typeface="华文仿宋" pitchFamily="2" charset="-122"/>
              </a:rPr>
              <a:t>从网络规模来看，</a:t>
            </a:r>
            <a:r>
              <a:rPr lang="en-US" altLang="zh-CN" sz="1600" dirty="0">
                <a:solidFill>
                  <a:schemeClr val="tx1"/>
                </a:solidFill>
                <a:latin typeface="华文仿宋" pitchFamily="2" charset="-122"/>
                <a:ea typeface="华文仿宋" pitchFamily="2" charset="-122"/>
              </a:rPr>
              <a:t>Google</a:t>
            </a:r>
            <a:r>
              <a:rPr lang="zh-CN" altLang="en-US" sz="1600" dirty="0">
                <a:solidFill>
                  <a:schemeClr val="tx1"/>
                </a:solidFill>
                <a:latin typeface="华文仿宋" pitchFamily="2" charset="-122"/>
                <a:ea typeface="华文仿宋" pitchFamily="2" charset="-122"/>
              </a:rPr>
              <a:t>全球</a:t>
            </a:r>
            <a:r>
              <a:rPr lang="en-US" altLang="zh-CN" sz="1600" dirty="0">
                <a:solidFill>
                  <a:schemeClr val="tx1"/>
                </a:solidFill>
                <a:latin typeface="华文仿宋" pitchFamily="2" charset="-122"/>
                <a:ea typeface="华文仿宋" pitchFamily="2" charset="-122"/>
              </a:rPr>
              <a:t>70+</a:t>
            </a:r>
            <a:r>
              <a:rPr lang="zh-CN" altLang="en-US" sz="1600" dirty="0">
                <a:solidFill>
                  <a:schemeClr val="tx1"/>
                </a:solidFill>
                <a:latin typeface="华文仿宋" pitchFamily="2" charset="-122"/>
                <a:ea typeface="华文仿宋" pitchFamily="2" charset="-122"/>
              </a:rPr>
              <a:t>对等点，在</a:t>
            </a:r>
            <a:r>
              <a:rPr lang="en-US" altLang="zh-CN" sz="1600" dirty="0">
                <a:solidFill>
                  <a:schemeClr val="tx1"/>
                </a:solidFill>
                <a:latin typeface="华文仿宋" pitchFamily="2" charset="-122"/>
                <a:ea typeface="华文仿宋" pitchFamily="2" charset="-122"/>
              </a:rPr>
              <a:t>130+</a:t>
            </a:r>
            <a:r>
              <a:rPr lang="zh-CN" altLang="en-US" sz="1600" dirty="0">
                <a:solidFill>
                  <a:schemeClr val="tx1"/>
                </a:solidFill>
                <a:latin typeface="华文仿宋" pitchFamily="2" charset="-122"/>
                <a:ea typeface="华文仿宋" pitchFamily="2" charset="-122"/>
              </a:rPr>
              <a:t>国家部署缓存；</a:t>
            </a:r>
          </a:p>
          <a:p>
            <a:pPr marL="285750" indent="-285750">
              <a:spcAft>
                <a:spcPts val="600"/>
              </a:spcAft>
              <a:buFont typeface="Wingdings" pitchFamily="2" charset="2"/>
              <a:buChar char="p"/>
            </a:pPr>
            <a:r>
              <a:rPr lang="zh-CN" altLang="en-US" sz="1600" dirty="0">
                <a:solidFill>
                  <a:schemeClr val="tx1"/>
                </a:solidFill>
                <a:latin typeface="华文仿宋" pitchFamily="2" charset="-122"/>
                <a:ea typeface="华文仿宋" pitchFamily="2" charset="-122"/>
              </a:rPr>
              <a:t>从基础资源来看，</a:t>
            </a:r>
            <a:r>
              <a:rPr lang="en-US" altLang="zh-CN" sz="1600" dirty="0">
                <a:solidFill>
                  <a:schemeClr val="tx1"/>
                </a:solidFill>
                <a:latin typeface="华文仿宋" pitchFamily="2" charset="-122"/>
                <a:ea typeface="华文仿宋" pitchFamily="2" charset="-122"/>
              </a:rPr>
              <a:t>Google</a:t>
            </a:r>
            <a:r>
              <a:rPr lang="zh-CN" altLang="en-US" sz="1600" dirty="0">
                <a:solidFill>
                  <a:schemeClr val="tx1"/>
                </a:solidFill>
                <a:latin typeface="华文仿宋" pitchFamily="2" charset="-122"/>
                <a:ea typeface="华文仿宋" pitchFamily="2" charset="-122"/>
              </a:rPr>
              <a:t>自建光缆总长超过</a:t>
            </a:r>
            <a:r>
              <a:rPr lang="en-US" altLang="zh-CN" sz="1600" dirty="0">
                <a:solidFill>
                  <a:schemeClr val="tx1"/>
                </a:solidFill>
                <a:latin typeface="华文仿宋" pitchFamily="2" charset="-122"/>
                <a:ea typeface="华文仿宋" pitchFamily="2" charset="-122"/>
              </a:rPr>
              <a:t>10</a:t>
            </a:r>
            <a:r>
              <a:rPr lang="zh-CN" altLang="en-US" sz="1600" dirty="0">
                <a:solidFill>
                  <a:schemeClr val="tx1"/>
                </a:solidFill>
                <a:latin typeface="华文仿宋" pitchFamily="2" charset="-122"/>
                <a:ea typeface="华文仿宋" pitchFamily="2" charset="-122"/>
              </a:rPr>
              <a:t>万英里，高于传统</a:t>
            </a:r>
            <a:r>
              <a:rPr lang="en-US" altLang="zh-CN" sz="1600" dirty="0">
                <a:solidFill>
                  <a:schemeClr val="tx1"/>
                </a:solidFill>
                <a:latin typeface="华文仿宋" pitchFamily="2" charset="-122"/>
                <a:ea typeface="华文仿宋" pitchFamily="2" charset="-122"/>
              </a:rPr>
              <a:t>Tier-1</a:t>
            </a:r>
            <a:r>
              <a:rPr lang="zh-CN" altLang="en-US" sz="1600" dirty="0">
                <a:solidFill>
                  <a:schemeClr val="tx1"/>
                </a:solidFill>
                <a:latin typeface="华文仿宋" pitchFamily="2" charset="-122"/>
                <a:ea typeface="华文仿宋" pitchFamily="2" charset="-122"/>
              </a:rPr>
              <a:t>运营商</a:t>
            </a:r>
            <a:r>
              <a:rPr lang="en-US" altLang="zh-CN" sz="1600" dirty="0">
                <a:solidFill>
                  <a:schemeClr val="tx1"/>
                </a:solidFill>
                <a:latin typeface="华文仿宋" pitchFamily="2" charset="-122"/>
                <a:ea typeface="华文仿宋" pitchFamily="2" charset="-122"/>
              </a:rPr>
              <a:t>sprint 4</a:t>
            </a:r>
            <a:r>
              <a:rPr lang="zh-CN" altLang="en-US" sz="1600" dirty="0">
                <a:solidFill>
                  <a:schemeClr val="tx1"/>
                </a:solidFill>
                <a:latin typeface="华文仿宋" pitchFamily="2" charset="-122"/>
                <a:ea typeface="华文仿宋" pitchFamily="2" charset="-122"/>
              </a:rPr>
              <a:t>万英里</a:t>
            </a:r>
          </a:p>
        </p:txBody>
      </p:sp>
      <p:sp>
        <p:nvSpPr>
          <p:cNvPr id="28" name="燕尾形 27"/>
          <p:cNvSpPr/>
          <p:nvPr/>
        </p:nvSpPr>
        <p:spPr>
          <a:xfrm>
            <a:off x="2897188" y="5029200"/>
            <a:ext cx="287337" cy="50482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 name="椭圆 1"/>
          <p:cNvSpPr/>
          <p:nvPr/>
        </p:nvSpPr>
        <p:spPr>
          <a:xfrm>
            <a:off x="1908175" y="2636838"/>
            <a:ext cx="647700" cy="504825"/>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椭圆 18"/>
          <p:cNvSpPr/>
          <p:nvPr/>
        </p:nvSpPr>
        <p:spPr>
          <a:xfrm>
            <a:off x="1524000" y="4592638"/>
            <a:ext cx="1189038" cy="684212"/>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68302629"/>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txBox="1">
            <a:spLocks noChangeArrowheads="1"/>
          </p:cNvSpPr>
          <p:nvPr/>
        </p:nvSpPr>
        <p:spPr bwMode="auto">
          <a:xfrm>
            <a:off x="-34925" y="9525"/>
            <a:ext cx="9180513" cy="908050"/>
          </a:xfrm>
          <a:prstGeom prst="rect">
            <a:avLst/>
          </a:prstGeom>
          <a:noFill/>
          <a:ln w="9525">
            <a:noFill/>
            <a:miter lim="800000"/>
          </a:ln>
        </p:spPr>
        <p:txBody>
          <a:bodyPr anchor="ctr"/>
          <a:lstStyle/>
          <a:p>
            <a:pPr algn="ctr"/>
            <a:r>
              <a:rPr lang="zh-CN" altLang="en-US" sz="2800" b="1" dirty="0">
                <a:latin typeface="黑体" pitchFamily="49" charset="-122"/>
                <a:ea typeface="黑体" pitchFamily="49" charset="-122"/>
                <a:sym typeface="微软雅黑" pitchFamily="34" charset="-122"/>
              </a:rPr>
              <a:t>应用基础设施的发展牵引流量</a:t>
            </a:r>
            <a:r>
              <a:rPr lang="en-US" altLang="zh-CN" sz="2800" b="1" dirty="0">
                <a:latin typeface="黑体" pitchFamily="49" charset="-122"/>
                <a:ea typeface="黑体" pitchFamily="49" charset="-122"/>
                <a:sym typeface="微软雅黑" pitchFamily="34" charset="-122"/>
              </a:rPr>
              <a:t>——</a:t>
            </a:r>
            <a:r>
              <a:rPr lang="zh-CN" altLang="en-US" sz="2800" b="1" dirty="0">
                <a:latin typeface="黑体" pitchFamily="49" charset="-122"/>
                <a:ea typeface="黑体" pitchFamily="49" charset="-122"/>
                <a:sym typeface="微软雅黑" pitchFamily="34" charset="-122"/>
              </a:rPr>
              <a:t>话语权的重新分配</a:t>
            </a:r>
            <a:endParaRPr lang="en-US" altLang="zh-CN" sz="2800" b="1" dirty="0">
              <a:latin typeface="黑体" pitchFamily="49" charset="-122"/>
              <a:ea typeface="黑体" pitchFamily="49" charset="-122"/>
              <a:sym typeface="微软雅黑" pitchFamily="34" charset="-122"/>
            </a:endParaRPr>
          </a:p>
        </p:txBody>
      </p:sp>
      <p:sp>
        <p:nvSpPr>
          <p:cNvPr id="36866" name="TextBox 21"/>
          <p:cNvSpPr txBox="1">
            <a:spLocks noChangeArrowheads="1"/>
          </p:cNvSpPr>
          <p:nvPr/>
        </p:nvSpPr>
        <p:spPr bwMode="auto">
          <a:xfrm>
            <a:off x="147638" y="974725"/>
            <a:ext cx="5003800" cy="582613"/>
          </a:xfrm>
          <a:prstGeom prst="rect">
            <a:avLst/>
          </a:prstGeom>
          <a:solidFill>
            <a:srgbClr val="0070C0"/>
          </a:solidFill>
          <a:ln w="9525">
            <a:noFill/>
            <a:miter lim="800000"/>
          </a:ln>
        </p:spPr>
        <p:txBody>
          <a:bodyPr anchor="ctr"/>
          <a:lstStyle/>
          <a:p>
            <a:pPr marL="285750" indent="-285750" eaLnBrk="0" hangingPunct="0">
              <a:buFont typeface="Wingdings" pitchFamily="2" charset="2"/>
              <a:buChar char="p"/>
            </a:pPr>
            <a:r>
              <a:rPr lang="zh-CN" altLang="en-US" sz="1600" b="1">
                <a:solidFill>
                  <a:srgbClr val="FF0000"/>
                </a:solidFill>
                <a:latin typeface="微软雅黑" pitchFamily="34" charset="-122"/>
                <a:ea typeface="微软雅黑" pitchFamily="34" charset="-122"/>
                <a:sym typeface="微软雅黑" pitchFamily="34" charset="-122"/>
              </a:rPr>
              <a:t>在端到端的内容分发方面：</a:t>
            </a:r>
            <a:r>
              <a:rPr lang="zh-CN" altLang="en-US" sz="1600" b="1">
                <a:solidFill>
                  <a:schemeClr val="bg1"/>
                </a:solidFill>
                <a:latin typeface="微软雅黑" pitchFamily="34" charset="-122"/>
                <a:ea typeface="微软雅黑" pitchFamily="34" charset="-122"/>
                <a:sym typeface="微软雅黑" pitchFamily="34" charset="-122"/>
              </a:rPr>
              <a:t>基于两层网络，形成了两级流量调度，掌握了流量调度的第一道关口</a:t>
            </a:r>
            <a:endParaRPr lang="en-US" altLang="zh-CN" sz="1600" b="1">
              <a:solidFill>
                <a:schemeClr val="bg1"/>
              </a:solidFill>
              <a:latin typeface="微软雅黑" pitchFamily="34" charset="-122"/>
              <a:ea typeface="微软雅黑" pitchFamily="34" charset="-122"/>
              <a:sym typeface="微软雅黑" pitchFamily="34" charset="-122"/>
            </a:endParaRPr>
          </a:p>
        </p:txBody>
      </p:sp>
      <p:pic>
        <p:nvPicPr>
          <p:cNvPr id="36867" name="Picture 50"/>
          <p:cNvPicPr>
            <a:picLocks noChangeAspect="1" noChangeArrowheads="1"/>
          </p:cNvPicPr>
          <p:nvPr/>
        </p:nvPicPr>
        <p:blipFill>
          <a:blip r:embed="rId2" cstate="print"/>
          <a:srcRect/>
          <a:stretch>
            <a:fillRect/>
          </a:stretch>
        </p:blipFill>
        <p:spPr bwMode="auto">
          <a:xfrm>
            <a:off x="147638" y="1797050"/>
            <a:ext cx="2768600" cy="1833563"/>
          </a:xfrm>
          <a:prstGeom prst="rect">
            <a:avLst/>
          </a:prstGeom>
          <a:noFill/>
          <a:ln w="9525">
            <a:noFill/>
            <a:miter lim="800000"/>
            <a:headEnd/>
            <a:tailEnd/>
          </a:ln>
        </p:spPr>
      </p:pic>
      <p:grpSp>
        <p:nvGrpSpPr>
          <p:cNvPr id="36868" name="组合 16"/>
          <p:cNvGrpSpPr/>
          <p:nvPr/>
        </p:nvGrpSpPr>
        <p:grpSpPr bwMode="auto">
          <a:xfrm>
            <a:off x="5489575" y="2924175"/>
            <a:ext cx="2603500" cy="900113"/>
            <a:chOff x="5286034" y="4884244"/>
            <a:chExt cx="3462256" cy="1478464"/>
          </a:xfrm>
        </p:grpSpPr>
        <p:sp>
          <p:nvSpPr>
            <p:cNvPr id="14" name="TextBox 13"/>
            <p:cNvSpPr txBox="1"/>
            <p:nvPr/>
          </p:nvSpPr>
          <p:spPr>
            <a:xfrm>
              <a:off x="7585057" y="5306662"/>
              <a:ext cx="1163233" cy="237285"/>
            </a:xfrm>
            <a:prstGeom prst="rect">
              <a:avLst/>
            </a:prstGeom>
            <a:noFill/>
          </p:spPr>
          <p:txBody>
            <a:bodyPr>
              <a:spAutoFit/>
            </a:bodyPr>
            <a:lstStyle/>
            <a:p>
              <a:pPr>
                <a:buFont typeface="Arial" charset="0"/>
                <a:buNone/>
                <a:defRPr/>
              </a:pPr>
              <a:r>
                <a:rPr lang="zh-CN" altLang="en-US" sz="1050" dirty="0">
                  <a:latin typeface="Arial" charset="0"/>
                </a:rPr>
                <a:t>数据中心</a:t>
              </a:r>
            </a:p>
          </p:txBody>
        </p:sp>
        <p:grpSp>
          <p:nvGrpSpPr>
            <p:cNvPr id="36870" name="组合 2"/>
            <p:cNvGrpSpPr/>
            <p:nvPr/>
          </p:nvGrpSpPr>
          <p:grpSpPr bwMode="auto">
            <a:xfrm>
              <a:off x="5286034" y="4884244"/>
              <a:ext cx="3161543" cy="1478464"/>
              <a:chOff x="2681288" y="1620839"/>
              <a:chExt cx="2470150" cy="1409382"/>
            </a:xfrm>
          </p:grpSpPr>
          <p:pic>
            <p:nvPicPr>
              <p:cNvPr id="36871" name="Picture 47"/>
              <p:cNvPicPr>
                <a:picLocks noChangeAspect="1" noChangeArrowheads="1"/>
              </p:cNvPicPr>
              <p:nvPr/>
            </p:nvPicPr>
            <p:blipFill>
              <a:blip r:embed="rId3" cstate="print"/>
              <a:srcRect/>
              <a:stretch>
                <a:fillRect/>
              </a:stretch>
            </p:blipFill>
            <p:spPr bwMode="auto">
              <a:xfrm>
                <a:off x="2740025" y="1620839"/>
                <a:ext cx="804863" cy="490877"/>
              </a:xfrm>
              <a:prstGeom prst="rect">
                <a:avLst/>
              </a:prstGeom>
              <a:noFill/>
              <a:ln w="9525">
                <a:noFill/>
                <a:miter lim="800000"/>
                <a:headEnd/>
                <a:tailEnd/>
              </a:ln>
            </p:spPr>
          </p:pic>
          <p:pic>
            <p:nvPicPr>
              <p:cNvPr id="36872" name="Picture 48"/>
              <p:cNvPicPr>
                <a:picLocks noChangeAspect="1" noChangeArrowheads="1"/>
              </p:cNvPicPr>
              <p:nvPr/>
            </p:nvPicPr>
            <p:blipFill>
              <a:blip r:embed="rId4" cstate="print"/>
              <a:srcRect/>
              <a:stretch>
                <a:fillRect/>
              </a:stretch>
            </p:blipFill>
            <p:spPr bwMode="auto">
              <a:xfrm>
                <a:off x="3575050" y="2499468"/>
                <a:ext cx="792163" cy="517003"/>
              </a:xfrm>
              <a:prstGeom prst="rect">
                <a:avLst/>
              </a:prstGeom>
              <a:noFill/>
              <a:ln w="9525">
                <a:noFill/>
                <a:miter lim="800000"/>
                <a:headEnd/>
                <a:tailEnd/>
              </a:ln>
            </p:spPr>
          </p:pic>
          <p:pic>
            <p:nvPicPr>
              <p:cNvPr id="36873" name="Picture 49"/>
              <p:cNvPicPr>
                <a:picLocks noChangeAspect="1" noChangeArrowheads="1"/>
              </p:cNvPicPr>
              <p:nvPr/>
            </p:nvPicPr>
            <p:blipFill>
              <a:blip r:embed="rId5" cstate="print"/>
              <a:srcRect/>
              <a:stretch>
                <a:fillRect/>
              </a:stretch>
            </p:blipFill>
            <p:spPr bwMode="auto">
              <a:xfrm>
                <a:off x="4284663" y="1620839"/>
                <a:ext cx="773112" cy="471627"/>
              </a:xfrm>
              <a:prstGeom prst="rect">
                <a:avLst/>
              </a:prstGeom>
              <a:noFill/>
              <a:ln w="9525">
                <a:noFill/>
                <a:miter lim="800000"/>
                <a:headEnd/>
                <a:tailEnd/>
              </a:ln>
            </p:spPr>
          </p:pic>
          <p:cxnSp>
            <p:nvCxnSpPr>
              <p:cNvPr id="8" name="直接箭头连接符 7"/>
              <p:cNvCxnSpPr/>
              <p:nvPr/>
            </p:nvCxnSpPr>
            <p:spPr>
              <a:xfrm flipV="1">
                <a:off x="4284555" y="2093118"/>
                <a:ext cx="385972" cy="40516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3545601" y="1856979"/>
                <a:ext cx="738954" cy="7456"/>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141485" y="2135376"/>
                <a:ext cx="404115" cy="469793"/>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6877" name="TextBox 8"/>
              <p:cNvSpPr txBox="1">
                <a:spLocks noChangeArrowheads="1"/>
              </p:cNvSpPr>
              <p:nvPr/>
            </p:nvSpPr>
            <p:spPr bwMode="auto">
              <a:xfrm>
                <a:off x="3352800" y="2126842"/>
                <a:ext cx="1123950" cy="226876"/>
              </a:xfrm>
              <a:prstGeom prst="rect">
                <a:avLst/>
              </a:prstGeom>
              <a:noFill/>
              <a:ln w="9525">
                <a:noFill/>
                <a:miter lim="800000"/>
              </a:ln>
            </p:spPr>
            <p:txBody>
              <a:bodyPr>
                <a:spAutoFit/>
              </a:bodyPr>
              <a:lstStyle/>
              <a:p>
                <a:r>
                  <a:rPr lang="en-US" altLang="zh-CN" sz="1100" b="1">
                    <a:solidFill>
                      <a:srgbClr val="FF0000"/>
                    </a:solidFill>
                    <a:sym typeface="Times New Roman" pitchFamily="18" charset="0"/>
                  </a:rPr>
                  <a:t>DCI</a:t>
                </a:r>
                <a:r>
                  <a:rPr lang="zh-CN" altLang="en-US" sz="1100" b="1">
                    <a:solidFill>
                      <a:srgbClr val="FF0000"/>
                    </a:solidFill>
                    <a:sym typeface="Times New Roman" pitchFamily="18" charset="0"/>
                  </a:rPr>
                  <a:t>网络调度</a:t>
                </a:r>
              </a:p>
            </p:txBody>
          </p:sp>
          <p:sp>
            <p:nvSpPr>
              <p:cNvPr id="13" name="TextBox 12"/>
              <p:cNvSpPr txBox="1"/>
              <p:nvPr/>
            </p:nvSpPr>
            <p:spPr>
              <a:xfrm>
                <a:off x="4241669" y="2804023"/>
                <a:ext cx="910497" cy="226198"/>
              </a:xfrm>
              <a:prstGeom prst="rect">
                <a:avLst/>
              </a:prstGeom>
              <a:noFill/>
            </p:spPr>
            <p:txBody>
              <a:bodyPr>
                <a:spAutoFit/>
              </a:bodyPr>
              <a:lstStyle/>
              <a:p>
                <a:pPr>
                  <a:buFont typeface="Arial" charset="0"/>
                  <a:buNone/>
                  <a:defRPr/>
                </a:pPr>
                <a:r>
                  <a:rPr lang="zh-CN" altLang="en-US" sz="1050" dirty="0">
                    <a:latin typeface="Arial" charset="0"/>
                  </a:rPr>
                  <a:t>数据中心</a:t>
                </a:r>
              </a:p>
            </p:txBody>
          </p:sp>
          <p:sp>
            <p:nvSpPr>
              <p:cNvPr id="15" name="TextBox 14"/>
              <p:cNvSpPr txBox="1"/>
              <p:nvPr/>
            </p:nvSpPr>
            <p:spPr>
              <a:xfrm>
                <a:off x="2681288" y="2058319"/>
                <a:ext cx="910497" cy="228683"/>
              </a:xfrm>
              <a:prstGeom prst="rect">
                <a:avLst/>
              </a:prstGeom>
              <a:noFill/>
            </p:spPr>
            <p:txBody>
              <a:bodyPr>
                <a:spAutoFit/>
              </a:bodyPr>
              <a:lstStyle/>
              <a:p>
                <a:pPr>
                  <a:buFont typeface="Arial" charset="0"/>
                  <a:buNone/>
                  <a:defRPr/>
                </a:pPr>
                <a:r>
                  <a:rPr lang="zh-CN" altLang="en-US" sz="1050" dirty="0">
                    <a:latin typeface="Arial" charset="0"/>
                  </a:rPr>
                  <a:t>数据中心</a:t>
                </a:r>
              </a:p>
            </p:txBody>
          </p:sp>
        </p:grpSp>
      </p:grpSp>
      <p:sp>
        <p:nvSpPr>
          <p:cNvPr id="36880" name="TextBox 21"/>
          <p:cNvSpPr txBox="1">
            <a:spLocks noChangeArrowheads="1"/>
          </p:cNvSpPr>
          <p:nvPr/>
        </p:nvSpPr>
        <p:spPr bwMode="auto">
          <a:xfrm>
            <a:off x="5292725" y="990600"/>
            <a:ext cx="3743325" cy="566738"/>
          </a:xfrm>
          <a:prstGeom prst="rect">
            <a:avLst/>
          </a:prstGeom>
          <a:solidFill>
            <a:srgbClr val="0070C0"/>
          </a:solidFill>
          <a:ln w="9525">
            <a:noFill/>
            <a:miter lim="800000"/>
          </a:ln>
        </p:spPr>
        <p:txBody>
          <a:bodyPr anchor="ctr"/>
          <a:lstStyle/>
          <a:p>
            <a:pPr eaLnBrk="0" hangingPunct="0"/>
            <a:r>
              <a:rPr lang="zh-CN" altLang="en-US" sz="1600" b="1">
                <a:solidFill>
                  <a:srgbClr val="FF0000"/>
                </a:solidFill>
                <a:latin typeface="微软雅黑" pitchFamily="34" charset="-122"/>
                <a:ea typeface="微软雅黑" pitchFamily="34" charset="-122"/>
                <a:sym typeface="微软雅黑" pitchFamily="34" charset="-122"/>
              </a:rPr>
              <a:t>内部流量调度方面：</a:t>
            </a:r>
            <a:r>
              <a:rPr lang="zh-CN" altLang="en-US" sz="1600" b="1">
                <a:solidFill>
                  <a:schemeClr val="bg1"/>
                </a:solidFill>
                <a:latin typeface="微软雅黑" pitchFamily="34" charset="-122"/>
                <a:ea typeface="微软雅黑" pitchFamily="34" charset="-122"/>
                <a:sym typeface="微软雅黑" pitchFamily="34" charset="-122"/>
              </a:rPr>
              <a:t>服务于内部云计算流量、内部</a:t>
            </a:r>
            <a:r>
              <a:rPr lang="en-US" altLang="zh-CN" sz="1600" b="1">
                <a:solidFill>
                  <a:schemeClr val="bg1"/>
                </a:solidFill>
                <a:latin typeface="微软雅黑" pitchFamily="34" charset="-122"/>
                <a:ea typeface="微软雅黑" pitchFamily="34" charset="-122"/>
                <a:sym typeface="微软雅黑" pitchFamily="34" charset="-122"/>
              </a:rPr>
              <a:t>IDC</a:t>
            </a:r>
            <a:r>
              <a:rPr lang="zh-CN" altLang="en-US" sz="1600" b="1">
                <a:solidFill>
                  <a:schemeClr val="bg1"/>
                </a:solidFill>
                <a:latin typeface="微软雅黑" pitchFamily="34" charset="-122"/>
                <a:ea typeface="微软雅黑" pitchFamily="34" charset="-122"/>
                <a:sym typeface="微软雅黑" pitchFamily="34" charset="-122"/>
              </a:rPr>
              <a:t>的数据同步、回源等</a:t>
            </a:r>
            <a:endParaRPr lang="en-US" altLang="zh-CN" sz="1600" b="1">
              <a:solidFill>
                <a:schemeClr val="bg1"/>
              </a:solidFill>
              <a:latin typeface="微软雅黑" pitchFamily="34" charset="-122"/>
              <a:ea typeface="微软雅黑" pitchFamily="34" charset="-122"/>
              <a:sym typeface="微软雅黑" pitchFamily="34" charset="-122"/>
            </a:endParaRPr>
          </a:p>
        </p:txBody>
      </p:sp>
      <p:sp>
        <p:nvSpPr>
          <p:cNvPr id="5" name="五边形 4"/>
          <p:cNvSpPr/>
          <p:nvPr/>
        </p:nvSpPr>
        <p:spPr>
          <a:xfrm rot="5400000">
            <a:off x="3375819" y="1029494"/>
            <a:ext cx="1163638" cy="2387600"/>
          </a:xfrm>
          <a:prstGeom prst="homePlate">
            <a:avLst>
              <a:gd name="adj" fmla="val 19732"/>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6530" indent="-176530">
              <a:spcAft>
                <a:spcPts val="600"/>
              </a:spcAft>
              <a:buFont typeface="Arial" pitchFamily="34" charset="0"/>
              <a:buChar char="•"/>
            </a:pPr>
            <a:endParaRPr lang="zh-CN" altLang="en-US" sz="1600">
              <a:solidFill>
                <a:srgbClr val="FFFFFF"/>
              </a:solidFill>
              <a:latin typeface="华文仿宋" pitchFamily="2" charset="-122"/>
              <a:ea typeface="华文仿宋" pitchFamily="2" charset="-122"/>
            </a:endParaRPr>
          </a:p>
        </p:txBody>
      </p:sp>
      <p:sp>
        <p:nvSpPr>
          <p:cNvPr id="36882" name="矩形 16"/>
          <p:cNvSpPr>
            <a:spLocks noChangeArrowheads="1"/>
          </p:cNvSpPr>
          <p:nvPr/>
        </p:nvSpPr>
        <p:spPr bwMode="auto">
          <a:xfrm>
            <a:off x="2827338" y="1671638"/>
            <a:ext cx="2324100" cy="954087"/>
          </a:xfrm>
          <a:prstGeom prst="rect">
            <a:avLst/>
          </a:prstGeom>
          <a:noFill/>
          <a:ln w="9525">
            <a:noFill/>
            <a:miter lim="800000"/>
          </a:ln>
        </p:spPr>
        <p:txBody>
          <a:bodyPr>
            <a:spAutoFit/>
          </a:bodyPr>
          <a:lstStyle/>
          <a:p>
            <a:r>
              <a:rPr lang="zh-CN" altLang="en-US" sz="1400" b="1">
                <a:solidFill>
                  <a:srgbClr val="000000"/>
                </a:solidFill>
                <a:latin typeface="微软雅黑" pitchFamily="34" charset="-122"/>
                <a:ea typeface="微软雅黑" pitchFamily="34" charset="-122"/>
                <a:sym typeface="Times New Roman" pitchFamily="18" charset="0"/>
              </a:rPr>
              <a:t>第一级调度：应用层面流量</a:t>
            </a:r>
            <a:endParaRPr lang="en-US" sz="1400" b="1">
              <a:solidFill>
                <a:srgbClr val="000000"/>
              </a:solidFill>
              <a:latin typeface="微软雅黑" pitchFamily="34" charset="-122"/>
              <a:ea typeface="微软雅黑" pitchFamily="34" charset="-122"/>
              <a:sym typeface="Times New Roman" pitchFamily="18" charset="0"/>
            </a:endParaRPr>
          </a:p>
          <a:p>
            <a:r>
              <a:rPr lang="zh-CN" altLang="en-US" sz="1400" b="1">
                <a:solidFill>
                  <a:srgbClr val="000000"/>
                </a:solidFill>
                <a:latin typeface="微软雅黑" pitchFamily="34" charset="-122"/>
                <a:ea typeface="微软雅黑" pitchFamily="34" charset="-122"/>
                <a:sym typeface="Times New Roman" pitchFamily="18" charset="0"/>
              </a:rPr>
              <a:t>手段：</a:t>
            </a:r>
            <a:r>
              <a:rPr lang="en-US" altLang="zh-CN" sz="1400">
                <a:solidFill>
                  <a:srgbClr val="000000"/>
                </a:solidFill>
                <a:latin typeface="仿宋_GB2312" pitchFamily="49" charset="-122"/>
                <a:ea typeface="仿宋_GB2312" pitchFamily="49" charset="-122"/>
                <a:sym typeface="Times New Roman" pitchFamily="18" charset="0"/>
              </a:rPr>
              <a:t>DNS</a:t>
            </a:r>
            <a:r>
              <a:rPr lang="zh-CN" altLang="en-US" sz="1400">
                <a:solidFill>
                  <a:srgbClr val="000000"/>
                </a:solidFill>
                <a:latin typeface="仿宋_GB2312" pitchFamily="49" charset="-122"/>
                <a:ea typeface="仿宋_GB2312" pitchFamily="49" charset="-122"/>
                <a:sym typeface="Times New Roman" pitchFamily="18" charset="0"/>
              </a:rPr>
              <a:t>、</a:t>
            </a:r>
            <a:r>
              <a:rPr lang="en-US" altLang="zh-CN" sz="1400">
                <a:solidFill>
                  <a:srgbClr val="000000"/>
                </a:solidFill>
                <a:latin typeface="仿宋_GB2312" pitchFamily="49" charset="-122"/>
                <a:ea typeface="仿宋_GB2312" pitchFamily="49" charset="-122"/>
                <a:sym typeface="Times New Roman" pitchFamily="18" charset="0"/>
              </a:rPr>
              <a:t>CDN</a:t>
            </a:r>
            <a:r>
              <a:rPr lang="zh-CN" altLang="en-US" sz="1400">
                <a:solidFill>
                  <a:srgbClr val="000000"/>
                </a:solidFill>
                <a:latin typeface="仿宋_GB2312" pitchFamily="49" charset="-122"/>
                <a:ea typeface="仿宋_GB2312" pitchFamily="49" charset="-122"/>
                <a:sym typeface="Times New Roman" pitchFamily="18" charset="0"/>
              </a:rPr>
              <a:t>、缓存</a:t>
            </a:r>
            <a:endParaRPr lang="en-US" altLang="zh-CN" sz="1400">
              <a:solidFill>
                <a:srgbClr val="000000"/>
              </a:solidFill>
              <a:latin typeface="仿宋_GB2312" pitchFamily="49" charset="-122"/>
              <a:ea typeface="仿宋_GB2312" pitchFamily="49" charset="-122"/>
              <a:sym typeface="Times New Roman" pitchFamily="18" charset="0"/>
            </a:endParaRPr>
          </a:p>
          <a:p>
            <a:r>
              <a:rPr lang="zh-CN" altLang="en-US" sz="1400" b="1">
                <a:solidFill>
                  <a:srgbClr val="000000"/>
                </a:solidFill>
                <a:latin typeface="微软雅黑" pitchFamily="34" charset="-122"/>
                <a:ea typeface="微软雅黑" pitchFamily="34" charset="-122"/>
                <a:sym typeface="Times New Roman" pitchFamily="18" charset="0"/>
              </a:rPr>
              <a:t>目的：</a:t>
            </a:r>
            <a:r>
              <a:rPr lang="zh-CN" altLang="en-US" sz="1400">
                <a:solidFill>
                  <a:srgbClr val="000000"/>
                </a:solidFill>
                <a:latin typeface="仿宋_GB2312" pitchFamily="49" charset="-122"/>
                <a:ea typeface="仿宋_GB2312" pitchFamily="49" charset="-122"/>
                <a:sym typeface="Times New Roman" pitchFamily="18" charset="0"/>
              </a:rPr>
              <a:t>导向</a:t>
            </a:r>
            <a:r>
              <a:rPr lang="zh-CN" altLang="en-US" sz="1400" b="1">
                <a:solidFill>
                  <a:srgbClr val="000000"/>
                </a:solidFill>
                <a:latin typeface="微软雅黑" pitchFamily="34" charset="-122"/>
                <a:ea typeface="微软雅黑" pitchFamily="34" charset="-122"/>
                <a:sym typeface="Times New Roman" pitchFamily="18" charset="0"/>
              </a:rPr>
              <a:t>何地何网</a:t>
            </a:r>
            <a:r>
              <a:rPr lang="zh-CN" altLang="en-US" sz="1400">
                <a:solidFill>
                  <a:srgbClr val="000000"/>
                </a:solidFill>
                <a:latin typeface="仿宋_GB2312" pitchFamily="49" charset="-122"/>
                <a:ea typeface="仿宋_GB2312" pitchFamily="49" charset="-122"/>
                <a:sym typeface="Times New Roman" pitchFamily="18" charset="0"/>
              </a:rPr>
              <a:t>的内容基础设施</a:t>
            </a:r>
            <a:endParaRPr lang="en-US" sz="1400">
              <a:solidFill>
                <a:srgbClr val="000000"/>
              </a:solidFill>
              <a:latin typeface="仿宋_GB2312" pitchFamily="49" charset="-122"/>
              <a:ea typeface="仿宋_GB2312" pitchFamily="49" charset="-122"/>
              <a:sym typeface="Times New Roman" pitchFamily="18" charset="0"/>
            </a:endParaRPr>
          </a:p>
        </p:txBody>
      </p:sp>
      <p:sp>
        <p:nvSpPr>
          <p:cNvPr id="43" name="五边形 42"/>
          <p:cNvSpPr/>
          <p:nvPr/>
        </p:nvSpPr>
        <p:spPr>
          <a:xfrm rot="5400000">
            <a:off x="3459957" y="2131219"/>
            <a:ext cx="982662" cy="2387600"/>
          </a:xfrm>
          <a:prstGeom prst="homePlate">
            <a:avLst>
              <a:gd name="adj" fmla="val 0"/>
            </a:avLst>
          </a:prstGeom>
          <a:solidFill>
            <a:schemeClr val="accent5">
              <a:lumMod val="20000"/>
              <a:lumOff val="80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6530" indent="-176530">
              <a:spcAft>
                <a:spcPts val="600"/>
              </a:spcAft>
              <a:buFont typeface="Arial" pitchFamily="34" charset="0"/>
              <a:buChar char="•"/>
            </a:pPr>
            <a:endParaRPr lang="zh-CN" altLang="en-US" sz="1600">
              <a:solidFill>
                <a:srgbClr val="FFFFFF"/>
              </a:solidFill>
              <a:latin typeface="华文仿宋" pitchFamily="2" charset="-122"/>
              <a:ea typeface="华文仿宋" pitchFamily="2" charset="-122"/>
            </a:endParaRPr>
          </a:p>
        </p:txBody>
      </p:sp>
      <p:sp>
        <p:nvSpPr>
          <p:cNvPr id="36884" name="矩形 16"/>
          <p:cNvSpPr>
            <a:spLocks noChangeArrowheads="1"/>
          </p:cNvSpPr>
          <p:nvPr/>
        </p:nvSpPr>
        <p:spPr bwMode="auto">
          <a:xfrm>
            <a:off x="2820988" y="2862263"/>
            <a:ext cx="2324100" cy="954087"/>
          </a:xfrm>
          <a:prstGeom prst="rect">
            <a:avLst/>
          </a:prstGeom>
          <a:noFill/>
          <a:ln w="9525">
            <a:noFill/>
            <a:miter lim="800000"/>
          </a:ln>
        </p:spPr>
        <p:txBody>
          <a:bodyPr>
            <a:spAutoFit/>
          </a:bodyPr>
          <a:lstStyle/>
          <a:p>
            <a:r>
              <a:rPr lang="zh-CN" altLang="en-US" sz="1400" b="1">
                <a:solidFill>
                  <a:srgbClr val="000000"/>
                </a:solidFill>
                <a:latin typeface="微软雅黑" pitchFamily="34" charset="-122"/>
                <a:ea typeface="微软雅黑" pitchFamily="34" charset="-122"/>
                <a:sym typeface="Times New Roman" pitchFamily="18" charset="0"/>
              </a:rPr>
              <a:t>第二级调度：网络层面流量</a:t>
            </a:r>
            <a:endParaRPr lang="en-US" altLang="zh-CN" sz="1400" b="1">
              <a:solidFill>
                <a:srgbClr val="000000"/>
              </a:solidFill>
              <a:latin typeface="微软雅黑" pitchFamily="34" charset="-122"/>
              <a:ea typeface="微软雅黑" pitchFamily="34" charset="-122"/>
              <a:sym typeface="Times New Roman" pitchFamily="18" charset="0"/>
            </a:endParaRPr>
          </a:p>
          <a:p>
            <a:r>
              <a:rPr lang="zh-CN" altLang="en-US" sz="1400" b="1">
                <a:solidFill>
                  <a:srgbClr val="000000"/>
                </a:solidFill>
                <a:latin typeface="微软雅黑" pitchFamily="34" charset="-122"/>
                <a:ea typeface="微软雅黑" pitchFamily="34" charset="-122"/>
                <a:sym typeface="Times New Roman" pitchFamily="18" charset="0"/>
              </a:rPr>
              <a:t>手段：</a:t>
            </a:r>
            <a:r>
              <a:rPr lang="zh-CN" altLang="en-US" sz="1400">
                <a:solidFill>
                  <a:srgbClr val="000000"/>
                </a:solidFill>
                <a:latin typeface="仿宋_GB2312" pitchFamily="49" charset="-122"/>
                <a:ea typeface="仿宋_GB2312" pitchFamily="49" charset="-122"/>
                <a:sym typeface="Times New Roman" pitchFamily="18" charset="0"/>
              </a:rPr>
              <a:t>路由、网络架构</a:t>
            </a:r>
            <a:endParaRPr lang="en-US" altLang="zh-CN" sz="1400">
              <a:solidFill>
                <a:srgbClr val="000000"/>
              </a:solidFill>
              <a:latin typeface="仿宋_GB2312" pitchFamily="49" charset="-122"/>
              <a:ea typeface="仿宋_GB2312" pitchFamily="49" charset="-122"/>
              <a:sym typeface="Times New Roman" pitchFamily="18" charset="0"/>
            </a:endParaRPr>
          </a:p>
          <a:p>
            <a:r>
              <a:rPr lang="zh-CN" altLang="en-US" sz="1400" b="1">
                <a:solidFill>
                  <a:srgbClr val="000000"/>
                </a:solidFill>
                <a:latin typeface="微软雅黑" pitchFamily="34" charset="-122"/>
                <a:ea typeface="微软雅黑" pitchFamily="34" charset="-122"/>
                <a:sym typeface="Times New Roman" pitchFamily="18" charset="0"/>
              </a:rPr>
              <a:t>目的：</a:t>
            </a:r>
            <a:r>
              <a:rPr lang="zh-CN" altLang="en-US" sz="1400">
                <a:solidFill>
                  <a:srgbClr val="000000"/>
                </a:solidFill>
                <a:latin typeface="仿宋_GB2312" pitchFamily="49" charset="-122"/>
                <a:ea typeface="仿宋_GB2312" pitchFamily="49" charset="-122"/>
                <a:sym typeface="Times New Roman" pitchFamily="18" charset="0"/>
              </a:rPr>
              <a:t>访问内容源，途经</a:t>
            </a:r>
            <a:r>
              <a:rPr lang="zh-CN" altLang="en-US" sz="1400" b="1">
                <a:solidFill>
                  <a:srgbClr val="000000"/>
                </a:solidFill>
                <a:latin typeface="微软雅黑" pitchFamily="34" charset="-122"/>
                <a:ea typeface="微软雅黑" pitchFamily="34" charset="-122"/>
                <a:sym typeface="Times New Roman" pitchFamily="18" charset="0"/>
              </a:rPr>
              <a:t>何地何网</a:t>
            </a:r>
            <a:r>
              <a:rPr lang="zh-CN" altLang="en-US" sz="1400">
                <a:solidFill>
                  <a:srgbClr val="000000"/>
                </a:solidFill>
                <a:latin typeface="仿宋_GB2312" pitchFamily="49" charset="-122"/>
                <a:ea typeface="仿宋_GB2312" pitchFamily="49" charset="-122"/>
                <a:sym typeface="Times New Roman" pitchFamily="18" charset="0"/>
              </a:rPr>
              <a:t>基础网络</a:t>
            </a:r>
            <a:endParaRPr lang="en-US" altLang="zh-CN" sz="1400">
              <a:solidFill>
                <a:srgbClr val="000000"/>
              </a:solidFill>
              <a:latin typeface="仿宋_GB2312" pitchFamily="49" charset="-122"/>
              <a:ea typeface="仿宋_GB2312" pitchFamily="49" charset="-122"/>
              <a:sym typeface="Times New Roman" pitchFamily="18" charset="0"/>
            </a:endParaRPr>
          </a:p>
        </p:txBody>
      </p:sp>
      <p:grpSp>
        <p:nvGrpSpPr>
          <p:cNvPr id="36885" name="组合 11"/>
          <p:cNvGrpSpPr/>
          <p:nvPr/>
        </p:nvGrpSpPr>
        <p:grpSpPr bwMode="auto">
          <a:xfrm>
            <a:off x="5459413" y="1557338"/>
            <a:ext cx="2544762" cy="1225550"/>
            <a:chOff x="5728629" y="1563206"/>
            <a:chExt cx="2544555" cy="1226559"/>
          </a:xfrm>
        </p:grpSpPr>
        <p:pic>
          <p:nvPicPr>
            <p:cNvPr id="36886" name="Picture 33"/>
            <p:cNvPicPr>
              <a:picLocks noChangeAspect="1" noChangeArrowheads="1"/>
            </p:cNvPicPr>
            <p:nvPr/>
          </p:nvPicPr>
          <p:blipFill>
            <a:blip r:embed="rId6" cstate="print"/>
            <a:srcRect/>
            <a:stretch>
              <a:fillRect/>
            </a:stretch>
          </p:blipFill>
          <p:spPr bwMode="auto">
            <a:xfrm>
              <a:off x="5728629" y="1647183"/>
              <a:ext cx="2544555" cy="1100797"/>
            </a:xfrm>
            <a:prstGeom prst="rect">
              <a:avLst/>
            </a:prstGeom>
            <a:noFill/>
            <a:ln w="9525">
              <a:noFill/>
              <a:miter lim="800000"/>
              <a:headEnd/>
              <a:tailEnd/>
            </a:ln>
          </p:spPr>
        </p:pic>
        <p:sp>
          <p:nvSpPr>
            <p:cNvPr id="49" name="椭圆 48"/>
            <p:cNvSpPr/>
            <p:nvPr/>
          </p:nvSpPr>
          <p:spPr>
            <a:xfrm>
              <a:off x="6228650" y="1563206"/>
              <a:ext cx="503197" cy="1226559"/>
            </a:xfrm>
            <a:prstGeom prst="ellipse">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36888" name="矩形 15"/>
          <p:cNvSpPr>
            <a:spLocks noChangeArrowheads="1"/>
          </p:cNvSpPr>
          <p:nvPr/>
        </p:nvSpPr>
        <p:spPr bwMode="auto">
          <a:xfrm>
            <a:off x="8034338" y="1687513"/>
            <a:ext cx="1109662" cy="1016000"/>
          </a:xfrm>
          <a:prstGeom prst="rect">
            <a:avLst/>
          </a:prstGeom>
          <a:noFill/>
          <a:ln w="9525">
            <a:noFill/>
            <a:miter lim="800000"/>
          </a:ln>
        </p:spPr>
        <p:txBody>
          <a:bodyPr>
            <a:spAutoFit/>
          </a:bodyPr>
          <a:lstStyle/>
          <a:p>
            <a:r>
              <a:rPr lang="zh-CN" altLang="en-US" sz="1200">
                <a:solidFill>
                  <a:srgbClr val="000000"/>
                </a:solidFill>
                <a:latin typeface="微软雅黑" pitchFamily="34" charset="-122"/>
                <a:ea typeface="微软雅黑" pitchFamily="34" charset="-122"/>
                <a:sym typeface="Times New Roman" pitchFamily="18" charset="0"/>
              </a:rPr>
              <a:t>数据中心不必具备一致内容，用于各点之间的数据同步和回源</a:t>
            </a:r>
            <a:endParaRPr lang="zh-CN" altLang="en-US" sz="1200"/>
          </a:p>
        </p:txBody>
      </p:sp>
      <p:sp>
        <p:nvSpPr>
          <p:cNvPr id="36889" name="矩形 52"/>
          <p:cNvSpPr>
            <a:spLocks noChangeArrowheads="1"/>
          </p:cNvSpPr>
          <p:nvPr/>
        </p:nvSpPr>
        <p:spPr bwMode="auto">
          <a:xfrm>
            <a:off x="8027988" y="3143250"/>
            <a:ext cx="1108075" cy="646113"/>
          </a:xfrm>
          <a:prstGeom prst="rect">
            <a:avLst/>
          </a:prstGeom>
          <a:noFill/>
          <a:ln w="9525">
            <a:noFill/>
            <a:miter lim="800000"/>
          </a:ln>
        </p:spPr>
        <p:txBody>
          <a:bodyPr>
            <a:spAutoFit/>
          </a:bodyPr>
          <a:lstStyle/>
          <a:p>
            <a:r>
              <a:rPr lang="zh-CN" altLang="en-US" sz="1200">
                <a:solidFill>
                  <a:srgbClr val="000000"/>
                </a:solidFill>
                <a:latin typeface="微软雅黑" pitchFamily="34" charset="-122"/>
                <a:ea typeface="微软雅黑" pitchFamily="34" charset="-122"/>
                <a:sym typeface="Times New Roman" pitchFamily="18" charset="0"/>
              </a:rPr>
              <a:t>企业内部的云中心之间的计算流量调度</a:t>
            </a:r>
            <a:endParaRPr lang="zh-CN" altLang="en-US" sz="1200"/>
          </a:p>
        </p:txBody>
      </p:sp>
      <p:cxnSp>
        <p:nvCxnSpPr>
          <p:cNvPr id="21" name="直接连接符 20"/>
          <p:cNvCxnSpPr/>
          <p:nvPr/>
        </p:nvCxnSpPr>
        <p:spPr>
          <a:xfrm>
            <a:off x="5240338" y="974725"/>
            <a:ext cx="0" cy="5549900"/>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36891" name="矩形 85"/>
          <p:cNvSpPr>
            <a:spLocks noChangeArrowheads="1"/>
          </p:cNvSpPr>
          <p:nvPr/>
        </p:nvSpPr>
        <p:spPr bwMode="auto">
          <a:xfrm>
            <a:off x="119063" y="4221163"/>
            <a:ext cx="5102225" cy="731837"/>
          </a:xfrm>
          <a:prstGeom prst="rect">
            <a:avLst/>
          </a:prstGeom>
          <a:noFill/>
          <a:ln w="9525">
            <a:noFill/>
            <a:miter lim="800000"/>
          </a:ln>
        </p:spPr>
        <p:txBody>
          <a:bodyPr>
            <a:spAutoFit/>
          </a:bodyPr>
          <a:lstStyle/>
          <a:p>
            <a:pPr marL="285750" indent="-285750" eaLnBrk="0" hangingPunct="0">
              <a:spcAft>
                <a:spcPts val="600"/>
              </a:spcAft>
              <a:buFont typeface="Wingdings" pitchFamily="2" charset="2"/>
              <a:buChar char="p"/>
            </a:pPr>
            <a:r>
              <a:rPr lang="zh-CN" altLang="en-US" sz="1400">
                <a:latin typeface="华文仿宋" pitchFamily="2" charset="-122"/>
                <a:ea typeface="华文仿宋" pitchFamily="2" charset="-122"/>
                <a:sym typeface="Times New Roman" pitchFamily="18" charset="0"/>
              </a:rPr>
              <a:t>中国前十名互联网公司约有</a:t>
            </a:r>
            <a:r>
              <a:rPr lang="en-US" altLang="zh-CN" sz="1400" b="1">
                <a:solidFill>
                  <a:srgbClr val="FF0000"/>
                </a:solidFill>
                <a:latin typeface="华文仿宋" pitchFamily="2" charset="-122"/>
                <a:ea typeface="华文仿宋" pitchFamily="2" charset="-122"/>
                <a:sym typeface="Times New Roman" pitchFamily="18" charset="0"/>
              </a:rPr>
              <a:t>70%</a:t>
            </a:r>
            <a:r>
              <a:rPr lang="zh-CN" altLang="en-US" sz="1400">
                <a:latin typeface="华文仿宋" pitchFamily="2" charset="-122"/>
                <a:ea typeface="华文仿宋" pitchFamily="2" charset="-122"/>
                <a:sym typeface="Times New Roman" pitchFamily="18" charset="0"/>
              </a:rPr>
              <a:t>左右的流量由</a:t>
            </a:r>
            <a:r>
              <a:rPr lang="en-US" altLang="zh-CN" sz="1400">
                <a:latin typeface="华文仿宋" pitchFamily="2" charset="-122"/>
                <a:ea typeface="华文仿宋" pitchFamily="2" charset="-122"/>
                <a:sym typeface="Times New Roman" pitchFamily="18" charset="0"/>
              </a:rPr>
              <a:t>CDN</a:t>
            </a:r>
            <a:r>
              <a:rPr lang="zh-CN" altLang="en-US" sz="1400">
                <a:latin typeface="华文仿宋" pitchFamily="2" charset="-122"/>
                <a:ea typeface="华文仿宋" pitchFamily="2" charset="-122"/>
                <a:sym typeface="Times New Roman" pitchFamily="18" charset="0"/>
              </a:rPr>
              <a:t>承载；根据阿里统计，</a:t>
            </a:r>
            <a:r>
              <a:rPr lang="en-US" altLang="zh-CN" sz="1400" b="1">
                <a:solidFill>
                  <a:srgbClr val="FF0000"/>
                </a:solidFill>
                <a:latin typeface="华文仿宋" pitchFamily="2" charset="-122"/>
                <a:ea typeface="华文仿宋" pitchFamily="2" charset="-122"/>
                <a:sym typeface="Times New Roman" pitchFamily="18" charset="0"/>
              </a:rPr>
              <a:t>90%</a:t>
            </a:r>
            <a:r>
              <a:rPr lang="zh-CN" altLang="en-US" sz="1400">
                <a:latin typeface="华文仿宋" pitchFamily="2" charset="-122"/>
                <a:ea typeface="华文仿宋" pitchFamily="2" charset="-122"/>
                <a:sym typeface="Times New Roman" pitchFamily="18" charset="0"/>
              </a:rPr>
              <a:t>流量直接通过节点分发，仅</a:t>
            </a:r>
            <a:r>
              <a:rPr lang="en-US" altLang="zh-CN" sz="1400">
                <a:latin typeface="华文仿宋" pitchFamily="2" charset="-122"/>
                <a:ea typeface="华文仿宋" pitchFamily="2" charset="-122"/>
                <a:sym typeface="Times New Roman" pitchFamily="18" charset="0"/>
              </a:rPr>
              <a:t>10%</a:t>
            </a:r>
            <a:r>
              <a:rPr lang="zh-CN" altLang="en-US" sz="1400">
                <a:latin typeface="华文仿宋" pitchFamily="2" charset="-122"/>
                <a:ea typeface="华文仿宋" pitchFamily="2" charset="-122"/>
                <a:sym typeface="Times New Roman" pitchFamily="18" charset="0"/>
              </a:rPr>
              <a:t>需要回源， 南北流量转向了东西</a:t>
            </a:r>
          </a:p>
        </p:txBody>
      </p:sp>
      <p:pic>
        <p:nvPicPr>
          <p:cNvPr id="36892" name="Picture 2"/>
          <p:cNvPicPr>
            <a:picLocks noChangeAspect="1" noChangeArrowheads="1"/>
          </p:cNvPicPr>
          <p:nvPr/>
        </p:nvPicPr>
        <p:blipFill>
          <a:blip r:embed="rId7" cstate="print"/>
          <a:srcRect/>
          <a:stretch>
            <a:fillRect/>
          </a:stretch>
        </p:blipFill>
        <p:spPr bwMode="auto">
          <a:xfrm>
            <a:off x="323850" y="5229225"/>
            <a:ext cx="4752975" cy="1295400"/>
          </a:xfrm>
          <a:prstGeom prst="rect">
            <a:avLst/>
          </a:prstGeom>
          <a:noFill/>
          <a:ln w="9525">
            <a:noFill/>
            <a:miter lim="800000"/>
            <a:headEnd/>
            <a:tailEnd/>
          </a:ln>
        </p:spPr>
      </p:pic>
      <p:sp>
        <p:nvSpPr>
          <p:cNvPr id="36893" name="TextBox 21"/>
          <p:cNvSpPr txBox="1">
            <a:spLocks noChangeArrowheads="1"/>
          </p:cNvSpPr>
          <p:nvPr/>
        </p:nvSpPr>
        <p:spPr bwMode="auto">
          <a:xfrm>
            <a:off x="147638" y="3922713"/>
            <a:ext cx="8816975" cy="352425"/>
          </a:xfrm>
          <a:prstGeom prst="rect">
            <a:avLst/>
          </a:prstGeom>
          <a:solidFill>
            <a:srgbClr val="0070C0"/>
          </a:solidFill>
          <a:ln w="9525">
            <a:noFill/>
            <a:miter lim="800000"/>
          </a:ln>
        </p:spPr>
        <p:txBody>
          <a:bodyPr anchor="ctr"/>
          <a:lstStyle/>
          <a:p>
            <a:pPr algn="ctr" eaLnBrk="0" hangingPunct="0">
              <a:lnSpc>
                <a:spcPct val="120000"/>
              </a:lnSpc>
            </a:pPr>
            <a:r>
              <a:rPr lang="zh-CN" altLang="en-US" sz="1600" b="1">
                <a:solidFill>
                  <a:schemeClr val="bg1"/>
                </a:solidFill>
                <a:latin typeface="微软雅黑" pitchFamily="34" charset="-122"/>
                <a:ea typeface="微软雅黑" pitchFamily="34" charset="-122"/>
                <a:sym typeface="微软雅黑" pitchFamily="34" charset="-122"/>
              </a:rPr>
              <a:t>应用基础设施的发展推动流量南北转向东西，对运营商网络的依赖性逐步减小</a:t>
            </a:r>
            <a:endParaRPr lang="en-US" altLang="zh-CN" sz="1600" b="1">
              <a:solidFill>
                <a:schemeClr val="bg1"/>
              </a:solidFill>
              <a:latin typeface="微软雅黑" pitchFamily="34" charset="-122"/>
              <a:ea typeface="微软雅黑" pitchFamily="34" charset="-122"/>
              <a:sym typeface="微软雅黑" pitchFamily="34" charset="-122"/>
            </a:endParaRPr>
          </a:p>
        </p:txBody>
      </p:sp>
      <p:sp>
        <p:nvSpPr>
          <p:cNvPr id="61" name="云形标注 60"/>
          <p:cNvSpPr/>
          <p:nvPr/>
        </p:nvSpPr>
        <p:spPr>
          <a:xfrm>
            <a:off x="6632575" y="5765800"/>
            <a:ext cx="1023938" cy="687388"/>
          </a:xfrm>
          <a:prstGeom prst="cloudCallout">
            <a:avLst>
              <a:gd name="adj1" fmla="val -10956"/>
              <a:gd name="adj2" fmla="val 38686"/>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3" name="云形标注 62"/>
          <p:cNvSpPr/>
          <p:nvPr/>
        </p:nvSpPr>
        <p:spPr>
          <a:xfrm>
            <a:off x="5221288" y="5775325"/>
            <a:ext cx="1100137" cy="669925"/>
          </a:xfrm>
          <a:prstGeom prst="cloudCallout">
            <a:avLst>
              <a:gd name="adj1" fmla="val -10956"/>
              <a:gd name="adj2" fmla="val 38686"/>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dirty="0">
              <a:solidFill>
                <a:schemeClr val="bg2"/>
              </a:solidFill>
            </a:endParaRPr>
          </a:p>
        </p:txBody>
      </p:sp>
      <p:sp>
        <p:nvSpPr>
          <p:cNvPr id="36896" name="TextBox 25"/>
          <p:cNvSpPr txBox="1">
            <a:spLocks noChangeArrowheads="1"/>
          </p:cNvSpPr>
          <p:nvPr/>
        </p:nvSpPr>
        <p:spPr bwMode="auto">
          <a:xfrm>
            <a:off x="6716713" y="5940425"/>
            <a:ext cx="1023937" cy="338138"/>
          </a:xfrm>
          <a:prstGeom prst="rect">
            <a:avLst/>
          </a:prstGeom>
          <a:noFill/>
          <a:ln w="9525">
            <a:noFill/>
            <a:miter lim="800000"/>
          </a:ln>
        </p:spPr>
        <p:txBody>
          <a:bodyPr>
            <a:spAutoFit/>
          </a:bodyPr>
          <a:lstStyle/>
          <a:p>
            <a:r>
              <a:rPr lang="zh-CN" altLang="en-US" sz="1600"/>
              <a:t>公有云</a:t>
            </a:r>
          </a:p>
        </p:txBody>
      </p:sp>
      <p:sp>
        <p:nvSpPr>
          <p:cNvPr id="66" name="左右箭头 65"/>
          <p:cNvSpPr/>
          <p:nvPr/>
        </p:nvSpPr>
        <p:spPr>
          <a:xfrm>
            <a:off x="7656513" y="6018213"/>
            <a:ext cx="382587" cy="1905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7" name="左右箭头 66"/>
          <p:cNvSpPr/>
          <p:nvPr/>
        </p:nvSpPr>
        <p:spPr>
          <a:xfrm>
            <a:off x="6227763" y="6011863"/>
            <a:ext cx="404812" cy="1968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899" name="矩形 16"/>
          <p:cNvSpPr>
            <a:spLocks noChangeArrowheads="1"/>
          </p:cNvSpPr>
          <p:nvPr/>
        </p:nvSpPr>
        <p:spPr bwMode="auto">
          <a:xfrm>
            <a:off x="5330825" y="4298950"/>
            <a:ext cx="3705225" cy="1247775"/>
          </a:xfrm>
          <a:prstGeom prst="rect">
            <a:avLst/>
          </a:prstGeom>
          <a:noFill/>
          <a:ln w="6350">
            <a:solidFill>
              <a:srgbClr val="0070C0"/>
            </a:solidFill>
            <a:prstDash val="lgDash"/>
            <a:miter lim="800000"/>
          </a:ln>
        </p:spPr>
        <p:txBody>
          <a:bodyPr>
            <a:spAutoFit/>
          </a:bodyPr>
          <a:lstStyle/>
          <a:p>
            <a:pPr marL="92075" indent="-92075" eaLnBrk="0" hangingPunct="0">
              <a:spcAft>
                <a:spcPts val="600"/>
              </a:spcAft>
              <a:buFont typeface="Arial" pitchFamily="34" charset="0"/>
              <a:buChar char="•"/>
            </a:pPr>
            <a:r>
              <a:rPr lang="zh-CN" altLang="en-US" sz="1400">
                <a:latin typeface="华文仿宋" pitchFamily="2" charset="-122"/>
                <a:ea typeface="华文仿宋" pitchFamily="2" charset="-122"/>
                <a:sym typeface="Times New Roman" pitchFamily="18" charset="0"/>
              </a:rPr>
              <a:t>一方面，原有内部流量调度需要承载在运营商网络之上，现在从网络层面看，东西向化</a:t>
            </a:r>
            <a:endParaRPr lang="en-US" altLang="zh-CN" sz="1400">
              <a:latin typeface="华文仿宋" pitchFamily="2" charset="-122"/>
              <a:ea typeface="华文仿宋" pitchFamily="2" charset="-122"/>
              <a:sym typeface="Times New Roman" pitchFamily="18" charset="0"/>
            </a:endParaRPr>
          </a:p>
          <a:p>
            <a:pPr marL="92075" indent="-92075" eaLnBrk="0" hangingPunct="0">
              <a:spcAft>
                <a:spcPts val="600"/>
              </a:spcAft>
              <a:buFont typeface="Arial" pitchFamily="34" charset="0"/>
              <a:buChar char="•"/>
            </a:pPr>
            <a:r>
              <a:rPr lang="zh-CN" altLang="en-US" sz="1400">
                <a:latin typeface="华文仿宋" pitchFamily="2" charset="-122"/>
                <a:ea typeface="华文仿宋" pitchFamily="2" charset="-122"/>
                <a:sym typeface="Times New Roman" pitchFamily="18" charset="0"/>
              </a:rPr>
              <a:t>另一方面，公有云之间、公有云与私有云之间，互通流量增量市场，特点是体量大、增速快</a:t>
            </a:r>
            <a:endParaRPr lang="en-US" altLang="zh-CN" sz="1400">
              <a:latin typeface="华文仿宋" pitchFamily="2" charset="-122"/>
              <a:ea typeface="华文仿宋" pitchFamily="2" charset="-122"/>
              <a:sym typeface="Times New Roman" pitchFamily="18" charset="0"/>
            </a:endParaRPr>
          </a:p>
        </p:txBody>
      </p:sp>
      <p:sp>
        <p:nvSpPr>
          <p:cNvPr id="36900" name="TextBox 8"/>
          <p:cNvSpPr txBox="1">
            <a:spLocks noChangeArrowheads="1"/>
          </p:cNvSpPr>
          <p:nvPr/>
        </p:nvSpPr>
        <p:spPr bwMode="auto">
          <a:xfrm>
            <a:off x="5651500" y="5445125"/>
            <a:ext cx="3059113" cy="307975"/>
          </a:xfrm>
          <a:prstGeom prst="rect">
            <a:avLst/>
          </a:prstGeom>
          <a:noFill/>
          <a:ln w="9525">
            <a:noFill/>
            <a:miter lim="800000"/>
          </a:ln>
        </p:spPr>
        <p:txBody>
          <a:bodyPr>
            <a:spAutoFit/>
          </a:bodyPr>
          <a:lstStyle/>
          <a:p>
            <a:pPr algn="ctr"/>
            <a:r>
              <a:rPr lang="en-US" altLang="zh-CN" sz="1400" b="1">
                <a:solidFill>
                  <a:srgbClr val="FF0000"/>
                </a:solidFill>
                <a:sym typeface="Times New Roman" pitchFamily="18" charset="0"/>
              </a:rPr>
              <a:t>Megaport</a:t>
            </a:r>
            <a:r>
              <a:rPr lang="zh-CN" altLang="en-US" sz="1400" b="1">
                <a:solidFill>
                  <a:srgbClr val="FF0000"/>
                </a:solidFill>
                <a:sym typeface="Times New Roman" pitchFamily="18" charset="0"/>
              </a:rPr>
              <a:t>：</a:t>
            </a:r>
            <a:r>
              <a:rPr lang="en-US" altLang="zh-CN" sz="1400" b="1">
                <a:solidFill>
                  <a:srgbClr val="FF0000"/>
                </a:solidFill>
                <a:sym typeface="Times New Roman" pitchFamily="18" charset="0"/>
              </a:rPr>
              <a:t>Google</a:t>
            </a:r>
            <a:r>
              <a:rPr lang="zh-CN" altLang="en-US" sz="1400" b="1">
                <a:solidFill>
                  <a:srgbClr val="FF0000"/>
                </a:solidFill>
                <a:sym typeface="Times New Roman" pitchFamily="18" charset="0"/>
              </a:rPr>
              <a:t>云平台互联服务</a:t>
            </a:r>
          </a:p>
        </p:txBody>
      </p:sp>
      <p:sp>
        <p:nvSpPr>
          <p:cNvPr id="36901" name="TextBox 25"/>
          <p:cNvSpPr txBox="1">
            <a:spLocks noChangeArrowheads="1"/>
          </p:cNvSpPr>
          <p:nvPr/>
        </p:nvSpPr>
        <p:spPr bwMode="auto">
          <a:xfrm>
            <a:off x="5330825" y="5940425"/>
            <a:ext cx="1022350" cy="338138"/>
          </a:xfrm>
          <a:prstGeom prst="rect">
            <a:avLst/>
          </a:prstGeom>
          <a:noFill/>
          <a:ln w="9525">
            <a:noFill/>
            <a:miter lim="800000"/>
          </a:ln>
        </p:spPr>
        <p:txBody>
          <a:bodyPr>
            <a:spAutoFit/>
          </a:bodyPr>
          <a:lstStyle/>
          <a:p>
            <a:r>
              <a:rPr lang="zh-CN" altLang="en-US" sz="1600"/>
              <a:t>私有云</a:t>
            </a:r>
          </a:p>
        </p:txBody>
      </p:sp>
      <p:sp>
        <p:nvSpPr>
          <p:cNvPr id="71" name="云形标注 70"/>
          <p:cNvSpPr/>
          <p:nvPr/>
        </p:nvSpPr>
        <p:spPr>
          <a:xfrm>
            <a:off x="8039100" y="5765800"/>
            <a:ext cx="1022350" cy="687388"/>
          </a:xfrm>
          <a:prstGeom prst="cloudCallout">
            <a:avLst>
              <a:gd name="adj1" fmla="val -10956"/>
              <a:gd name="adj2" fmla="val 38686"/>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903" name="TextBox 25"/>
          <p:cNvSpPr txBox="1">
            <a:spLocks noChangeArrowheads="1"/>
          </p:cNvSpPr>
          <p:nvPr/>
        </p:nvSpPr>
        <p:spPr bwMode="auto">
          <a:xfrm>
            <a:off x="8158163" y="5940425"/>
            <a:ext cx="1023937" cy="338138"/>
          </a:xfrm>
          <a:prstGeom prst="rect">
            <a:avLst/>
          </a:prstGeom>
          <a:noFill/>
          <a:ln w="9525">
            <a:noFill/>
            <a:miter lim="800000"/>
          </a:ln>
        </p:spPr>
        <p:txBody>
          <a:bodyPr>
            <a:spAutoFit/>
          </a:bodyPr>
          <a:lstStyle/>
          <a:p>
            <a:r>
              <a:rPr lang="zh-CN" altLang="en-US" sz="1600"/>
              <a:t>公有云</a:t>
            </a:r>
          </a:p>
        </p:txBody>
      </p:sp>
    </p:spTree>
    <p:extLst>
      <p:ext uri="{BB962C8B-B14F-4D97-AF65-F5344CB8AC3E}">
        <p14:creationId xmlns:p14="http://schemas.microsoft.com/office/powerpoint/2010/main" val="301365923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ctr" eaLnBrk="0" fontAlgn="base" hangingPunct="0">
              <a:spcAft>
                <a:spcPct val="0"/>
              </a:spcAft>
            </a:pPr>
            <a:r>
              <a:rPr lang="zh-CN" altLang="en-US" sz="2800" b="1" dirty="0">
                <a:latin typeface="黑体" pitchFamily="49" charset="-122"/>
                <a:ea typeface="黑体" pitchFamily="49" charset="-122"/>
              </a:rPr>
              <a:t>互联网业务带动下，信息通信服务业增速回升</a:t>
            </a:r>
          </a:p>
        </p:txBody>
      </p:sp>
      <p:graphicFrame>
        <p:nvGraphicFramePr>
          <p:cNvPr id="3" name="Object 39"/>
          <p:cNvGraphicFramePr>
            <a:graphicFrameLocks noChangeAspect="1"/>
          </p:cNvGraphicFramePr>
          <p:nvPr>
            <p:extLst>
              <p:ext uri="{D42A27DB-BD31-4B8C-83A1-F6EECF244321}">
                <p14:modId xmlns:p14="http://schemas.microsoft.com/office/powerpoint/2010/main" val="3167898961"/>
              </p:ext>
            </p:extLst>
          </p:nvPr>
        </p:nvGraphicFramePr>
        <p:xfrm>
          <a:off x="195112" y="2470959"/>
          <a:ext cx="8686800" cy="3596380"/>
        </p:xfrm>
        <a:graphic>
          <a:graphicData uri="http://schemas.openxmlformats.org/presentationml/2006/ole">
            <mc:AlternateContent xmlns:mc="http://schemas.openxmlformats.org/markup-compatibility/2006">
              <mc:Choice xmlns:v="urn:schemas-microsoft-com:vml" Requires="v">
                <p:oleObj spid="_x0000_s3127" name="工作表" r:id="rId3" imgW="8934562" imgH="4609988" progId="Excel.Sheet.8">
                  <p:embed/>
                </p:oleObj>
              </mc:Choice>
              <mc:Fallback>
                <p:oleObj name="工作表" r:id="rId3" imgW="8934562" imgH="4609988"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112" y="2470959"/>
                        <a:ext cx="8686800" cy="3596380"/>
                      </a:xfrm>
                      <a:prstGeom prst="rect">
                        <a:avLst/>
                      </a:prstGeom>
                      <a:noFill/>
                      <a:extLst/>
                    </p:spPr>
                  </p:pic>
                </p:oleObj>
              </mc:Fallback>
            </mc:AlternateContent>
          </a:graphicData>
        </a:graphic>
      </p:graphicFrame>
      <p:sp>
        <p:nvSpPr>
          <p:cNvPr id="5" name="文本框 4"/>
          <p:cNvSpPr txBox="1"/>
          <p:nvPr/>
        </p:nvSpPr>
        <p:spPr>
          <a:xfrm>
            <a:off x="474099" y="3219613"/>
            <a:ext cx="1082348" cy="307777"/>
          </a:xfrm>
          <a:prstGeom prst="rect">
            <a:avLst/>
          </a:prstGeom>
          <a:noFill/>
        </p:spPr>
        <p:txBody>
          <a:bodyPr wrap="none" rtlCol="0">
            <a:spAutoFit/>
          </a:bodyPr>
          <a:lstStyle/>
          <a:p>
            <a:r>
              <a:rPr lang="zh-CN" altLang="en-US" sz="1400" dirty="0" smtClean="0">
                <a:solidFill>
                  <a:prstClr val="black"/>
                </a:solidFill>
              </a:rPr>
              <a:t>单位：亿元</a:t>
            </a:r>
            <a:endParaRPr lang="zh-CN" altLang="en-US" sz="1400" dirty="0">
              <a:solidFill>
                <a:prstClr val="black"/>
              </a:solidFill>
            </a:endParaRPr>
          </a:p>
        </p:txBody>
      </p:sp>
      <p:sp>
        <p:nvSpPr>
          <p:cNvPr id="7" name="矩形 6"/>
          <p:cNvSpPr/>
          <p:nvPr/>
        </p:nvSpPr>
        <p:spPr>
          <a:xfrm>
            <a:off x="240706" y="932076"/>
            <a:ext cx="8929686" cy="1538883"/>
          </a:xfrm>
          <a:prstGeom prst="rect">
            <a:avLst/>
          </a:prstGeom>
        </p:spPr>
        <p:txBody>
          <a:bodyPr wrap="square">
            <a:spAutoFit/>
          </a:bodyPr>
          <a:lstStyle/>
          <a:p>
            <a:pPr algn="just">
              <a:spcBef>
                <a:spcPts val="600"/>
              </a:spcBef>
              <a:buClr>
                <a:prstClr val="black"/>
              </a:buClr>
              <a:buSzPct val="80000"/>
              <a:defRPr/>
            </a:pPr>
            <a:r>
              <a:rPr kumimoji="1" lang="zh-CN" altLang="en-US" sz="1600" dirty="0" smtClean="0">
                <a:solidFill>
                  <a:srgbClr val="FF0000"/>
                </a:solidFill>
                <a:latin typeface="微软雅黑" pitchFamily="34" charset="-122"/>
                <a:ea typeface="微软雅黑" pitchFamily="34" charset="-122"/>
                <a:sym typeface="Times New Roman" pitchFamily="18" charset="0"/>
              </a:rPr>
              <a:t> </a:t>
            </a:r>
            <a:r>
              <a:rPr kumimoji="1" lang="en-US" altLang="zh-CN" sz="2000" dirty="0" smtClean="0">
                <a:solidFill>
                  <a:prstClr val="black"/>
                </a:solidFill>
                <a:latin typeface="微软雅黑" pitchFamily="34" charset="-122"/>
                <a:ea typeface="微软雅黑" pitchFamily="34" charset="-122"/>
                <a:sym typeface="Times New Roman" pitchFamily="18" charset="0"/>
              </a:rPr>
              <a:t>2015</a:t>
            </a:r>
            <a:r>
              <a:rPr kumimoji="1" lang="zh-CN" altLang="en-US" sz="2000" dirty="0" smtClean="0">
                <a:solidFill>
                  <a:prstClr val="black"/>
                </a:solidFill>
                <a:latin typeface="微软雅黑" pitchFamily="34" charset="-122"/>
                <a:ea typeface="微软雅黑" pitchFamily="34" charset="-122"/>
                <a:sym typeface="Times New Roman" pitchFamily="18" charset="0"/>
              </a:rPr>
              <a:t>年我国信息通信服务业收入</a:t>
            </a:r>
            <a:r>
              <a:rPr kumimoji="1" lang="en-US" altLang="zh-CN" sz="2800" dirty="0">
                <a:solidFill>
                  <a:srgbClr val="C00000"/>
                </a:solidFill>
                <a:latin typeface="微软雅黑" pitchFamily="34" charset="-122"/>
                <a:ea typeface="微软雅黑" pitchFamily="34" charset="-122"/>
                <a:sym typeface="Times New Roman" pitchFamily="18" charset="0"/>
              </a:rPr>
              <a:t>1.9</a:t>
            </a:r>
            <a:r>
              <a:rPr kumimoji="1" lang="zh-CN" altLang="en-US" sz="2000" dirty="0">
                <a:solidFill>
                  <a:srgbClr val="C00000"/>
                </a:solidFill>
                <a:latin typeface="微软雅黑" pitchFamily="34" charset="-122"/>
                <a:ea typeface="微软雅黑" pitchFamily="34" charset="-122"/>
                <a:sym typeface="Times New Roman" pitchFamily="18" charset="0"/>
              </a:rPr>
              <a:t>万亿元</a:t>
            </a:r>
            <a:r>
              <a:rPr kumimoji="1" lang="zh-CN" altLang="en-US" dirty="0" smtClean="0">
                <a:solidFill>
                  <a:prstClr val="black"/>
                </a:solidFill>
                <a:latin typeface="微软雅黑" pitchFamily="34" charset="-122"/>
                <a:ea typeface="微软雅黑" pitchFamily="34" charset="-122"/>
                <a:sym typeface="Times New Roman" pitchFamily="18" charset="0"/>
              </a:rPr>
              <a:t>，</a:t>
            </a:r>
            <a:r>
              <a:rPr kumimoji="1" lang="zh-CN" altLang="en-US" sz="2000" dirty="0" smtClean="0">
                <a:solidFill>
                  <a:prstClr val="black"/>
                </a:solidFill>
                <a:latin typeface="微软雅黑" pitchFamily="34" charset="-122"/>
                <a:ea typeface="微软雅黑" pitchFamily="34" charset="-122"/>
                <a:sym typeface="Times New Roman" pitchFamily="18" charset="0"/>
              </a:rPr>
              <a:t>同比增长</a:t>
            </a:r>
            <a:r>
              <a:rPr kumimoji="1" lang="en-US" altLang="zh-CN" sz="2800" dirty="0" smtClean="0">
                <a:solidFill>
                  <a:srgbClr val="C00000"/>
                </a:solidFill>
                <a:latin typeface="微软雅黑" pitchFamily="34" charset="-122"/>
                <a:ea typeface="微软雅黑" pitchFamily="34" charset="-122"/>
                <a:sym typeface="Times New Roman" pitchFamily="18" charset="0"/>
              </a:rPr>
              <a:t>13.1</a:t>
            </a:r>
            <a:r>
              <a:rPr kumimoji="1" lang="en-US" altLang="zh-CN" sz="2000" dirty="0" smtClean="0">
                <a:solidFill>
                  <a:srgbClr val="C00000"/>
                </a:solidFill>
                <a:latin typeface="微软雅黑" pitchFamily="34" charset="-122"/>
                <a:ea typeface="微软雅黑" pitchFamily="34" charset="-122"/>
                <a:sym typeface="Times New Roman" pitchFamily="18" charset="0"/>
              </a:rPr>
              <a:t>%</a:t>
            </a:r>
            <a:endParaRPr kumimoji="1" lang="en-US" altLang="zh-CN" sz="2000" dirty="0">
              <a:solidFill>
                <a:srgbClr val="C00000"/>
              </a:solidFill>
              <a:latin typeface="微软雅黑" pitchFamily="34" charset="-122"/>
              <a:ea typeface="微软雅黑" pitchFamily="34" charset="-122"/>
              <a:sym typeface="Times New Roman" pitchFamily="18" charset="0"/>
            </a:endParaRPr>
          </a:p>
          <a:p>
            <a:pPr algn="just">
              <a:spcBef>
                <a:spcPts val="600"/>
              </a:spcBef>
              <a:buClr>
                <a:prstClr val="black"/>
              </a:buClr>
              <a:buSzPct val="80000"/>
              <a:defRPr/>
            </a:pPr>
            <a:r>
              <a:rPr kumimoji="1" lang="en-US" altLang="zh-CN" sz="2000" dirty="0" smtClean="0">
                <a:solidFill>
                  <a:prstClr val="black"/>
                </a:solidFill>
                <a:latin typeface="微软雅黑" pitchFamily="34" charset="-122"/>
                <a:ea typeface="微软雅黑" pitchFamily="34" charset="-122"/>
                <a:sym typeface="Times New Roman" pitchFamily="18" charset="0"/>
              </a:rPr>
              <a:t>     ——</a:t>
            </a:r>
            <a:r>
              <a:rPr kumimoji="1" lang="zh-CN" altLang="en-US" sz="2000" dirty="0" smtClean="0">
                <a:solidFill>
                  <a:prstClr val="black"/>
                </a:solidFill>
                <a:latin typeface="微软雅黑" pitchFamily="34" charset="-122"/>
                <a:ea typeface="微软雅黑" pitchFamily="34" charset="-122"/>
                <a:sym typeface="Times New Roman" pitchFamily="18" charset="0"/>
              </a:rPr>
              <a:t>其中：基于互联网的业务收入</a:t>
            </a:r>
            <a:r>
              <a:rPr kumimoji="1" lang="en-US" altLang="zh-CN" sz="2800" dirty="0" smtClean="0">
                <a:solidFill>
                  <a:srgbClr val="C00000"/>
                </a:solidFill>
                <a:latin typeface="微软雅黑" pitchFamily="34" charset="-122"/>
                <a:ea typeface="微软雅黑" pitchFamily="34" charset="-122"/>
                <a:sym typeface="Times New Roman" pitchFamily="18" charset="0"/>
              </a:rPr>
              <a:t>1.14</a:t>
            </a:r>
            <a:r>
              <a:rPr kumimoji="1" lang="zh-CN" altLang="en-US" sz="2000" dirty="0" smtClean="0">
                <a:solidFill>
                  <a:srgbClr val="C00000"/>
                </a:solidFill>
                <a:latin typeface="微软雅黑" pitchFamily="34" charset="-122"/>
                <a:ea typeface="微软雅黑" pitchFamily="34" charset="-122"/>
                <a:sym typeface="Times New Roman" pitchFamily="18" charset="0"/>
              </a:rPr>
              <a:t>万亿</a:t>
            </a:r>
            <a:r>
              <a:rPr kumimoji="1" lang="zh-CN" altLang="en-US" sz="2000" dirty="0">
                <a:solidFill>
                  <a:srgbClr val="C00000"/>
                </a:solidFill>
                <a:latin typeface="微软雅黑" pitchFamily="34" charset="-122"/>
                <a:ea typeface="微软雅黑" pitchFamily="34" charset="-122"/>
                <a:sym typeface="Times New Roman" pitchFamily="18" charset="0"/>
              </a:rPr>
              <a:t>元</a:t>
            </a:r>
            <a:r>
              <a:rPr kumimoji="1" lang="zh-CN" altLang="en-US" sz="2000" dirty="0" smtClean="0">
                <a:solidFill>
                  <a:prstClr val="black"/>
                </a:solidFill>
                <a:latin typeface="微软雅黑" pitchFamily="34" charset="-122"/>
                <a:ea typeface="微软雅黑" pitchFamily="34" charset="-122"/>
                <a:sym typeface="Times New Roman" pitchFamily="18" charset="0"/>
              </a:rPr>
              <a:t>，同比增长</a:t>
            </a:r>
            <a:r>
              <a:rPr kumimoji="1" lang="en-US" altLang="zh-CN" sz="2800" dirty="0" smtClean="0">
                <a:solidFill>
                  <a:srgbClr val="C00000"/>
                </a:solidFill>
                <a:latin typeface="微软雅黑" pitchFamily="34" charset="-122"/>
                <a:ea typeface="微软雅黑" pitchFamily="34" charset="-122"/>
                <a:sym typeface="Times New Roman" pitchFamily="18" charset="0"/>
              </a:rPr>
              <a:t>30.5</a:t>
            </a:r>
            <a:r>
              <a:rPr kumimoji="1" lang="en-US" altLang="zh-CN" sz="2000" dirty="0" smtClean="0">
                <a:solidFill>
                  <a:srgbClr val="C00000"/>
                </a:solidFill>
                <a:latin typeface="微软雅黑" pitchFamily="34" charset="-122"/>
                <a:ea typeface="微软雅黑" pitchFamily="34" charset="-122"/>
                <a:sym typeface="Times New Roman" pitchFamily="18" charset="0"/>
              </a:rPr>
              <a:t>%</a:t>
            </a:r>
          </a:p>
          <a:p>
            <a:pPr algn="just">
              <a:spcBef>
                <a:spcPts val="600"/>
              </a:spcBef>
              <a:buClr>
                <a:prstClr val="black"/>
              </a:buClr>
              <a:buSzPct val="80000"/>
              <a:defRPr/>
            </a:pPr>
            <a:r>
              <a:rPr kumimoji="1" lang="en-US" altLang="zh-CN" sz="2000" dirty="0">
                <a:solidFill>
                  <a:srgbClr val="C00000"/>
                </a:solidFill>
                <a:latin typeface="微软雅黑" pitchFamily="34" charset="-122"/>
                <a:ea typeface="微软雅黑" pitchFamily="34" charset="-122"/>
                <a:sym typeface="Times New Roman" pitchFamily="18" charset="0"/>
              </a:rPr>
              <a:t> </a:t>
            </a:r>
            <a:r>
              <a:rPr kumimoji="1" lang="en-US" altLang="zh-CN" sz="2000" dirty="0" smtClean="0">
                <a:solidFill>
                  <a:srgbClr val="C00000"/>
                </a:solidFill>
                <a:latin typeface="微软雅黑" pitchFamily="34" charset="-122"/>
                <a:ea typeface="微软雅黑" pitchFamily="34" charset="-122"/>
                <a:sym typeface="Times New Roman" pitchFamily="18" charset="0"/>
              </a:rPr>
              <a:t>                      </a:t>
            </a:r>
            <a:r>
              <a:rPr kumimoji="1" lang="zh-CN" altLang="en-US" sz="2000" dirty="0">
                <a:solidFill>
                  <a:prstClr val="black"/>
                </a:solidFill>
                <a:latin typeface="微软雅黑" pitchFamily="34" charset="-122"/>
                <a:ea typeface="微软雅黑" pitchFamily="34" charset="-122"/>
                <a:sym typeface="Times New Roman" pitchFamily="18" charset="0"/>
              </a:rPr>
              <a:t>传统电信业务收入</a:t>
            </a:r>
            <a:r>
              <a:rPr kumimoji="1" lang="en-US" altLang="zh-CN" sz="2800" dirty="0">
                <a:solidFill>
                  <a:srgbClr val="C00000"/>
                </a:solidFill>
                <a:latin typeface="微软雅黑" pitchFamily="34" charset="-122"/>
                <a:ea typeface="微软雅黑" pitchFamily="34" charset="-122"/>
                <a:sym typeface="Times New Roman" pitchFamily="18" charset="0"/>
              </a:rPr>
              <a:t>0.76</a:t>
            </a:r>
            <a:r>
              <a:rPr kumimoji="1" lang="zh-CN" altLang="en-US" sz="2000" dirty="0" smtClean="0">
                <a:solidFill>
                  <a:srgbClr val="C00000"/>
                </a:solidFill>
                <a:latin typeface="微软雅黑" pitchFamily="34" charset="-122"/>
                <a:ea typeface="微软雅黑" pitchFamily="34" charset="-122"/>
                <a:sym typeface="Times New Roman" pitchFamily="18" charset="0"/>
              </a:rPr>
              <a:t>万亿元，</a:t>
            </a:r>
            <a:r>
              <a:rPr kumimoji="1" lang="zh-CN" altLang="en-US" sz="2000" dirty="0">
                <a:solidFill>
                  <a:prstClr val="black"/>
                </a:solidFill>
                <a:latin typeface="微软雅黑" pitchFamily="34" charset="-122"/>
                <a:ea typeface="微软雅黑" pitchFamily="34" charset="-122"/>
                <a:sym typeface="Times New Roman" pitchFamily="18" charset="0"/>
              </a:rPr>
              <a:t>同比</a:t>
            </a:r>
            <a:r>
              <a:rPr kumimoji="1" lang="zh-CN" altLang="en-US" sz="2000" dirty="0">
                <a:solidFill>
                  <a:srgbClr val="C00000"/>
                </a:solidFill>
                <a:latin typeface="微软雅黑" pitchFamily="34" charset="-122"/>
                <a:ea typeface="微软雅黑" pitchFamily="34" charset="-122"/>
                <a:sym typeface="Times New Roman" pitchFamily="18" charset="0"/>
              </a:rPr>
              <a:t>下降</a:t>
            </a:r>
            <a:r>
              <a:rPr kumimoji="1" lang="en-US" altLang="zh-CN" sz="2800" dirty="0">
                <a:solidFill>
                  <a:srgbClr val="C00000"/>
                </a:solidFill>
                <a:latin typeface="微软雅黑" pitchFamily="34" charset="-122"/>
                <a:ea typeface="微软雅黑" pitchFamily="34" charset="-122"/>
                <a:sym typeface="Times New Roman" pitchFamily="18" charset="0"/>
              </a:rPr>
              <a:t>7</a:t>
            </a:r>
            <a:r>
              <a:rPr kumimoji="1" lang="en-US" altLang="zh-CN" sz="2000" dirty="0" smtClean="0">
                <a:solidFill>
                  <a:srgbClr val="C00000"/>
                </a:solidFill>
                <a:latin typeface="微软雅黑" pitchFamily="34" charset="-122"/>
                <a:ea typeface="微软雅黑" pitchFamily="34" charset="-122"/>
                <a:sym typeface="Times New Roman" pitchFamily="18" charset="0"/>
              </a:rPr>
              <a:t>%</a:t>
            </a:r>
            <a:endParaRPr kumimoji="1" lang="en-US" altLang="zh-CN" sz="2000" dirty="0">
              <a:solidFill>
                <a:srgbClr val="C00000"/>
              </a:solidFill>
              <a:latin typeface="微软雅黑" pitchFamily="34" charset="-122"/>
              <a:ea typeface="微软雅黑" pitchFamily="34" charset="-122"/>
              <a:sym typeface="Times New Roman" pitchFamily="18" charset="0"/>
            </a:endParaRPr>
          </a:p>
        </p:txBody>
      </p:sp>
      <p:sp>
        <p:nvSpPr>
          <p:cNvPr id="6" name="文本框 11"/>
          <p:cNvSpPr>
            <a:spLocks noChangeArrowheads="1"/>
          </p:cNvSpPr>
          <p:nvPr/>
        </p:nvSpPr>
        <p:spPr bwMode="auto">
          <a:xfrm>
            <a:off x="-252536" y="6057144"/>
            <a:ext cx="9264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itchFamily="2" charset="2"/>
              <a:buChar char="n"/>
              <a:defRPr sz="3600" b="1">
                <a:solidFill>
                  <a:srgbClr val="000099"/>
                </a:solidFill>
                <a:latin typeface="Times New Roman" pitchFamily="18" charset="0"/>
                <a:ea typeface="宋体" pitchFamily="2" charset="-122"/>
                <a:sym typeface="Times New Roman" pitchFamily="18" charset="0"/>
              </a:defRPr>
            </a:lvl1pPr>
            <a:lvl2pPr marL="742950" indent="-285750">
              <a:spcBef>
                <a:spcPct val="20000"/>
              </a:spcBef>
              <a:buClr>
                <a:schemeClr val="hlink"/>
              </a:buClr>
              <a:buSzPct val="55000"/>
              <a:buFont typeface="Wingdings" pitchFamily="2" charset="2"/>
              <a:buChar char="n"/>
              <a:defRPr sz="3200" b="1">
                <a:solidFill>
                  <a:srgbClr val="000099"/>
                </a:solidFill>
                <a:latin typeface="Times New Roman" pitchFamily="18" charset="0"/>
                <a:ea typeface="宋体" pitchFamily="2" charset="-122"/>
                <a:sym typeface="Times New Roman" pitchFamily="18" charset="0"/>
              </a:defRPr>
            </a:lvl2pPr>
            <a:lvl3pPr marL="1143000" indent="-228600">
              <a:spcBef>
                <a:spcPct val="20000"/>
              </a:spcBef>
              <a:buClr>
                <a:schemeClr val="folHlink"/>
              </a:buClr>
              <a:buSzPct val="50000"/>
              <a:buFont typeface="Wingdings" pitchFamily="2" charset="2"/>
              <a:buChar char="n"/>
              <a:defRPr sz="2800" b="1">
                <a:solidFill>
                  <a:srgbClr val="000099"/>
                </a:solidFill>
                <a:latin typeface="Times New Roman" pitchFamily="18" charset="0"/>
                <a:ea typeface="宋体" pitchFamily="2" charset="-122"/>
                <a:sym typeface="Times New Roman" pitchFamily="18" charset="0"/>
              </a:defRPr>
            </a:lvl3pPr>
            <a:lvl4pPr marL="1600200" indent="-228600">
              <a:spcBef>
                <a:spcPct val="20000"/>
              </a:spcBef>
              <a:buClr>
                <a:schemeClr val="accent2"/>
              </a:buClr>
              <a:buSzPct val="55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4pPr>
            <a:lvl5pPr marL="2057400" indent="-228600">
              <a:spcBef>
                <a:spcPct val="20000"/>
              </a:spcBef>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9pPr>
          </a:lstStyle>
          <a:p>
            <a:pPr algn="r">
              <a:spcBef>
                <a:spcPct val="0"/>
              </a:spcBef>
              <a:buClr>
                <a:srgbClr val="800080"/>
              </a:buClr>
              <a:buFont typeface="Wingdings" pitchFamily="2" charset="2"/>
              <a:buNone/>
            </a:pPr>
            <a:r>
              <a:rPr lang="zh-CN" altLang="en-US" sz="1200" b="0" dirty="0">
                <a:solidFill>
                  <a:prstClr val="black"/>
                </a:solidFill>
                <a:latin typeface="微软雅黑" pitchFamily="34" charset="-122"/>
                <a:ea typeface="微软雅黑" pitchFamily="34" charset="-122"/>
                <a:sym typeface="宋体" pitchFamily="2" charset="-122"/>
              </a:rPr>
              <a:t>数据来源</a:t>
            </a:r>
            <a:r>
              <a:rPr lang="zh-CN" altLang="en-US" sz="1200" b="0" dirty="0" smtClean="0">
                <a:solidFill>
                  <a:prstClr val="black"/>
                </a:solidFill>
                <a:latin typeface="微软雅黑" pitchFamily="34" charset="-122"/>
                <a:ea typeface="微软雅黑" pitchFamily="34" charset="-122"/>
                <a:sym typeface="宋体" pitchFamily="2" charset="-122"/>
              </a:rPr>
              <a:t>：</a:t>
            </a:r>
            <a:r>
              <a:rPr lang="en-US" altLang="zh-CN" sz="1200" b="0" dirty="0" smtClean="0">
                <a:solidFill>
                  <a:prstClr val="black"/>
                </a:solidFill>
                <a:latin typeface="微软雅黑" pitchFamily="34" charset="-122"/>
                <a:ea typeface="微软雅黑" pitchFamily="34" charset="-122"/>
                <a:sym typeface="宋体" pitchFamily="2" charset="-122"/>
              </a:rPr>
              <a:t>MIIT</a:t>
            </a:r>
            <a:r>
              <a:rPr lang="zh-CN" altLang="en-US" sz="1200" b="0" dirty="0" smtClean="0">
                <a:solidFill>
                  <a:prstClr val="black"/>
                </a:solidFill>
                <a:latin typeface="微软雅黑" pitchFamily="34" charset="-122"/>
                <a:ea typeface="微软雅黑" pitchFamily="34" charset="-122"/>
                <a:sym typeface="宋体" pitchFamily="2" charset="-122"/>
              </a:rPr>
              <a:t>，中国信息通信研究院，收入增速为可比口径，</a:t>
            </a:r>
            <a:endParaRPr lang="en-US" altLang="zh-CN" sz="1200" b="0" dirty="0" smtClean="0">
              <a:solidFill>
                <a:prstClr val="black"/>
              </a:solidFill>
              <a:latin typeface="微软雅黑" pitchFamily="34" charset="-122"/>
              <a:ea typeface="微软雅黑" pitchFamily="34" charset="-122"/>
              <a:sym typeface="宋体" pitchFamily="2" charset="-122"/>
            </a:endParaRPr>
          </a:p>
          <a:p>
            <a:pPr algn="r">
              <a:spcBef>
                <a:spcPct val="0"/>
              </a:spcBef>
              <a:buClr>
                <a:srgbClr val="800080"/>
              </a:buClr>
              <a:buFont typeface="Wingdings" pitchFamily="2" charset="2"/>
              <a:buNone/>
            </a:pPr>
            <a:r>
              <a:rPr lang="zh-CN" altLang="en-US" sz="1200" b="0" dirty="0" smtClean="0">
                <a:solidFill>
                  <a:prstClr val="black"/>
                </a:solidFill>
                <a:latin typeface="微软雅黑" pitchFamily="34" charset="-122"/>
                <a:ea typeface="微软雅黑" pitchFamily="34" charset="-122"/>
                <a:sym typeface="宋体" pitchFamily="2" charset="-122"/>
              </a:rPr>
              <a:t>“基于互联网业务的收入”由互联网接入收入和互联网服务收入构成，包括基础电信企业互联网业务和增值电信企业的互联网业务收入</a:t>
            </a:r>
            <a:endParaRPr lang="zh-CN" altLang="en-US" sz="1200" b="0" dirty="0">
              <a:solidFill>
                <a:prstClr val="black"/>
              </a:solidFill>
              <a:latin typeface="微软雅黑" pitchFamily="34" charset="-122"/>
              <a:ea typeface="微软雅黑" pitchFamily="34" charset="-122"/>
              <a:sym typeface="宋体" pitchFamily="2" charset="-122"/>
            </a:endParaRPr>
          </a:p>
        </p:txBody>
      </p:sp>
    </p:spTree>
    <p:extLst>
      <p:ext uri="{BB962C8B-B14F-4D97-AF65-F5344CB8AC3E}">
        <p14:creationId xmlns:p14="http://schemas.microsoft.com/office/powerpoint/2010/main" val="34661453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171450"/>
            <a:ext cx="8229600" cy="1143000"/>
          </a:xfrm>
        </p:spPr>
        <p:txBody>
          <a:bodyPr/>
          <a:lstStyle/>
          <a:p>
            <a:r>
              <a:rPr lang="zh-CN" altLang="en-US" sz="2800" dirty="0" smtClean="0">
                <a:solidFill>
                  <a:schemeClr val="tx1"/>
                </a:solidFill>
              </a:rPr>
              <a:t>热点四：智能</a:t>
            </a:r>
            <a:r>
              <a:rPr lang="zh-CN" altLang="en-US" sz="2800" dirty="0" smtClean="0">
                <a:solidFill>
                  <a:schemeClr val="tx1"/>
                </a:solidFill>
              </a:rPr>
              <a:t>硬件快速</a:t>
            </a:r>
            <a:r>
              <a:rPr lang="zh-CN" altLang="en-US" sz="2800" dirty="0" smtClean="0">
                <a:solidFill>
                  <a:schemeClr val="tx1"/>
                </a:solidFill>
              </a:rPr>
              <a:t>发展</a:t>
            </a:r>
            <a:endParaRPr lang="zh-CN" altLang="en-US" sz="2800" dirty="0">
              <a:solidFill>
                <a:schemeClr val="tx1"/>
              </a:solidFill>
            </a:endParaRPr>
          </a:p>
        </p:txBody>
      </p:sp>
      <p:sp>
        <p:nvSpPr>
          <p:cNvPr id="32" name="矩形 31"/>
          <p:cNvSpPr/>
          <p:nvPr/>
        </p:nvSpPr>
        <p:spPr>
          <a:xfrm>
            <a:off x="3779911" y="764704"/>
            <a:ext cx="5544617" cy="341632"/>
          </a:xfrm>
          <a:prstGeom prst="rect">
            <a:avLst/>
          </a:prstGeom>
          <a:noFill/>
        </p:spPr>
        <p:txBody>
          <a:bodyPr wrap="square">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2011~2015H1</a:t>
            </a:r>
            <a:r>
              <a:rPr kumimoji="0" lang="zh-CN" altLang="en-US"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全球及我国智能机出货情况（百万）</a:t>
            </a:r>
          </a:p>
        </p:txBody>
      </p:sp>
      <p:sp>
        <p:nvSpPr>
          <p:cNvPr id="33" name="矩形 32"/>
          <p:cNvSpPr/>
          <p:nvPr/>
        </p:nvSpPr>
        <p:spPr>
          <a:xfrm>
            <a:off x="7380312" y="1268760"/>
            <a:ext cx="1152128" cy="215444"/>
          </a:xfrm>
          <a:prstGeom prst="rect">
            <a:avLst/>
          </a:prstGeom>
        </p:spPr>
        <p:txBody>
          <a:bodyPr wrap="square">
            <a:spAutoFit/>
          </a:bodyPr>
          <a:lstStyle/>
          <a:p>
            <a:pPr fontAlgn="auto">
              <a:spcBef>
                <a:spcPts val="0"/>
              </a:spcBef>
              <a:spcAft>
                <a:spcPts val="0"/>
              </a:spcAft>
            </a:pPr>
            <a:r>
              <a:rPr lang="zh-CN" altLang="en-US" sz="800" dirty="0">
                <a:solidFill>
                  <a:srgbClr val="000000"/>
                </a:solidFill>
                <a:latin typeface="微软雅黑" pitchFamily="34" charset="-122"/>
                <a:ea typeface="微软雅黑" pitchFamily="34" charset="-122"/>
              </a:rPr>
              <a:t>来源：</a:t>
            </a:r>
            <a:r>
              <a:rPr lang="en-US" altLang="zh-CN" sz="800" dirty="0">
                <a:solidFill>
                  <a:srgbClr val="000000"/>
                </a:solidFill>
                <a:latin typeface="微软雅黑" pitchFamily="34" charset="-122"/>
                <a:ea typeface="微软雅黑" pitchFamily="34" charset="-122"/>
              </a:rPr>
              <a:t> </a:t>
            </a:r>
            <a:r>
              <a:rPr lang="en-US" altLang="zh-CN" sz="800" dirty="0" smtClean="0">
                <a:solidFill>
                  <a:srgbClr val="000000"/>
                </a:solidFill>
                <a:latin typeface="微软雅黑" pitchFamily="34" charset="-122"/>
                <a:ea typeface="微软雅黑" pitchFamily="34" charset="-122"/>
              </a:rPr>
              <a:t>IDC</a:t>
            </a:r>
            <a:r>
              <a:rPr lang="zh-CN" altLang="en-US" sz="800" dirty="0" smtClean="0">
                <a:solidFill>
                  <a:srgbClr val="000000"/>
                </a:solidFill>
                <a:latin typeface="微软雅黑" pitchFamily="34" charset="-122"/>
                <a:ea typeface="微软雅黑" pitchFamily="34" charset="-122"/>
              </a:rPr>
              <a:t>、</a:t>
            </a:r>
            <a:r>
              <a:rPr lang="en-US" altLang="zh-CN" sz="800" dirty="0" smtClean="0">
                <a:solidFill>
                  <a:srgbClr val="000000"/>
                </a:solidFill>
                <a:latin typeface="微软雅黑" pitchFamily="34" charset="-122"/>
                <a:ea typeface="微软雅黑" pitchFamily="34" charset="-122"/>
              </a:rPr>
              <a:t>CAICT </a:t>
            </a:r>
            <a:endParaRPr lang="zh-CN" altLang="en-US" sz="800" dirty="0">
              <a:solidFill>
                <a:srgbClr val="000000"/>
              </a:solidFill>
              <a:latin typeface="微软雅黑" pitchFamily="34" charset="-122"/>
              <a:ea typeface="微软雅黑" pitchFamily="34" charset="-122"/>
            </a:endParaRPr>
          </a:p>
        </p:txBody>
      </p:sp>
      <p:sp>
        <p:nvSpPr>
          <p:cNvPr id="34" name="矩形 33"/>
          <p:cNvSpPr/>
          <p:nvPr/>
        </p:nvSpPr>
        <p:spPr>
          <a:xfrm>
            <a:off x="35496" y="1404516"/>
            <a:ext cx="3816425" cy="2308324"/>
          </a:xfrm>
          <a:prstGeom prst="rect">
            <a:avLst/>
          </a:prstGeom>
          <a:ln>
            <a:solidFill>
              <a:sysClr val="windowText" lastClr="000000"/>
            </a:solidFill>
            <a:prstDash val="dash"/>
          </a:ln>
        </p:spPr>
        <p:txBody>
          <a:bodyPr wrap="square">
            <a:spAutoFit/>
          </a:bodyPr>
          <a:lstStyle/>
          <a:p>
            <a:pPr marR="0" lvl="0" defTabSz="914400" eaLnBrk="1" fontAlgn="auto" latinLnBrk="0" hangingPunct="1">
              <a:lnSpc>
                <a:spcPct val="150000"/>
              </a:lnSpc>
              <a:spcBef>
                <a:spcPts val="0"/>
              </a:spcBef>
              <a:spcAft>
                <a:spcPts val="0"/>
              </a:spcAft>
              <a:buClr>
                <a:srgbClr val="00B0F0"/>
              </a:buClr>
              <a:buSzPct val="80000"/>
              <a:buFont typeface="Wingdings" panose="05000000000000000000" pitchFamily="2" charset="2"/>
              <a:buChar char="l"/>
              <a:tabLst/>
              <a:defRPr/>
            </a:pPr>
            <a:r>
              <a:rPr kumimoji="0" lang="en-US" altLang="zh-CN"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2015H1</a:t>
            </a:r>
            <a:r>
              <a:rPr kumimoji="0" lang="zh-CN" altLang="en-US"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全球智能机出货</a:t>
            </a:r>
            <a:r>
              <a:rPr kumimoji="0" lang="en-US" altLang="zh-CN"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6.72</a:t>
            </a:r>
            <a:r>
              <a:rPr kumimoji="0" lang="zh-CN" altLang="en-US"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亿</a:t>
            </a:r>
            <a:r>
              <a:rPr kumimoji="0" lang="zh-CN" altLang="en-US"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部，同比增长</a:t>
            </a:r>
            <a:r>
              <a:rPr kumimoji="0" lang="en-US" altLang="zh-CN"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15%</a:t>
            </a:r>
            <a:r>
              <a:rPr kumimoji="0" lang="zh-CN" altLang="en-US"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，低于</a:t>
            </a:r>
            <a:r>
              <a:rPr kumimoji="0" lang="en-US" altLang="zh-CN"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2014</a:t>
            </a:r>
            <a:r>
              <a:rPr kumimoji="0" lang="zh-CN" altLang="en-US"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的</a:t>
            </a:r>
            <a:r>
              <a:rPr kumimoji="0" lang="en-US" altLang="zh-CN"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30%</a:t>
            </a:r>
            <a:r>
              <a:rPr kumimoji="0" lang="zh-CN" altLang="en-US"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。中国同期智能机出货</a:t>
            </a:r>
            <a:r>
              <a:rPr kumimoji="0" lang="en-US" altLang="zh-CN"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2.1</a:t>
            </a:r>
            <a:r>
              <a:rPr kumimoji="0" lang="zh-CN" altLang="en-US"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亿</a:t>
            </a:r>
            <a:r>
              <a:rPr kumimoji="0" lang="zh-CN" altLang="en-US"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rPr>
              <a:t>部，同比增长</a:t>
            </a:r>
            <a:r>
              <a:rPr kumimoji="0" lang="en-US" altLang="zh-CN"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7.5%</a:t>
            </a:r>
            <a:endParaRPr kumimoji="0" lang="en-US" altLang="zh-CN" sz="160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endParaRPr>
          </a:p>
          <a:p>
            <a:pPr marR="0" lvl="0" defTabSz="914400" eaLnBrk="1" fontAlgn="auto" latinLnBrk="0" hangingPunct="1">
              <a:lnSpc>
                <a:spcPct val="150000"/>
              </a:lnSpc>
              <a:spcBef>
                <a:spcPts val="0"/>
              </a:spcBef>
              <a:spcAft>
                <a:spcPts val="0"/>
              </a:spcAft>
              <a:buClr>
                <a:srgbClr val="00B0F0"/>
              </a:buClr>
              <a:buSzPct val="80000"/>
              <a:buFont typeface="Wingdings" panose="05000000000000000000" pitchFamily="2" charset="2"/>
              <a:buChar char="l"/>
              <a:tabLst/>
              <a:defRPr/>
            </a:pPr>
            <a:r>
              <a:rPr lang="zh-CN" altLang="en-US" sz="1600" kern="0" dirty="0" smtClean="0">
                <a:solidFill>
                  <a:prstClr val="black"/>
                </a:solidFill>
                <a:latin typeface="微软雅黑" pitchFamily="34" charset="-122"/>
                <a:ea typeface="微软雅黑" pitchFamily="34" charset="-122"/>
              </a:rPr>
              <a:t>市场集中度快速提升，全球智能机</a:t>
            </a:r>
            <a:r>
              <a:rPr lang="en-US" altLang="zh-CN" sz="1600" kern="0" dirty="0" smtClean="0">
                <a:solidFill>
                  <a:prstClr val="black"/>
                </a:solidFill>
                <a:latin typeface="微软雅黑" pitchFamily="34" charset="-122"/>
                <a:ea typeface="微软雅黑" pitchFamily="34" charset="-122"/>
              </a:rPr>
              <a:t>TOP5</a:t>
            </a:r>
            <a:r>
              <a:rPr lang="zh-CN" altLang="en-US" sz="1600" kern="0" dirty="0" smtClean="0">
                <a:solidFill>
                  <a:prstClr val="black"/>
                </a:solidFill>
                <a:latin typeface="微软雅黑" pitchFamily="34" charset="-122"/>
                <a:ea typeface="微软雅黑" pitchFamily="34" charset="-122"/>
              </a:rPr>
              <a:t>份额达到</a:t>
            </a:r>
            <a:r>
              <a:rPr lang="en-US" altLang="zh-CN" sz="1600" kern="0" dirty="0" smtClean="0">
                <a:solidFill>
                  <a:srgbClr val="FF0000"/>
                </a:solidFill>
                <a:latin typeface="微软雅黑" pitchFamily="34" charset="-122"/>
                <a:ea typeface="微软雅黑" pitchFamily="34" charset="-122"/>
              </a:rPr>
              <a:t>62.5%</a:t>
            </a:r>
            <a:r>
              <a:rPr lang="zh-CN" altLang="en-US" sz="1600" kern="0" dirty="0" smtClean="0">
                <a:solidFill>
                  <a:prstClr val="black"/>
                </a:solidFill>
                <a:latin typeface="微软雅黑" pitchFamily="34" charset="-122"/>
                <a:ea typeface="微软雅黑" pitchFamily="34" charset="-122"/>
              </a:rPr>
              <a:t>，中国达到</a:t>
            </a:r>
            <a:r>
              <a:rPr lang="en-US" altLang="zh-CN" sz="1600" kern="0" dirty="0" smtClean="0">
                <a:solidFill>
                  <a:srgbClr val="FF0000"/>
                </a:solidFill>
                <a:latin typeface="微软雅黑" pitchFamily="34" charset="-122"/>
                <a:ea typeface="微软雅黑" pitchFamily="34" charset="-122"/>
              </a:rPr>
              <a:t>59.5%</a:t>
            </a:r>
          </a:p>
          <a:p>
            <a:pPr marR="0" lvl="0" defTabSz="914400" eaLnBrk="1" fontAlgn="auto" latinLnBrk="0" hangingPunct="1">
              <a:lnSpc>
                <a:spcPct val="150000"/>
              </a:lnSpc>
              <a:spcBef>
                <a:spcPts val="0"/>
              </a:spcBef>
              <a:spcAft>
                <a:spcPts val="0"/>
              </a:spcAft>
              <a:buClr>
                <a:srgbClr val="00B0F0"/>
              </a:buClr>
              <a:buSzPct val="80000"/>
              <a:buFont typeface="Wingdings" panose="05000000000000000000" pitchFamily="2" charset="2"/>
              <a:buChar char="l"/>
              <a:tabLst/>
              <a:defRPr/>
            </a:pPr>
            <a:r>
              <a:rPr lang="en-US" altLang="zh-CN" sz="1600" kern="0" dirty="0" smtClean="0">
                <a:solidFill>
                  <a:prstClr val="black"/>
                </a:solidFill>
                <a:latin typeface="微软雅黑" pitchFamily="34" charset="-122"/>
                <a:ea typeface="微软雅黑" pitchFamily="34" charset="-122"/>
              </a:rPr>
              <a:t>Q2</a:t>
            </a:r>
            <a:r>
              <a:rPr lang="zh-CN" altLang="en-US" sz="1600" kern="0" dirty="0" smtClean="0">
                <a:solidFill>
                  <a:prstClr val="black"/>
                </a:solidFill>
                <a:latin typeface="微软雅黑" pitchFamily="34" charset="-122"/>
                <a:ea typeface="微软雅黑" pitchFamily="34" charset="-122"/>
              </a:rPr>
              <a:t>全球平板出货</a:t>
            </a:r>
            <a:r>
              <a:rPr lang="en-US" altLang="zh-CN" sz="1600" kern="0" dirty="0" smtClean="0">
                <a:solidFill>
                  <a:prstClr val="black"/>
                </a:solidFill>
                <a:latin typeface="微软雅黑" pitchFamily="34" charset="-122"/>
                <a:ea typeface="微软雅黑" pitchFamily="34" charset="-122"/>
              </a:rPr>
              <a:t>4470</a:t>
            </a:r>
            <a:r>
              <a:rPr lang="zh-CN" altLang="en-US" sz="1600" kern="0" dirty="0" smtClean="0">
                <a:solidFill>
                  <a:prstClr val="black"/>
                </a:solidFill>
                <a:latin typeface="微软雅黑" pitchFamily="34" charset="-122"/>
                <a:ea typeface="微软雅黑" pitchFamily="34" charset="-122"/>
              </a:rPr>
              <a:t>万，同比</a:t>
            </a:r>
            <a:r>
              <a:rPr lang="zh-CN" altLang="en-US" sz="1600" kern="0" dirty="0" smtClean="0">
                <a:solidFill>
                  <a:srgbClr val="FF0000"/>
                </a:solidFill>
                <a:latin typeface="微软雅黑" pitchFamily="34" charset="-122"/>
                <a:ea typeface="微软雅黑" pitchFamily="34" charset="-122"/>
              </a:rPr>
              <a:t>下滑</a:t>
            </a:r>
            <a:r>
              <a:rPr lang="en-US" altLang="zh-CN" sz="1600" kern="0" dirty="0" smtClean="0">
                <a:solidFill>
                  <a:srgbClr val="FF0000"/>
                </a:solidFill>
                <a:latin typeface="微软雅黑" pitchFamily="34" charset="-122"/>
                <a:ea typeface="微软雅黑" pitchFamily="34" charset="-122"/>
              </a:rPr>
              <a:t>7%</a:t>
            </a:r>
            <a:endParaRPr kumimoji="0" lang="en-US" altLang="zh-CN" sz="1600" b="0"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p:txBody>
      </p:sp>
      <p:sp>
        <p:nvSpPr>
          <p:cNvPr id="52" name="矩形 51"/>
          <p:cNvSpPr/>
          <p:nvPr/>
        </p:nvSpPr>
        <p:spPr>
          <a:xfrm>
            <a:off x="107504" y="1035184"/>
            <a:ext cx="3730503" cy="369332"/>
          </a:xfrm>
          <a:prstGeom prst="rect">
            <a:avLst/>
          </a:prstGeom>
          <a:solidFill>
            <a:srgbClr val="0033CC"/>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p>
            <a:pPr algn="ctr" eaLnBrk="1" hangingPunct="1">
              <a:defRPr/>
            </a:pPr>
            <a:r>
              <a:rPr lang="zh-CN" altLang="en-US" b="1" dirty="0" smtClean="0">
                <a:solidFill>
                  <a:srgbClr val="FFFFFF"/>
                </a:solidFill>
                <a:ea typeface="微软雅黑" pitchFamily="34" charset="-122"/>
              </a:rPr>
              <a:t>智能机和平板电脑市场趋于成熟</a:t>
            </a:r>
            <a:endParaRPr lang="zh-CN" altLang="en-US" b="1" dirty="0">
              <a:solidFill>
                <a:srgbClr val="FFFFFF"/>
              </a:solidFill>
              <a:ea typeface="微软雅黑" pitchFamily="34" charset="-122"/>
            </a:endParaRPr>
          </a:p>
        </p:txBody>
      </p:sp>
      <p:sp>
        <p:nvSpPr>
          <p:cNvPr id="53" name="矩形 52"/>
          <p:cNvSpPr/>
          <p:nvPr/>
        </p:nvSpPr>
        <p:spPr>
          <a:xfrm>
            <a:off x="107504" y="3924796"/>
            <a:ext cx="3744417" cy="368300"/>
          </a:xfrm>
          <a:prstGeom prst="rect">
            <a:avLst/>
          </a:prstGeom>
          <a:solidFill>
            <a:srgbClr val="0033CC"/>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p>
            <a:pPr algn="ctr" eaLnBrk="1" hangingPunct="1">
              <a:defRPr/>
            </a:pPr>
            <a:r>
              <a:rPr lang="zh-CN" altLang="en-US" b="1" dirty="0" smtClean="0">
                <a:solidFill>
                  <a:srgbClr val="FFFFFF"/>
                </a:solidFill>
                <a:ea typeface="微软雅黑" pitchFamily="34" charset="-122"/>
              </a:rPr>
              <a:t>可穿戴引领智能硬件快速发展</a:t>
            </a:r>
            <a:endParaRPr lang="zh-CN" altLang="en-US" b="1" dirty="0">
              <a:solidFill>
                <a:srgbClr val="FFFFFF"/>
              </a:solidFill>
              <a:ea typeface="微软雅黑" pitchFamily="34" charset="-122"/>
            </a:endParaRPr>
          </a:p>
        </p:txBody>
      </p:sp>
      <p:graphicFrame>
        <p:nvGraphicFramePr>
          <p:cNvPr id="31" name="图表 30"/>
          <p:cNvGraphicFramePr>
            <a:graphicFrameLocks/>
          </p:cNvGraphicFramePr>
          <p:nvPr>
            <p:extLst>
              <p:ext uri="{D42A27DB-BD31-4B8C-83A1-F6EECF244321}">
                <p14:modId xmlns:p14="http://schemas.microsoft.com/office/powerpoint/2010/main" val="2688779859"/>
              </p:ext>
            </p:extLst>
          </p:nvPr>
        </p:nvGraphicFramePr>
        <p:xfrm>
          <a:off x="3923928" y="1033090"/>
          <a:ext cx="5160233" cy="2664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矩形 11"/>
          <p:cNvSpPr/>
          <p:nvPr/>
        </p:nvSpPr>
        <p:spPr>
          <a:xfrm>
            <a:off x="35496" y="4370328"/>
            <a:ext cx="3812339" cy="1938992"/>
          </a:xfrm>
          <a:prstGeom prst="rect">
            <a:avLst/>
          </a:prstGeom>
          <a:ln>
            <a:solidFill>
              <a:sysClr val="windowText" lastClr="000000"/>
            </a:solidFill>
            <a:prstDash val="dash"/>
          </a:ln>
        </p:spPr>
        <p:txBody>
          <a:bodyPr wrap="square">
            <a:spAutoFit/>
          </a:bodyPr>
          <a:lstStyle/>
          <a:p>
            <a:pPr marL="171450" marR="0" lvl="0" indent="-171450" defTabSz="914400" eaLnBrk="1" fontAlgn="auto" latinLnBrk="0" hangingPunct="1">
              <a:lnSpc>
                <a:spcPct val="150000"/>
              </a:lnSpc>
              <a:spcBef>
                <a:spcPts val="0"/>
              </a:spcBef>
              <a:spcAft>
                <a:spcPts val="0"/>
              </a:spcAft>
              <a:buClr>
                <a:srgbClr val="00B0F0"/>
              </a:buClr>
              <a:buSzPct val="80000"/>
              <a:buFont typeface="Wingdings" panose="05000000000000000000" pitchFamily="2" charset="2"/>
              <a:buChar char="n"/>
              <a:tabLst/>
              <a:defRPr/>
            </a:pPr>
            <a:r>
              <a:rPr lang="zh-CN" altLang="en-US" sz="1600" kern="0" dirty="0" smtClean="0">
                <a:solidFill>
                  <a:srgbClr val="000000"/>
                </a:solidFill>
                <a:latin typeface="微软雅黑" pitchFamily="34" charset="-122"/>
                <a:ea typeface="微软雅黑" pitchFamily="34" charset="-122"/>
              </a:rPr>
              <a:t>全球智能硬件品类和市场规模快速增长，</a:t>
            </a:r>
            <a:r>
              <a:rPr lang="en-US" altLang="zh-CN" sz="1600" kern="0" dirty="0" smtClean="0">
                <a:solidFill>
                  <a:srgbClr val="000000"/>
                </a:solidFill>
                <a:latin typeface="微软雅黑" pitchFamily="34" charset="-122"/>
                <a:ea typeface="微软雅黑" pitchFamily="34" charset="-122"/>
              </a:rPr>
              <a:t>2015</a:t>
            </a:r>
            <a:r>
              <a:rPr lang="zh-CN" altLang="en-US" sz="1600" kern="0" dirty="0" smtClean="0">
                <a:solidFill>
                  <a:srgbClr val="000000"/>
                </a:solidFill>
                <a:latin typeface="微软雅黑" pitchFamily="34" charset="-122"/>
                <a:ea typeface="微软雅黑" pitchFamily="34" charset="-122"/>
              </a:rPr>
              <a:t>年</a:t>
            </a:r>
            <a:r>
              <a:rPr lang="en-US" altLang="zh-CN" sz="1600" kern="0" dirty="0" smtClean="0">
                <a:solidFill>
                  <a:srgbClr val="000000"/>
                </a:solidFill>
                <a:latin typeface="微软雅黑" pitchFamily="34" charset="-122"/>
                <a:ea typeface="微软雅黑" pitchFamily="34" charset="-122"/>
              </a:rPr>
              <a:t>H1</a:t>
            </a:r>
            <a:r>
              <a:rPr lang="zh-CN" altLang="en-US" sz="1600" kern="0" dirty="0" smtClean="0">
                <a:solidFill>
                  <a:srgbClr val="000000"/>
                </a:solidFill>
                <a:latin typeface="微软雅黑" pitchFamily="34" charset="-122"/>
                <a:ea typeface="微软雅黑" pitchFamily="34" charset="-122"/>
              </a:rPr>
              <a:t>可穿戴出货量达</a:t>
            </a:r>
            <a:r>
              <a:rPr lang="en-US" altLang="zh-CN" sz="1600" kern="0" dirty="0" smtClean="0">
                <a:solidFill>
                  <a:srgbClr val="FF0000"/>
                </a:solidFill>
                <a:latin typeface="微软雅黑" pitchFamily="34" charset="-122"/>
                <a:ea typeface="微软雅黑" pitchFamily="34" charset="-122"/>
              </a:rPr>
              <a:t>3000</a:t>
            </a:r>
            <a:r>
              <a:rPr lang="zh-CN" altLang="en-US" sz="1600" kern="0" dirty="0" smtClean="0">
                <a:solidFill>
                  <a:srgbClr val="FF0000"/>
                </a:solidFill>
                <a:latin typeface="微软雅黑" pitchFamily="34" charset="-122"/>
                <a:ea typeface="微软雅黑" pitchFamily="34" charset="-122"/>
              </a:rPr>
              <a:t>万部</a:t>
            </a:r>
            <a:r>
              <a:rPr lang="zh-CN" altLang="en-US" sz="1600" kern="0" dirty="0" smtClean="0">
                <a:solidFill>
                  <a:srgbClr val="000000"/>
                </a:solidFill>
                <a:latin typeface="微软雅黑" pitchFamily="34" charset="-122"/>
                <a:ea typeface="微软雅黑" pitchFamily="34" charset="-122"/>
              </a:rPr>
              <a:t>，同比增长</a:t>
            </a:r>
            <a:r>
              <a:rPr lang="en-US" altLang="zh-CN" sz="1600" kern="0" dirty="0" smtClean="0">
                <a:solidFill>
                  <a:srgbClr val="FF0000"/>
                </a:solidFill>
                <a:latin typeface="微软雅黑" pitchFamily="34" charset="-122"/>
                <a:ea typeface="微软雅黑" pitchFamily="34" charset="-122"/>
              </a:rPr>
              <a:t>213%</a:t>
            </a:r>
            <a:r>
              <a:rPr kumimoji="0" lang="zh-CN" altLang="en-US" sz="1600" b="0"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rPr>
              <a:t>。</a:t>
            </a:r>
            <a:endParaRPr kumimoji="0" lang="en-US" altLang="zh-CN" sz="1600" b="0"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a:p>
            <a:pPr marL="171450" marR="0" lvl="0" indent="-171450" defTabSz="914400" eaLnBrk="1" fontAlgn="auto" latinLnBrk="0" hangingPunct="1">
              <a:lnSpc>
                <a:spcPct val="150000"/>
              </a:lnSpc>
              <a:spcBef>
                <a:spcPts val="0"/>
              </a:spcBef>
              <a:spcAft>
                <a:spcPts val="0"/>
              </a:spcAft>
              <a:buClr>
                <a:srgbClr val="00B0F0"/>
              </a:buClr>
              <a:buSzPct val="80000"/>
              <a:buFont typeface="Wingdings" panose="05000000000000000000" pitchFamily="2" charset="2"/>
              <a:buChar char="n"/>
              <a:tabLst/>
              <a:defRPr/>
            </a:pPr>
            <a:r>
              <a:rPr lang="zh-CN" altLang="en-US" sz="1600" kern="0" noProof="0" dirty="0" smtClean="0">
                <a:solidFill>
                  <a:srgbClr val="000000"/>
                </a:solidFill>
                <a:latin typeface="微软雅黑" pitchFamily="34" charset="-122"/>
                <a:ea typeface="微软雅黑" pitchFamily="34" charset="-122"/>
              </a:rPr>
              <a:t>全球</a:t>
            </a:r>
            <a:r>
              <a:rPr lang="en-US" altLang="zh-CN" sz="1600" kern="0" noProof="0" dirty="0" smtClean="0">
                <a:solidFill>
                  <a:srgbClr val="000000"/>
                </a:solidFill>
                <a:latin typeface="微软雅黑" pitchFamily="34" charset="-122"/>
                <a:ea typeface="微软雅黑" pitchFamily="34" charset="-122"/>
              </a:rPr>
              <a:t>TOP5</a:t>
            </a:r>
            <a:r>
              <a:rPr lang="zh-CN" altLang="en-US" sz="1600" kern="0" dirty="0" smtClean="0">
                <a:solidFill>
                  <a:srgbClr val="000000"/>
                </a:solidFill>
                <a:latin typeface="微软雅黑" pitchFamily="34" charset="-122"/>
                <a:ea typeface="微软雅黑" pitchFamily="34" charset="-122"/>
              </a:rPr>
              <a:t>企业份额约</a:t>
            </a:r>
            <a:r>
              <a:rPr lang="en-US" altLang="zh-CN" sz="1600" kern="0" dirty="0" smtClean="0">
                <a:solidFill>
                  <a:srgbClr val="000000"/>
                </a:solidFill>
                <a:latin typeface="微软雅黑" pitchFamily="34" charset="-122"/>
                <a:ea typeface="微软雅黑" pitchFamily="34" charset="-122"/>
              </a:rPr>
              <a:t>70%</a:t>
            </a:r>
            <a:r>
              <a:rPr lang="zh-CN" altLang="en-US" sz="1600" kern="0" dirty="0" smtClean="0">
                <a:solidFill>
                  <a:srgbClr val="000000"/>
                </a:solidFill>
                <a:latin typeface="微软雅黑" pitchFamily="34" charset="-122"/>
                <a:ea typeface="微软雅黑" pitchFamily="34" charset="-122"/>
              </a:rPr>
              <a:t>，我国企业小米以</a:t>
            </a:r>
            <a:r>
              <a:rPr lang="en-US" altLang="zh-CN" sz="1600" kern="0" dirty="0" smtClean="0">
                <a:solidFill>
                  <a:srgbClr val="000000"/>
                </a:solidFill>
                <a:latin typeface="微软雅黑" pitchFamily="34" charset="-122"/>
                <a:ea typeface="微软雅黑" pitchFamily="34" charset="-122"/>
              </a:rPr>
              <a:t>20%</a:t>
            </a:r>
            <a:r>
              <a:rPr lang="zh-CN" altLang="en-US" sz="1600" kern="0" dirty="0" smtClean="0">
                <a:solidFill>
                  <a:srgbClr val="000000"/>
                </a:solidFill>
                <a:latin typeface="微软雅黑" pitchFamily="34" charset="-122"/>
                <a:ea typeface="微软雅黑" pitchFamily="34" charset="-122"/>
              </a:rPr>
              <a:t>份额位居第二。</a:t>
            </a:r>
            <a:endParaRPr kumimoji="0" lang="en-US" altLang="zh-CN" sz="16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graphicFrame>
        <p:nvGraphicFramePr>
          <p:cNvPr id="13" name="图表 12"/>
          <p:cNvGraphicFramePr>
            <a:graphicFrameLocks/>
          </p:cNvGraphicFramePr>
          <p:nvPr>
            <p:extLst>
              <p:ext uri="{D42A27DB-BD31-4B8C-83A1-F6EECF244321}">
                <p14:modId xmlns:p14="http://schemas.microsoft.com/office/powerpoint/2010/main" val="2540436599"/>
              </p:ext>
            </p:extLst>
          </p:nvPr>
        </p:nvGraphicFramePr>
        <p:xfrm>
          <a:off x="6021312" y="3573016"/>
          <a:ext cx="3159199" cy="328498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图表 13"/>
          <p:cNvGraphicFramePr>
            <a:graphicFrameLocks/>
          </p:cNvGraphicFramePr>
          <p:nvPr>
            <p:extLst>
              <p:ext uri="{D42A27DB-BD31-4B8C-83A1-F6EECF244321}">
                <p14:modId xmlns:p14="http://schemas.microsoft.com/office/powerpoint/2010/main" val="239030649"/>
              </p:ext>
            </p:extLst>
          </p:nvPr>
        </p:nvGraphicFramePr>
        <p:xfrm>
          <a:off x="3995936" y="4108946"/>
          <a:ext cx="2273326" cy="2272381"/>
        </p:xfrm>
        <a:graphic>
          <a:graphicData uri="http://schemas.openxmlformats.org/drawingml/2006/chart">
            <c:chart xmlns:c="http://schemas.openxmlformats.org/drawingml/2006/chart" xmlns:r="http://schemas.openxmlformats.org/officeDocument/2006/relationships" r:id="rId5"/>
          </a:graphicData>
        </a:graphic>
      </p:graphicFrame>
      <p:sp>
        <p:nvSpPr>
          <p:cNvPr id="16" name="矩形 15"/>
          <p:cNvSpPr/>
          <p:nvPr/>
        </p:nvSpPr>
        <p:spPr>
          <a:xfrm>
            <a:off x="3910015" y="3717032"/>
            <a:ext cx="5270497" cy="341632"/>
          </a:xfrm>
          <a:prstGeom prst="rect">
            <a:avLst/>
          </a:prstGeom>
          <a:noFill/>
        </p:spPr>
        <p:txBody>
          <a:bodyPr wrap="square">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2014~2015</a:t>
            </a:r>
            <a:r>
              <a:rPr kumimoji="0" lang="zh-CN" altLang="en-US"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全球可穿戴设备出货情况（百万）</a:t>
            </a:r>
          </a:p>
        </p:txBody>
      </p:sp>
      <p:sp>
        <p:nvSpPr>
          <p:cNvPr id="15" name="矩形 14"/>
          <p:cNvSpPr/>
          <p:nvPr/>
        </p:nvSpPr>
        <p:spPr bwMode="auto">
          <a:xfrm>
            <a:off x="3923928" y="4051454"/>
            <a:ext cx="5170288" cy="2329874"/>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181134867"/>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44450"/>
            <a:ext cx="9144000" cy="706438"/>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zh-CN" altLang="en-US" sz="2800" dirty="0" smtClean="0">
                <a:solidFill>
                  <a:srgbClr val="FF0000"/>
                </a:solidFill>
              </a:rPr>
              <a:t>       创新</a:t>
            </a:r>
            <a:r>
              <a:rPr lang="zh-CN" altLang="en-US" sz="2800" dirty="0" smtClean="0"/>
              <a:t>的生态</a:t>
            </a:r>
            <a:r>
              <a:rPr lang="en-US" altLang="zh-CN" sz="2800" dirty="0" smtClean="0"/>
              <a:t>--</a:t>
            </a:r>
            <a:r>
              <a:rPr lang="zh-CN" altLang="en-US" sz="2800" dirty="0" smtClean="0"/>
              <a:t>智能硬件产业生态初步形成</a:t>
            </a:r>
            <a:endParaRPr lang="zh-CN" altLang="en-US" sz="2800" dirty="0"/>
          </a:p>
        </p:txBody>
      </p:sp>
      <p:sp>
        <p:nvSpPr>
          <p:cNvPr id="27" name="AutoShape 30" descr="http://img5.imgtn.bdimg.com/it/u=3543696409,2802198470&amp;fm=116&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AutoShape 36" descr="http://t12.baidu.com/it/u=1176895911,2595159662&amp;fm=58&amp;s=8033E5344E94EE82508B75D40200E0A2"/>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矩形 12"/>
          <p:cNvSpPr/>
          <p:nvPr/>
        </p:nvSpPr>
        <p:spPr bwMode="auto">
          <a:xfrm>
            <a:off x="0" y="6323608"/>
            <a:ext cx="9144000" cy="54868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9" name="TextBox 78"/>
          <p:cNvSpPr txBox="1"/>
          <p:nvPr/>
        </p:nvSpPr>
        <p:spPr>
          <a:xfrm>
            <a:off x="1506515" y="1541843"/>
            <a:ext cx="3020703" cy="398281"/>
          </a:xfrm>
          <a:prstGeom prst="rect">
            <a:avLst/>
          </a:prstGeom>
          <a:noFill/>
        </p:spPr>
        <p:txBody>
          <a:bodyPr wrap="square" rtlCol="0">
            <a:spAutoFit/>
          </a:bodyPr>
          <a:lstStyle/>
          <a:p>
            <a:pPr algn="ctr"/>
            <a:r>
              <a:rPr lang="zh-CN" altLang="en-US" sz="2000" b="1" kern="0" dirty="0">
                <a:solidFill>
                  <a:srgbClr val="FF0000"/>
                </a:solidFill>
                <a:latin typeface="+mj-ea"/>
                <a:ea typeface="+mj-ea"/>
              </a:rPr>
              <a:t>智能硬件产业体系视图</a:t>
            </a:r>
          </a:p>
        </p:txBody>
      </p:sp>
      <p:grpSp>
        <p:nvGrpSpPr>
          <p:cNvPr id="3" name="组合 11"/>
          <p:cNvGrpSpPr/>
          <p:nvPr/>
        </p:nvGrpSpPr>
        <p:grpSpPr>
          <a:xfrm>
            <a:off x="26933" y="1973322"/>
            <a:ext cx="5193708" cy="4826102"/>
            <a:chOff x="228101" y="1556792"/>
            <a:chExt cx="5193708" cy="5050608"/>
          </a:xfrm>
        </p:grpSpPr>
        <p:sp>
          <p:nvSpPr>
            <p:cNvPr id="17" name="TextBox 16"/>
            <p:cNvSpPr txBox="1"/>
            <p:nvPr/>
          </p:nvSpPr>
          <p:spPr>
            <a:xfrm>
              <a:off x="228101" y="3618930"/>
              <a:ext cx="910926" cy="307777"/>
            </a:xfrm>
            <a:prstGeom prst="rect">
              <a:avLst/>
            </a:prstGeom>
            <a:noFill/>
          </p:spPr>
          <p:txBody>
            <a:bodyPr wrap="square" rtlCol="0">
              <a:spAutoFit/>
            </a:bodyPr>
            <a:lstStyle/>
            <a:p>
              <a:pPr algn="ctr"/>
              <a:r>
                <a:rPr lang="zh-CN" altLang="en-US" sz="1400" b="1" dirty="0" smtClean="0"/>
                <a:t>开发平台</a:t>
              </a:r>
              <a:endParaRPr lang="zh-CN" altLang="en-US" sz="1400" b="1" dirty="0"/>
            </a:p>
          </p:txBody>
        </p:sp>
        <p:sp>
          <p:nvSpPr>
            <p:cNvPr id="18" name="TextBox 17"/>
            <p:cNvSpPr txBox="1"/>
            <p:nvPr/>
          </p:nvSpPr>
          <p:spPr>
            <a:xfrm>
              <a:off x="522272" y="4393129"/>
              <a:ext cx="616755" cy="523220"/>
            </a:xfrm>
            <a:prstGeom prst="rect">
              <a:avLst/>
            </a:prstGeom>
            <a:solidFill>
              <a:schemeClr val="bg1"/>
            </a:solidFill>
          </p:spPr>
          <p:txBody>
            <a:bodyPr wrap="square" rtlCol="0">
              <a:spAutoFit/>
            </a:bodyPr>
            <a:lstStyle/>
            <a:p>
              <a:pPr algn="ctr"/>
              <a:r>
                <a:rPr lang="zh-CN" altLang="en-US" sz="1400" b="1" dirty="0"/>
                <a:t>操作系统</a:t>
              </a:r>
            </a:p>
          </p:txBody>
        </p:sp>
        <p:sp>
          <p:nvSpPr>
            <p:cNvPr id="20" name="圆角矩形 19"/>
            <p:cNvSpPr/>
            <p:nvPr/>
          </p:nvSpPr>
          <p:spPr>
            <a:xfrm>
              <a:off x="1192103" y="1561839"/>
              <a:ext cx="1053266" cy="1881185"/>
            </a:xfrm>
            <a:prstGeom prst="roundRect">
              <a:avLst>
                <a:gd name="adj" fmla="val 0"/>
              </a:avLst>
            </a:prstGeom>
            <a:solidFill>
              <a:srgbClr val="F0F8FA"/>
            </a:solidFill>
            <a:ln>
              <a:solidFill>
                <a:srgbClr val="4BACC6"/>
              </a:solidFill>
            </a:ln>
            <a:effectLst/>
          </p:spPr>
          <p:txBody>
            <a:bodyPr vert="horz" wrap="square" lIns="36000" tIns="36000" rIns="36000" bIns="36000" rtlCol="0" anchor="t">
              <a:noAutofit/>
            </a:bodyPr>
            <a:lstStyle/>
            <a:p>
              <a:pPr algn="ctr" fontAlgn="base">
                <a:spcBef>
                  <a:spcPct val="0"/>
                </a:spcBef>
                <a:spcAft>
                  <a:spcPct val="0"/>
                </a:spcAft>
              </a:pPr>
              <a:r>
                <a:rPr lang="zh-CN" altLang="en-US" sz="1600" b="1" kern="0" dirty="0" smtClean="0">
                  <a:solidFill>
                    <a:srgbClr val="FF0000"/>
                  </a:solidFill>
                  <a:latin typeface="+mj-ea"/>
                  <a:ea typeface="+mj-ea"/>
                </a:rPr>
                <a:t>可穿戴</a:t>
              </a:r>
              <a:endParaRPr lang="zh-CN" altLang="en-US" sz="1600" b="1" kern="0" dirty="0">
                <a:solidFill>
                  <a:srgbClr val="FF0000"/>
                </a:solidFill>
                <a:latin typeface="+mj-ea"/>
                <a:ea typeface="+mj-ea"/>
              </a:endParaRPr>
            </a:p>
          </p:txBody>
        </p:sp>
        <p:sp>
          <p:nvSpPr>
            <p:cNvPr id="21" name="圆角矩形 20"/>
            <p:cNvSpPr/>
            <p:nvPr/>
          </p:nvSpPr>
          <p:spPr>
            <a:xfrm>
              <a:off x="2243742" y="1561822"/>
              <a:ext cx="1053266" cy="1881112"/>
            </a:xfrm>
            <a:prstGeom prst="roundRect">
              <a:avLst>
                <a:gd name="adj" fmla="val 0"/>
              </a:avLst>
            </a:prstGeom>
            <a:solidFill>
              <a:srgbClr val="F0F8FA"/>
            </a:solidFill>
            <a:ln>
              <a:solidFill>
                <a:srgbClr val="4BACC6"/>
              </a:solidFill>
            </a:ln>
            <a:effectLst/>
          </p:spPr>
          <p:txBody>
            <a:bodyPr vert="horz" wrap="square" lIns="36000" tIns="36000" rIns="36000" bIns="36000" rtlCol="0" anchor="t">
              <a:noAutofit/>
            </a:bodyPr>
            <a:lstStyle/>
            <a:p>
              <a:pPr algn="ctr"/>
              <a:r>
                <a:rPr lang="zh-CN" altLang="en-US" sz="1600" b="1" kern="0" dirty="0">
                  <a:solidFill>
                    <a:srgbClr val="FF0000"/>
                  </a:solidFill>
                  <a:latin typeface="+mj-ea"/>
                  <a:ea typeface="+mj-ea"/>
                </a:rPr>
                <a:t>智能</a:t>
              </a:r>
              <a:r>
                <a:rPr lang="zh-CN" altLang="en-US" sz="1600" b="1" kern="0" dirty="0" smtClean="0">
                  <a:solidFill>
                    <a:srgbClr val="FF0000"/>
                  </a:solidFill>
                  <a:latin typeface="+mj-ea"/>
                  <a:ea typeface="+mj-ea"/>
                </a:rPr>
                <a:t>家居</a:t>
              </a:r>
              <a:endParaRPr lang="zh-CN" altLang="en-US" sz="1600" b="1" kern="0" dirty="0">
                <a:solidFill>
                  <a:srgbClr val="FF0000"/>
                </a:solidFill>
                <a:latin typeface="+mj-ea"/>
                <a:ea typeface="+mj-ea"/>
              </a:endParaRPr>
            </a:p>
          </p:txBody>
        </p:sp>
        <p:sp>
          <p:nvSpPr>
            <p:cNvPr id="22" name="圆角矩形 21"/>
            <p:cNvSpPr/>
            <p:nvPr/>
          </p:nvSpPr>
          <p:spPr>
            <a:xfrm>
              <a:off x="3296868" y="1561838"/>
              <a:ext cx="1065536" cy="1881185"/>
            </a:xfrm>
            <a:prstGeom prst="roundRect">
              <a:avLst>
                <a:gd name="adj" fmla="val 0"/>
              </a:avLst>
            </a:prstGeom>
            <a:solidFill>
              <a:srgbClr val="F0F8FA"/>
            </a:solidFill>
            <a:ln>
              <a:solidFill>
                <a:srgbClr val="4BACC6"/>
              </a:solidFill>
            </a:ln>
            <a:effectLst/>
          </p:spPr>
          <p:txBody>
            <a:bodyPr vert="horz" wrap="square" lIns="36000" tIns="36000" rIns="36000" bIns="36000" rtlCol="0" anchor="t">
              <a:noAutofit/>
            </a:bodyPr>
            <a:lstStyle/>
            <a:p>
              <a:pPr algn="ctr"/>
              <a:r>
                <a:rPr lang="zh-CN" altLang="en-US" sz="1600" b="1" kern="0" dirty="0">
                  <a:solidFill>
                    <a:srgbClr val="FF0000"/>
                  </a:solidFill>
                  <a:latin typeface="+mj-ea"/>
                  <a:ea typeface="+mj-ea"/>
                </a:rPr>
                <a:t>智能车载</a:t>
              </a:r>
            </a:p>
          </p:txBody>
        </p:sp>
        <p:grpSp>
          <p:nvGrpSpPr>
            <p:cNvPr id="4" name="组合 3"/>
            <p:cNvGrpSpPr/>
            <p:nvPr/>
          </p:nvGrpSpPr>
          <p:grpSpPr>
            <a:xfrm>
              <a:off x="561674" y="2672230"/>
              <a:ext cx="3901863" cy="738241"/>
              <a:chOff x="3867087" y="2222404"/>
              <a:chExt cx="3901863" cy="793597"/>
            </a:xfrm>
          </p:grpSpPr>
          <p:sp>
            <p:nvSpPr>
              <p:cNvPr id="15" name="TextBox 14"/>
              <p:cNvSpPr txBox="1"/>
              <p:nvPr/>
            </p:nvSpPr>
            <p:spPr>
              <a:xfrm>
                <a:off x="3867087" y="2500509"/>
                <a:ext cx="758411" cy="307777"/>
              </a:xfrm>
              <a:prstGeom prst="rect">
                <a:avLst/>
              </a:prstGeom>
              <a:noFill/>
            </p:spPr>
            <p:txBody>
              <a:bodyPr wrap="square" rtlCol="0">
                <a:spAutoFit/>
              </a:bodyPr>
              <a:lstStyle/>
              <a:p>
                <a:pPr algn="ctr"/>
                <a:r>
                  <a:rPr lang="zh-CN" altLang="en-US" sz="1400" b="1" dirty="0" smtClean="0"/>
                  <a:t>整机</a:t>
                </a:r>
                <a:endParaRPr lang="zh-CN" altLang="en-US" sz="1400" b="1" dirty="0"/>
              </a:p>
            </p:txBody>
          </p:sp>
          <p:pic>
            <p:nvPicPr>
              <p:cNvPr id="28" name="Picture 4" descr="http://ecmb.bdimg.com/tam-ogel/5419a24ee4aeb5eafa0c649529b197b7_121_12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2348" r="46" b="36417"/>
              <a:stretch/>
            </p:blipFill>
            <p:spPr bwMode="auto">
              <a:xfrm>
                <a:off x="4634143" y="2234875"/>
                <a:ext cx="584574" cy="20718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9768" y="2234875"/>
                <a:ext cx="262600" cy="292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7" descr="https://ss1.baidu.com/6ONXsjip0QIZ8tyhnq/it/u=1970687356,3115680018&amp;fm=58"/>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769" t="8243" r="15635" b="90"/>
              <a:stretch/>
            </p:blipFill>
            <p:spPr bwMode="auto">
              <a:xfrm>
                <a:off x="5355811" y="2595746"/>
                <a:ext cx="230512" cy="27388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54746" y="2470658"/>
                <a:ext cx="463971" cy="27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30553" y="2812860"/>
                <a:ext cx="582568" cy="203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55673" y="2751758"/>
                <a:ext cx="208593" cy="232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7" descr="https://ss1.baidu.com/6ONXsjip0QIZ8tyhnq/it/u=1970687356,3115680018&amp;fm=58"/>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769" t="8243" r="15635" b="90"/>
              <a:stretch/>
            </p:blipFill>
            <p:spPr bwMode="auto">
              <a:xfrm>
                <a:off x="6256660" y="2445859"/>
                <a:ext cx="230512" cy="27388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87508" y="2248671"/>
                <a:ext cx="556550" cy="220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1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87508" y="2732687"/>
                <a:ext cx="558890" cy="19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1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26216" y="2495738"/>
                <a:ext cx="459802" cy="224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78847" y="2222404"/>
                <a:ext cx="417184" cy="246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1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245536" y="2374059"/>
                <a:ext cx="407985" cy="227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1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296669" y="2671983"/>
                <a:ext cx="472281" cy="15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735517" y="2685354"/>
                <a:ext cx="468561" cy="29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17"/>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760409" y="2387507"/>
                <a:ext cx="440837" cy="198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3" name="圆角矩形 22"/>
            <p:cNvSpPr/>
            <p:nvPr/>
          </p:nvSpPr>
          <p:spPr>
            <a:xfrm>
              <a:off x="1192103" y="4216508"/>
              <a:ext cx="4229706" cy="778580"/>
            </a:xfrm>
            <a:prstGeom prst="roundRect">
              <a:avLst>
                <a:gd name="adj" fmla="val 0"/>
              </a:avLst>
            </a:prstGeom>
            <a:solidFill>
              <a:srgbClr val="F0F8FA"/>
            </a:solidFill>
            <a:ln>
              <a:solidFill>
                <a:srgbClr val="4BACC6"/>
              </a:solidFill>
            </a:ln>
            <a:effectLst/>
          </p:spPr>
          <p:txBody>
            <a:bodyPr vert="horz" wrap="square" lIns="36000" tIns="36000" rIns="36000" bIns="36000" rtlCol="0" anchor="t">
              <a:noAutofit/>
            </a:bodyPr>
            <a:lstStyle/>
            <a:p>
              <a:pPr algn="ctr"/>
              <a:endParaRPr lang="zh-CN" altLang="en-US" sz="1600" b="1" kern="0" dirty="0">
                <a:solidFill>
                  <a:srgbClr val="FF0000"/>
                </a:solidFill>
              </a:endParaRPr>
            </a:p>
          </p:txBody>
        </p:sp>
        <p:cxnSp>
          <p:nvCxnSpPr>
            <p:cNvPr id="25" name="直接连接符 24"/>
            <p:cNvCxnSpPr/>
            <p:nvPr/>
          </p:nvCxnSpPr>
          <p:spPr bwMode="auto">
            <a:xfrm>
              <a:off x="1192103" y="3442934"/>
              <a:ext cx="4223568" cy="0"/>
            </a:xfrm>
            <a:prstGeom prst="line">
              <a:avLst/>
            </a:prstGeom>
            <a:solidFill>
              <a:schemeClr val="accent1"/>
            </a:solidFill>
            <a:ln w="9525" cap="flat" cmpd="sng" algn="ctr">
              <a:solidFill>
                <a:srgbClr val="00B0F0"/>
              </a:solidFill>
              <a:prstDash val="dash"/>
              <a:round/>
              <a:headEnd type="none" w="med" len="med"/>
              <a:tailEnd type="none" w="med" len="med"/>
            </a:ln>
            <a:effectLst/>
          </p:spPr>
        </p:cxnSp>
        <p:grpSp>
          <p:nvGrpSpPr>
            <p:cNvPr id="5" name="组合 4"/>
            <p:cNvGrpSpPr/>
            <p:nvPr/>
          </p:nvGrpSpPr>
          <p:grpSpPr>
            <a:xfrm>
              <a:off x="355925" y="1887097"/>
              <a:ext cx="3977884" cy="701575"/>
              <a:chOff x="-1988942" y="2839442"/>
              <a:chExt cx="3977884" cy="1089109"/>
            </a:xfrm>
          </p:grpSpPr>
          <p:sp>
            <p:nvSpPr>
              <p:cNvPr id="16" name="TextBox 15"/>
              <p:cNvSpPr txBox="1"/>
              <p:nvPr/>
            </p:nvSpPr>
            <p:spPr>
              <a:xfrm>
                <a:off x="-1988942" y="3093956"/>
                <a:ext cx="932760" cy="523220"/>
              </a:xfrm>
              <a:prstGeom prst="rect">
                <a:avLst/>
              </a:prstGeom>
              <a:noFill/>
            </p:spPr>
            <p:txBody>
              <a:bodyPr wrap="square" rtlCol="0">
                <a:spAutoFit/>
              </a:bodyPr>
              <a:lstStyle/>
              <a:p>
                <a:pPr algn="ctr"/>
                <a:r>
                  <a:rPr lang="zh-CN" altLang="en-US" sz="1400" b="1" dirty="0" smtClean="0"/>
                  <a:t>应用</a:t>
                </a:r>
                <a:r>
                  <a:rPr lang="en-US" altLang="zh-CN" sz="1400" b="1" dirty="0" smtClean="0"/>
                  <a:t>/</a:t>
                </a:r>
                <a:r>
                  <a:rPr lang="zh-CN" altLang="en-US" sz="1400" b="1" dirty="0" smtClean="0"/>
                  <a:t>云服务平台</a:t>
                </a:r>
                <a:endParaRPr lang="zh-CN" altLang="en-US" sz="1400" b="1" dirty="0"/>
              </a:p>
            </p:txBody>
          </p:sp>
          <p:pic>
            <p:nvPicPr>
              <p:cNvPr id="44" name="Picture 2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15179" y="2856908"/>
                <a:ext cx="437843" cy="404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24"/>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67959" y="3331130"/>
                <a:ext cx="543402" cy="27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27205" y="3606092"/>
                <a:ext cx="986483" cy="322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6"/>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070327" y="2964984"/>
                <a:ext cx="365443" cy="45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27"/>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2638" y="2893792"/>
                <a:ext cx="331586" cy="465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28"/>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2834" y="3405173"/>
                <a:ext cx="928686" cy="275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31"/>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00440" y="2893792"/>
                <a:ext cx="380382" cy="483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3062" y="3636141"/>
                <a:ext cx="262600" cy="292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2"/>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966663" y="2839442"/>
                <a:ext cx="488428" cy="532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10"/>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432392" y="2854859"/>
                <a:ext cx="556550" cy="220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3"/>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1460596" y="3167415"/>
                <a:ext cx="528346" cy="32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34"/>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039299" y="3636141"/>
                <a:ext cx="711807" cy="194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6" name="圆角矩形 55"/>
            <p:cNvSpPr/>
            <p:nvPr/>
          </p:nvSpPr>
          <p:spPr>
            <a:xfrm>
              <a:off x="1186286" y="3443393"/>
              <a:ext cx="4235523" cy="778580"/>
            </a:xfrm>
            <a:prstGeom prst="roundRect">
              <a:avLst>
                <a:gd name="adj" fmla="val 0"/>
              </a:avLst>
            </a:prstGeom>
            <a:solidFill>
              <a:srgbClr val="F0F8FA"/>
            </a:solidFill>
            <a:ln>
              <a:solidFill>
                <a:srgbClr val="4BACC6"/>
              </a:solidFill>
            </a:ln>
            <a:effectLst/>
          </p:spPr>
          <p:txBody>
            <a:bodyPr vert="horz" wrap="square" lIns="36000" tIns="36000" rIns="36000" bIns="36000" rtlCol="0" anchor="t">
              <a:noAutofit/>
            </a:bodyPr>
            <a:lstStyle/>
            <a:p>
              <a:pPr algn="ctr"/>
              <a:endParaRPr lang="zh-CN" altLang="en-US" sz="1600" b="1" kern="0" dirty="0">
                <a:solidFill>
                  <a:srgbClr val="FF0000"/>
                </a:solidFill>
              </a:endParaRPr>
            </a:p>
          </p:txBody>
        </p:sp>
        <p:sp>
          <p:nvSpPr>
            <p:cNvPr id="57" name="圆角矩形 56"/>
            <p:cNvSpPr/>
            <p:nvPr/>
          </p:nvSpPr>
          <p:spPr>
            <a:xfrm>
              <a:off x="4362404" y="1556792"/>
              <a:ext cx="1059404" cy="1886142"/>
            </a:xfrm>
            <a:prstGeom prst="roundRect">
              <a:avLst>
                <a:gd name="adj" fmla="val 0"/>
              </a:avLst>
            </a:prstGeom>
            <a:solidFill>
              <a:srgbClr val="F0F8FA"/>
            </a:solidFill>
            <a:ln>
              <a:solidFill>
                <a:srgbClr val="4BACC6"/>
              </a:solidFill>
            </a:ln>
            <a:effectLst/>
          </p:spPr>
          <p:txBody>
            <a:bodyPr vert="horz" wrap="square" lIns="36000" tIns="36000" rIns="36000" bIns="36000" rtlCol="0" anchor="t">
              <a:noAutofit/>
            </a:bodyPr>
            <a:lstStyle/>
            <a:p>
              <a:pPr algn="ctr"/>
              <a:r>
                <a:rPr lang="zh-CN" altLang="en-US" sz="1600" b="1" kern="0" dirty="0">
                  <a:solidFill>
                    <a:srgbClr val="FF0000"/>
                  </a:solidFill>
                  <a:latin typeface="+mj-ea"/>
                  <a:ea typeface="+mj-ea"/>
                </a:rPr>
                <a:t>无人机</a:t>
              </a:r>
            </a:p>
          </p:txBody>
        </p:sp>
        <p:pic>
          <p:nvPicPr>
            <p:cNvPr id="63" name="Picture 39"/>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290286" y="3525113"/>
              <a:ext cx="451217" cy="495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40"/>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2057373" y="3506579"/>
              <a:ext cx="712806" cy="32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41"/>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2000165" y="3887714"/>
              <a:ext cx="543402" cy="29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42"/>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871516" y="3575616"/>
              <a:ext cx="409355" cy="595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Picture 43"/>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3430104" y="3511560"/>
              <a:ext cx="444255" cy="481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44"/>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3927818" y="3699905"/>
              <a:ext cx="490185" cy="516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4433456" y="1858920"/>
              <a:ext cx="884290" cy="1521809"/>
              <a:chOff x="7806230" y="2222404"/>
              <a:chExt cx="1017474" cy="2477338"/>
            </a:xfrm>
          </p:grpSpPr>
          <p:pic>
            <p:nvPicPr>
              <p:cNvPr id="58" name="Picture 19" descr="https://ss0.baidu.com/6ONWsjip0QIZ8tyhnq/it/u=3848035086,2639235143&amp;fm=58"/>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7821714" y="2222404"/>
                <a:ext cx="497458" cy="564189"/>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0"/>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8413687" y="2438856"/>
                <a:ext cx="410017" cy="218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1"/>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8162885" y="2838027"/>
                <a:ext cx="501603" cy="222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37"/>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7898999" y="3260218"/>
                <a:ext cx="628641" cy="335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38"/>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7806230" y="3806337"/>
                <a:ext cx="814179" cy="348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Picture 45"/>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7821714" y="4373638"/>
                <a:ext cx="829425" cy="32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0" name="Picture 46"/>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1342726" y="4422903"/>
              <a:ext cx="489380" cy="500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Picture 47"/>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1954137" y="4315540"/>
              <a:ext cx="860516" cy="291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48"/>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2912428" y="4293835"/>
              <a:ext cx="405195" cy="46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49"/>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2000389" y="4663388"/>
              <a:ext cx="271477" cy="301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50"/>
            <p:cNvPicPr>
              <a:picLocks noChangeAspect="1" noChangeArrowheads="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2383548" y="4673159"/>
              <a:ext cx="476938" cy="296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图片 74"/>
            <p:cNvPicPr>
              <a:picLocks noChangeAspect="1"/>
            </p:cNvPicPr>
            <p:nvPr/>
          </p:nvPicPr>
          <p:blipFill rotWithShape="1">
            <a:blip r:embed="rId43" cstate="print">
              <a:clrChange>
                <a:clrFrom>
                  <a:srgbClr val="FFFFFF"/>
                </a:clrFrom>
                <a:clrTo>
                  <a:srgbClr val="FFFFFF">
                    <a:alpha val="0"/>
                  </a:srgbClr>
                </a:clrTo>
              </a:clrChange>
              <a:extLst>
                <a:ext uri="{28A0092B-C50C-407E-A947-70E740481C1C}">
                  <a14:useLocalDpi xmlns:a14="http://schemas.microsoft.com/office/drawing/2010/main" val="0"/>
                </a:ext>
              </a:extLst>
            </a:blip>
            <a:srcRect t="8075" b="12255"/>
            <a:stretch/>
          </p:blipFill>
          <p:spPr>
            <a:xfrm>
              <a:off x="3336632" y="4293835"/>
              <a:ext cx="690784" cy="467338"/>
            </a:xfrm>
            <a:prstGeom prst="rect">
              <a:avLst/>
            </a:prstGeom>
          </p:spPr>
        </p:pic>
        <p:pic>
          <p:nvPicPr>
            <p:cNvPr id="76" name="图片 75"/>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4077979" y="4269097"/>
              <a:ext cx="567969" cy="337753"/>
            </a:xfrm>
            <a:prstGeom prst="rect">
              <a:avLst/>
            </a:prstGeom>
          </p:spPr>
        </p:pic>
        <p:pic>
          <p:nvPicPr>
            <p:cNvPr id="77" name="Picture 51"/>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4797676" y="4328890"/>
              <a:ext cx="504022" cy="307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 name="Picture 52"/>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4108851" y="4725872"/>
              <a:ext cx="780186" cy="25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428011" y="5788674"/>
              <a:ext cx="4987661" cy="818726"/>
              <a:chOff x="1874233" y="5936567"/>
              <a:chExt cx="4987661" cy="818726"/>
            </a:xfrm>
          </p:grpSpPr>
          <p:sp>
            <p:nvSpPr>
              <p:cNvPr id="19" name="TextBox 18"/>
              <p:cNvSpPr txBox="1"/>
              <p:nvPr/>
            </p:nvSpPr>
            <p:spPr>
              <a:xfrm>
                <a:off x="1874233" y="6166246"/>
                <a:ext cx="796132" cy="307777"/>
              </a:xfrm>
              <a:prstGeom prst="rect">
                <a:avLst/>
              </a:prstGeom>
              <a:solidFill>
                <a:schemeClr val="bg1"/>
              </a:solidFill>
            </p:spPr>
            <p:txBody>
              <a:bodyPr wrap="square" rtlCol="0">
                <a:spAutoFit/>
              </a:bodyPr>
              <a:lstStyle/>
              <a:p>
                <a:pPr algn="ctr"/>
                <a:r>
                  <a:rPr lang="zh-CN" altLang="en-US" sz="1400" b="1" dirty="0" smtClean="0"/>
                  <a:t>芯片</a:t>
                </a:r>
                <a:endParaRPr lang="zh-CN" altLang="en-US" sz="1400" b="1" dirty="0"/>
              </a:p>
            </p:txBody>
          </p:sp>
          <p:sp>
            <p:nvSpPr>
              <p:cNvPr id="26" name="圆角矩形 25"/>
              <p:cNvSpPr/>
              <p:nvPr/>
            </p:nvSpPr>
            <p:spPr>
              <a:xfrm>
                <a:off x="2638326" y="5936567"/>
                <a:ext cx="4223568" cy="818726"/>
              </a:xfrm>
              <a:prstGeom prst="roundRect">
                <a:avLst>
                  <a:gd name="adj" fmla="val 0"/>
                </a:avLst>
              </a:prstGeom>
              <a:solidFill>
                <a:srgbClr val="F0F8FA"/>
              </a:solidFill>
              <a:ln>
                <a:solidFill>
                  <a:srgbClr val="4BACC6"/>
                </a:solidFill>
              </a:ln>
              <a:effectLst/>
            </p:spPr>
            <p:txBody>
              <a:bodyPr vert="horz" wrap="square" lIns="36000" tIns="36000" rIns="36000" bIns="36000" rtlCol="0" anchor="t">
                <a:noAutofit/>
              </a:bodyPr>
              <a:lstStyle/>
              <a:p>
                <a:pPr algn="ctr"/>
                <a:endParaRPr lang="zh-CN" altLang="en-US" sz="1600" b="1" kern="0" dirty="0">
                  <a:solidFill>
                    <a:srgbClr val="FF0000"/>
                  </a:solidFill>
                </a:endParaRPr>
              </a:p>
            </p:txBody>
          </p:sp>
          <p:pic>
            <p:nvPicPr>
              <p:cNvPr id="81" name="Picture 54"/>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2729287" y="6065559"/>
                <a:ext cx="630202" cy="26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 name="Picture 45"/>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2764533" y="6359333"/>
                <a:ext cx="829425" cy="32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57"/>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3767542" y="6020713"/>
                <a:ext cx="507621" cy="37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41"/>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3672999" y="6427475"/>
                <a:ext cx="543402" cy="29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Picture 58"/>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4815121" y="6031774"/>
                <a:ext cx="619963" cy="2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Picture 59"/>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4317011" y="6330563"/>
                <a:ext cx="461122" cy="337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 name="Picture 60"/>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5524387" y="6065887"/>
                <a:ext cx="927963" cy="246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 name="Picture 61"/>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5016305" y="6369824"/>
                <a:ext cx="694111" cy="321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 name="Picture 62"/>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6258186" y="6375326"/>
                <a:ext cx="505782" cy="346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3" name="圆角矩形 92"/>
            <p:cNvSpPr/>
            <p:nvPr/>
          </p:nvSpPr>
          <p:spPr>
            <a:xfrm>
              <a:off x="1186287" y="5009376"/>
              <a:ext cx="4229384" cy="778580"/>
            </a:xfrm>
            <a:prstGeom prst="roundRect">
              <a:avLst>
                <a:gd name="adj" fmla="val 0"/>
              </a:avLst>
            </a:prstGeom>
            <a:solidFill>
              <a:srgbClr val="F0F8FA"/>
            </a:solidFill>
            <a:ln>
              <a:solidFill>
                <a:srgbClr val="4BACC6"/>
              </a:solidFill>
            </a:ln>
            <a:effectLst/>
          </p:spPr>
          <p:txBody>
            <a:bodyPr vert="horz" wrap="square" lIns="36000" tIns="36000" rIns="36000" bIns="36000" rtlCol="0" anchor="t">
              <a:noAutofit/>
            </a:bodyPr>
            <a:lstStyle/>
            <a:p>
              <a:pPr algn="ctr"/>
              <a:endParaRPr lang="zh-CN" altLang="en-US" sz="1600" b="1" kern="0" dirty="0">
                <a:solidFill>
                  <a:srgbClr val="FF0000"/>
                </a:solidFill>
              </a:endParaRPr>
            </a:p>
          </p:txBody>
        </p:sp>
        <p:sp>
          <p:nvSpPr>
            <p:cNvPr id="94" name="TextBox 93"/>
            <p:cNvSpPr txBox="1"/>
            <p:nvPr/>
          </p:nvSpPr>
          <p:spPr>
            <a:xfrm>
              <a:off x="272496" y="5167240"/>
              <a:ext cx="981683" cy="523220"/>
            </a:xfrm>
            <a:prstGeom prst="rect">
              <a:avLst/>
            </a:prstGeom>
            <a:noFill/>
          </p:spPr>
          <p:txBody>
            <a:bodyPr wrap="square" rtlCol="0">
              <a:spAutoFit/>
            </a:bodyPr>
            <a:lstStyle/>
            <a:p>
              <a:pPr algn="ctr"/>
              <a:r>
                <a:rPr lang="zh-CN" altLang="en-US" sz="1400" b="1" dirty="0" smtClean="0"/>
                <a:t>传感器</a:t>
              </a:r>
              <a:r>
                <a:rPr lang="en-US" altLang="zh-CN" sz="1400" b="1" dirty="0" smtClean="0"/>
                <a:t>/</a:t>
              </a:r>
              <a:r>
                <a:rPr lang="zh-CN" altLang="en-US" sz="1400" b="1" dirty="0" smtClean="0"/>
                <a:t>人机交互</a:t>
              </a:r>
              <a:endParaRPr lang="zh-CN" altLang="en-US" sz="1400" b="1" dirty="0"/>
            </a:p>
          </p:txBody>
        </p:sp>
        <p:cxnSp>
          <p:nvCxnSpPr>
            <p:cNvPr id="24" name="直接连接符 23"/>
            <p:cNvCxnSpPr/>
            <p:nvPr/>
          </p:nvCxnSpPr>
          <p:spPr bwMode="auto">
            <a:xfrm flipV="1">
              <a:off x="3333177" y="4987742"/>
              <a:ext cx="0" cy="800214"/>
            </a:xfrm>
            <a:prstGeom prst="line">
              <a:avLst/>
            </a:prstGeom>
            <a:solidFill>
              <a:schemeClr val="accent1"/>
            </a:solidFill>
            <a:ln w="9525" cap="flat" cmpd="sng" algn="ctr">
              <a:solidFill>
                <a:srgbClr val="00B0F0"/>
              </a:solidFill>
              <a:prstDash val="dash"/>
              <a:round/>
              <a:headEnd type="none" w="med" len="med"/>
              <a:tailEnd type="none" w="med" len="med"/>
            </a:ln>
            <a:effectLst/>
          </p:spPr>
        </p:cxnSp>
        <p:sp>
          <p:nvSpPr>
            <p:cNvPr id="96" name="TextBox 95"/>
            <p:cNvSpPr txBox="1"/>
            <p:nvPr/>
          </p:nvSpPr>
          <p:spPr>
            <a:xfrm>
              <a:off x="1783881" y="5009376"/>
              <a:ext cx="756592" cy="287841"/>
            </a:xfrm>
            <a:prstGeom prst="rect">
              <a:avLst/>
            </a:prstGeom>
            <a:noFill/>
          </p:spPr>
          <p:txBody>
            <a:bodyPr wrap="square" rtlCol="0">
              <a:spAutoFit/>
            </a:bodyPr>
            <a:lstStyle/>
            <a:p>
              <a:pPr algn="ctr"/>
              <a:r>
                <a:rPr lang="zh-CN" altLang="en-US" sz="1200" b="1" kern="0" dirty="0" smtClean="0">
                  <a:solidFill>
                    <a:srgbClr val="FF0000"/>
                  </a:solidFill>
                  <a:latin typeface="+mj-ea"/>
                  <a:ea typeface="+mj-ea"/>
                </a:rPr>
                <a:t>传感器</a:t>
              </a:r>
              <a:endParaRPr lang="zh-CN" altLang="en-US" sz="1200" b="1" kern="0" dirty="0">
                <a:solidFill>
                  <a:srgbClr val="FF0000"/>
                </a:solidFill>
                <a:latin typeface="+mj-ea"/>
                <a:ea typeface="+mj-ea"/>
              </a:endParaRPr>
            </a:p>
          </p:txBody>
        </p:sp>
        <p:sp>
          <p:nvSpPr>
            <p:cNvPr id="97" name="TextBox 96"/>
            <p:cNvSpPr txBox="1"/>
            <p:nvPr/>
          </p:nvSpPr>
          <p:spPr>
            <a:xfrm>
              <a:off x="3829636" y="5009376"/>
              <a:ext cx="910623" cy="276999"/>
            </a:xfrm>
            <a:prstGeom prst="rect">
              <a:avLst/>
            </a:prstGeom>
            <a:noFill/>
          </p:spPr>
          <p:txBody>
            <a:bodyPr wrap="square" rtlCol="0">
              <a:spAutoFit/>
            </a:bodyPr>
            <a:lstStyle/>
            <a:p>
              <a:pPr algn="ctr"/>
              <a:r>
                <a:rPr lang="zh-CN" altLang="en-US" sz="1200" b="1" kern="0" dirty="0" smtClean="0">
                  <a:solidFill>
                    <a:srgbClr val="FF0000"/>
                  </a:solidFill>
                  <a:latin typeface="+mj-ea"/>
                  <a:ea typeface="+mj-ea"/>
                </a:rPr>
                <a:t>人机交互</a:t>
              </a:r>
              <a:endParaRPr lang="zh-CN" altLang="en-US" sz="1200" b="1" kern="0" dirty="0">
                <a:solidFill>
                  <a:srgbClr val="FF0000"/>
                </a:solidFill>
                <a:latin typeface="+mj-ea"/>
                <a:ea typeface="+mj-ea"/>
              </a:endParaRPr>
            </a:p>
          </p:txBody>
        </p:sp>
        <p:cxnSp>
          <p:nvCxnSpPr>
            <p:cNvPr id="98" name="直接连接符 97"/>
            <p:cNvCxnSpPr/>
            <p:nvPr/>
          </p:nvCxnSpPr>
          <p:spPr bwMode="auto">
            <a:xfrm flipH="1">
              <a:off x="1199203" y="2669001"/>
              <a:ext cx="3162760" cy="0"/>
            </a:xfrm>
            <a:prstGeom prst="line">
              <a:avLst/>
            </a:prstGeom>
            <a:solidFill>
              <a:schemeClr val="accent1"/>
            </a:solidFill>
            <a:ln w="9525" cap="flat" cmpd="sng" algn="ctr">
              <a:solidFill>
                <a:srgbClr val="00B0F0"/>
              </a:solidFill>
              <a:prstDash val="dash"/>
              <a:round/>
              <a:headEnd type="none" w="med" len="med"/>
              <a:tailEnd type="none" w="med" len="med"/>
            </a:ln>
            <a:effectLst/>
          </p:spPr>
        </p:cxnSp>
        <p:pic>
          <p:nvPicPr>
            <p:cNvPr id="80" name="Picture 53"/>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1158526" y="5140337"/>
              <a:ext cx="673580" cy="313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4" name="矩形 103"/>
          <p:cNvSpPr/>
          <p:nvPr/>
        </p:nvSpPr>
        <p:spPr>
          <a:xfrm>
            <a:off x="0" y="702538"/>
            <a:ext cx="9144000" cy="830997"/>
          </a:xfrm>
          <a:prstGeom prst="rect">
            <a:avLst/>
          </a:prstGeom>
          <a:noFill/>
        </p:spPr>
        <p:txBody>
          <a:bodyPr wrap="square" rtlCol="0">
            <a:spAutoFit/>
          </a:bodyPr>
          <a:lstStyle/>
          <a:p>
            <a:r>
              <a:rPr lang="en-US" altLang="zh-CN" sz="1600" b="1" dirty="0" smtClean="0">
                <a:solidFill>
                  <a:srgbClr val="333399"/>
                </a:solidFill>
                <a:latin typeface="微软雅黑" panose="020B0503020204020204" pitchFamily="34" charset="-122"/>
                <a:ea typeface="微软雅黑" panose="020B0503020204020204" pitchFamily="34" charset="-122"/>
              </a:rPr>
              <a:t>2015</a:t>
            </a:r>
            <a:r>
              <a:rPr lang="zh-CN" altLang="en-US" sz="1600" b="1" dirty="0" smtClean="0">
                <a:solidFill>
                  <a:srgbClr val="333399"/>
                </a:solidFill>
                <a:latin typeface="微软雅黑" panose="020B0503020204020204" pitchFamily="34" charset="-122"/>
                <a:ea typeface="微软雅黑" panose="020B0503020204020204" pitchFamily="34" charset="-122"/>
              </a:rPr>
              <a:t>年苹果</a:t>
            </a:r>
            <a:r>
              <a:rPr lang="en-US" altLang="zh-CN" sz="1600" b="1" dirty="0" err="1" smtClean="0">
                <a:solidFill>
                  <a:srgbClr val="333399"/>
                </a:solidFill>
                <a:latin typeface="微软雅黑" panose="020B0503020204020204" pitchFamily="34" charset="-122"/>
                <a:ea typeface="微软雅黑" panose="020B0503020204020204" pitchFamily="34" charset="-122"/>
              </a:rPr>
              <a:t>Homekit</a:t>
            </a:r>
            <a:r>
              <a:rPr lang="zh-CN" altLang="en-US" sz="1600" b="1" dirty="0" smtClean="0">
                <a:solidFill>
                  <a:srgbClr val="333399"/>
                </a:solidFill>
                <a:latin typeface="微软雅黑" panose="020B0503020204020204" pitchFamily="34" charset="-122"/>
                <a:ea typeface="微软雅黑" panose="020B0503020204020204" pitchFamily="34" charset="-122"/>
              </a:rPr>
              <a:t>、谷歌</a:t>
            </a:r>
            <a:r>
              <a:rPr lang="en-US" altLang="zh-CN" sz="1600" b="1" dirty="0" smtClean="0">
                <a:solidFill>
                  <a:srgbClr val="333399"/>
                </a:solidFill>
                <a:latin typeface="微软雅黑" panose="020B0503020204020204" pitchFamily="34" charset="-122"/>
                <a:ea typeface="微软雅黑" panose="020B0503020204020204" pitchFamily="34" charset="-122"/>
              </a:rPr>
              <a:t>Project IOT</a:t>
            </a:r>
            <a:r>
              <a:rPr lang="zh-CN" altLang="en-US" sz="1600" b="1" dirty="0" smtClean="0">
                <a:solidFill>
                  <a:srgbClr val="333399"/>
                </a:solidFill>
                <a:latin typeface="微软雅黑" panose="020B0503020204020204" pitchFamily="34" charset="-122"/>
                <a:ea typeface="微软雅黑" panose="020B0503020204020204" pitchFamily="34" charset="-122"/>
              </a:rPr>
              <a:t>、华为</a:t>
            </a:r>
            <a:r>
              <a:rPr lang="en-US" altLang="zh-CN" sz="1600" b="1" dirty="0" err="1" smtClean="0">
                <a:solidFill>
                  <a:srgbClr val="333399"/>
                </a:solidFill>
                <a:latin typeface="微软雅黑" panose="020B0503020204020204" pitchFamily="34" charset="-122"/>
                <a:ea typeface="微软雅黑" panose="020B0503020204020204" pitchFamily="34" charset="-122"/>
              </a:rPr>
              <a:t>OpenLife</a:t>
            </a:r>
            <a:r>
              <a:rPr lang="zh-CN" altLang="en-US" sz="1600" b="1" dirty="0" smtClean="0">
                <a:solidFill>
                  <a:srgbClr val="333399"/>
                </a:solidFill>
                <a:latin typeface="微软雅黑" panose="020B0503020204020204" pitchFamily="34" charset="-122"/>
                <a:ea typeface="微软雅黑" panose="020B0503020204020204" pitchFamily="34" charset="-122"/>
              </a:rPr>
              <a:t>智慧家庭计划等有较强影响力的生态化平台推出，标志着智能硬件产业体系初步形成。</a:t>
            </a:r>
            <a:endParaRPr lang="en-US" altLang="zh-CN" sz="1600" b="1" dirty="0" smtClean="0">
              <a:solidFill>
                <a:srgbClr val="333399"/>
              </a:solidFill>
              <a:latin typeface="微软雅黑" panose="020B0503020204020204" pitchFamily="34" charset="-122"/>
              <a:ea typeface="微软雅黑" panose="020B0503020204020204" pitchFamily="34" charset="-122"/>
            </a:endParaRPr>
          </a:p>
          <a:p>
            <a:r>
              <a:rPr lang="zh-CN" altLang="en-US" sz="1600" b="1" dirty="0" smtClean="0">
                <a:solidFill>
                  <a:srgbClr val="333399"/>
                </a:solidFill>
                <a:latin typeface="微软雅黑" panose="020B0503020204020204" pitchFamily="34" charset="-122"/>
                <a:ea typeface="微软雅黑" panose="020B0503020204020204" pitchFamily="34" charset="-122"/>
              </a:rPr>
              <a:t>我国在产业链各环节均有布局，在可穿戴、无人机等部分领域已形成比较优势。</a:t>
            </a:r>
            <a:endParaRPr lang="en-US" altLang="zh-CN" sz="1600" b="1" dirty="0">
              <a:solidFill>
                <a:srgbClr val="333399"/>
              </a:solidFill>
              <a:latin typeface="微软雅黑" panose="020B0503020204020204" pitchFamily="34" charset="-122"/>
              <a:ea typeface="微软雅黑" panose="020B0503020204020204" pitchFamily="34" charset="-122"/>
            </a:endParaRPr>
          </a:p>
        </p:txBody>
      </p:sp>
      <p:sp>
        <p:nvSpPr>
          <p:cNvPr id="224" name="右大括号 223"/>
          <p:cNvSpPr/>
          <p:nvPr/>
        </p:nvSpPr>
        <p:spPr bwMode="auto">
          <a:xfrm>
            <a:off x="5307504" y="1982988"/>
            <a:ext cx="180020" cy="1761614"/>
          </a:xfrm>
          <a:prstGeom prst="rightBrac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4098" name="Picture 2"/>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4471679" y="3868015"/>
            <a:ext cx="46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8" name="矩形 107"/>
          <p:cNvSpPr/>
          <p:nvPr/>
        </p:nvSpPr>
        <p:spPr>
          <a:xfrm>
            <a:off x="5530387" y="1981682"/>
            <a:ext cx="3417759" cy="1575816"/>
          </a:xfrm>
          <a:prstGeom prst="rect">
            <a:avLst/>
          </a:prstGeom>
          <a:solidFill>
            <a:schemeClr val="bg1"/>
          </a:solidFill>
        </p:spPr>
        <p:txBody>
          <a:bodyPr wrap="square">
            <a:spAutoFit/>
          </a:bodyPr>
          <a:lstStyle/>
          <a:p>
            <a:pPr marL="285750" indent="-285750">
              <a:lnSpc>
                <a:spcPct val="120000"/>
              </a:lnSpc>
              <a:spcBef>
                <a:spcPts val="600"/>
              </a:spcBef>
              <a:buFont typeface="Wingdings" panose="05000000000000000000" pitchFamily="2" charset="2"/>
              <a:buChar char="Ø"/>
              <a:defRPr/>
            </a:pPr>
            <a:r>
              <a:rPr lang="zh-CN" altLang="en-US" sz="1600" b="1" dirty="0" smtClean="0">
                <a:solidFill>
                  <a:srgbClr val="FF0000"/>
                </a:solidFill>
                <a:latin typeface="微软雅黑" pitchFamily="34" charset="-122"/>
                <a:ea typeface="微软雅黑" pitchFamily="34" charset="-122"/>
              </a:rPr>
              <a:t>下游：垂直整合</a:t>
            </a:r>
            <a:r>
              <a:rPr lang="en-US" altLang="zh-CN" sz="1600" b="1" dirty="0" smtClean="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长尾化发展</a:t>
            </a:r>
            <a:endParaRPr lang="en-US" altLang="zh-CN" sz="1600" b="1" dirty="0" smtClean="0">
              <a:solidFill>
                <a:srgbClr val="FF0000"/>
              </a:solidFill>
              <a:latin typeface="微软雅黑" pitchFamily="34" charset="-122"/>
              <a:ea typeface="微软雅黑" pitchFamily="34" charset="-122"/>
            </a:endParaRPr>
          </a:p>
          <a:p>
            <a:pPr marL="285750" indent="-285750">
              <a:lnSpc>
                <a:spcPct val="120000"/>
              </a:lnSpc>
              <a:spcBef>
                <a:spcPts val="600"/>
              </a:spcBef>
              <a:buFont typeface="Arial" pitchFamily="34" charset="0"/>
              <a:buChar char="•"/>
              <a:defRPr/>
            </a:pPr>
            <a:r>
              <a:rPr lang="zh-CN" altLang="en-US" sz="1400" dirty="0" smtClean="0">
                <a:solidFill>
                  <a:srgbClr val="000000"/>
                </a:solidFill>
                <a:latin typeface="微软雅黑" pitchFamily="34" charset="-122"/>
                <a:ea typeface="微软雅黑" pitchFamily="34" charset="-122"/>
              </a:rPr>
              <a:t>大企业深度布局可穿戴、智能家居等多个垂直化产品领域和应用服务平台。</a:t>
            </a:r>
            <a:endParaRPr lang="en-US" altLang="zh-CN" sz="1400" dirty="0" smtClean="0">
              <a:solidFill>
                <a:srgbClr val="000000"/>
              </a:solidFill>
              <a:latin typeface="微软雅黑" pitchFamily="34" charset="-122"/>
              <a:ea typeface="微软雅黑" pitchFamily="34" charset="-122"/>
            </a:endParaRPr>
          </a:p>
          <a:p>
            <a:pPr marL="285750" indent="-285750">
              <a:lnSpc>
                <a:spcPct val="120000"/>
              </a:lnSpc>
              <a:spcBef>
                <a:spcPts val="600"/>
              </a:spcBef>
              <a:buFont typeface="Arial" pitchFamily="34" charset="0"/>
              <a:buChar char="•"/>
              <a:defRPr/>
            </a:pPr>
            <a:r>
              <a:rPr lang="zh-CN" altLang="en-US" sz="1400" dirty="0" smtClean="0">
                <a:solidFill>
                  <a:srgbClr val="000000"/>
                </a:solidFill>
                <a:latin typeface="微软雅黑" pitchFamily="34" charset="-122"/>
                <a:ea typeface="微软雅黑" pitchFamily="34" charset="-122"/>
              </a:rPr>
              <a:t>无人机、机器人等高计算需求产业垂直化趋势更强，获得芯片企业重视。</a:t>
            </a:r>
            <a:endParaRPr lang="en-US" altLang="zh-CN" sz="1400" dirty="0">
              <a:solidFill>
                <a:srgbClr val="000000"/>
              </a:solidFill>
              <a:latin typeface="微软雅黑" pitchFamily="34" charset="-122"/>
              <a:ea typeface="微软雅黑" pitchFamily="34" charset="-122"/>
            </a:endParaRPr>
          </a:p>
        </p:txBody>
      </p:sp>
      <p:sp>
        <p:nvSpPr>
          <p:cNvPr id="109" name="右大括号 108"/>
          <p:cNvSpPr/>
          <p:nvPr/>
        </p:nvSpPr>
        <p:spPr bwMode="auto">
          <a:xfrm>
            <a:off x="5306936" y="3831224"/>
            <a:ext cx="180020" cy="1399040"/>
          </a:xfrm>
          <a:prstGeom prst="rightBrac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0" name="矩形 109"/>
          <p:cNvSpPr/>
          <p:nvPr/>
        </p:nvSpPr>
        <p:spPr>
          <a:xfrm>
            <a:off x="5533557" y="3774658"/>
            <a:ext cx="3596155" cy="1317284"/>
          </a:xfrm>
          <a:prstGeom prst="rect">
            <a:avLst/>
          </a:prstGeom>
          <a:solidFill>
            <a:schemeClr val="bg1"/>
          </a:solidFill>
        </p:spPr>
        <p:txBody>
          <a:bodyPr wrap="square">
            <a:spAutoFit/>
          </a:bodyPr>
          <a:lstStyle/>
          <a:p>
            <a:pPr marL="285750" indent="-285750">
              <a:lnSpc>
                <a:spcPct val="120000"/>
              </a:lnSpc>
              <a:spcBef>
                <a:spcPts val="600"/>
              </a:spcBef>
              <a:buFont typeface="Wingdings" panose="05000000000000000000" pitchFamily="2" charset="2"/>
              <a:buChar char="Ø"/>
              <a:defRPr/>
            </a:pPr>
            <a:r>
              <a:rPr lang="zh-CN" altLang="en-US" sz="1600" b="1" dirty="0" smtClean="0">
                <a:solidFill>
                  <a:srgbClr val="FF0000"/>
                </a:solidFill>
                <a:latin typeface="微软雅黑" pitchFamily="34" charset="-122"/>
                <a:ea typeface="微软雅黑" pitchFamily="34" charset="-122"/>
              </a:rPr>
              <a:t>中游：水平整合</a:t>
            </a:r>
            <a:r>
              <a:rPr lang="en-US" altLang="zh-CN" sz="1600" b="1" dirty="0" smtClean="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开放</a:t>
            </a:r>
            <a:r>
              <a:rPr lang="zh-CN" altLang="en-US" sz="1600" b="1" dirty="0">
                <a:solidFill>
                  <a:srgbClr val="FF0000"/>
                </a:solidFill>
                <a:latin typeface="微软雅黑" pitchFamily="34" charset="-122"/>
                <a:ea typeface="微软雅黑" pitchFamily="34" charset="-122"/>
              </a:rPr>
              <a:t>开</a:t>
            </a:r>
            <a:r>
              <a:rPr lang="zh-CN" altLang="en-US" sz="1600" b="1" dirty="0" smtClean="0">
                <a:solidFill>
                  <a:srgbClr val="FF0000"/>
                </a:solidFill>
                <a:latin typeface="微软雅黑" pitchFamily="34" charset="-122"/>
                <a:ea typeface="微软雅黑" pitchFamily="34" charset="-122"/>
              </a:rPr>
              <a:t>源</a:t>
            </a:r>
            <a:endParaRPr lang="en-US" altLang="zh-CN" sz="1400" dirty="0" smtClean="0">
              <a:solidFill>
                <a:srgbClr val="000000"/>
              </a:solidFill>
              <a:latin typeface="微软雅黑" pitchFamily="34" charset="-122"/>
              <a:ea typeface="微软雅黑" pitchFamily="34" charset="-122"/>
            </a:endParaRPr>
          </a:p>
          <a:p>
            <a:pPr marL="285750" indent="-285750">
              <a:lnSpc>
                <a:spcPct val="120000"/>
              </a:lnSpc>
              <a:spcBef>
                <a:spcPts val="600"/>
              </a:spcBef>
              <a:buFont typeface="Arial" pitchFamily="34" charset="0"/>
              <a:buChar char="•"/>
              <a:defRPr/>
            </a:pPr>
            <a:r>
              <a:rPr lang="zh-CN" altLang="en-US" sz="1400" dirty="0" smtClean="0">
                <a:solidFill>
                  <a:srgbClr val="000000"/>
                </a:solidFill>
                <a:latin typeface="微软雅黑" pitchFamily="34" charset="-122"/>
                <a:ea typeface="微软雅黑" pitchFamily="34" charset="-122"/>
              </a:rPr>
              <a:t>开源开发板获得芯片和操作系统企业更广泛的支持，并加强与云端适配。</a:t>
            </a:r>
            <a:endParaRPr lang="en-US" altLang="zh-CN" sz="1400" dirty="0" smtClean="0">
              <a:solidFill>
                <a:srgbClr val="000000"/>
              </a:solidFill>
              <a:latin typeface="微软雅黑" pitchFamily="34" charset="-122"/>
              <a:ea typeface="微软雅黑" pitchFamily="34" charset="-122"/>
            </a:endParaRPr>
          </a:p>
          <a:p>
            <a:pPr marL="285750" indent="-285750">
              <a:lnSpc>
                <a:spcPct val="120000"/>
              </a:lnSpc>
              <a:spcBef>
                <a:spcPts val="600"/>
              </a:spcBef>
              <a:buFont typeface="Arial" pitchFamily="34" charset="0"/>
              <a:buChar char="•"/>
              <a:defRPr/>
            </a:pPr>
            <a:r>
              <a:rPr lang="zh-CN" altLang="en-US" sz="1400" dirty="0" smtClean="0">
                <a:solidFill>
                  <a:srgbClr val="000000"/>
                </a:solidFill>
                <a:latin typeface="微软雅黑" pitchFamily="34" charset="-122"/>
                <a:ea typeface="微软雅黑" pitchFamily="34" charset="-122"/>
              </a:rPr>
              <a:t>操作系统的开源化和开放兼容性更强。</a:t>
            </a:r>
            <a:endParaRPr lang="en-US" altLang="zh-CN" sz="1400" dirty="0">
              <a:solidFill>
                <a:srgbClr val="000000"/>
              </a:solidFill>
              <a:latin typeface="微软雅黑" pitchFamily="34" charset="-122"/>
              <a:ea typeface="微软雅黑" pitchFamily="34" charset="-122"/>
            </a:endParaRPr>
          </a:p>
        </p:txBody>
      </p:sp>
      <p:pic>
        <p:nvPicPr>
          <p:cNvPr id="4099" name="Picture 3"/>
          <p:cNvPicPr>
            <a:picLocks noChangeAspect="1" noChangeArrowheads="1"/>
          </p:cNvPicPr>
          <p:nvPr/>
        </p:nvPicPr>
        <p:blipFill>
          <a:blip r:embed="rId56" cstate="print">
            <a:extLst>
              <a:ext uri="{28A0092B-C50C-407E-A947-70E740481C1C}">
                <a14:useLocalDpi xmlns:a14="http://schemas.microsoft.com/office/drawing/2010/main" val="0"/>
              </a:ext>
            </a:extLst>
          </a:blip>
          <a:srcRect/>
          <a:stretch>
            <a:fillRect/>
          </a:stretch>
        </p:blipFill>
        <p:spPr bwMode="auto">
          <a:xfrm>
            <a:off x="1773429" y="5634083"/>
            <a:ext cx="406961" cy="232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2412870" y="5409957"/>
            <a:ext cx="567988" cy="246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 name="Picture 57"/>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1158339" y="5736142"/>
            <a:ext cx="393086" cy="28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2412870" y="5713095"/>
            <a:ext cx="607929" cy="21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8" name="右大括号 197"/>
          <p:cNvSpPr/>
          <p:nvPr/>
        </p:nvSpPr>
        <p:spPr bwMode="auto">
          <a:xfrm>
            <a:off x="5310673" y="5367254"/>
            <a:ext cx="180020" cy="1399040"/>
          </a:xfrm>
          <a:prstGeom prst="rightBrac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9" name="矩形 198"/>
          <p:cNvSpPr/>
          <p:nvPr/>
        </p:nvSpPr>
        <p:spPr>
          <a:xfrm>
            <a:off x="5533557" y="5213682"/>
            <a:ext cx="3790971" cy="1575816"/>
          </a:xfrm>
          <a:prstGeom prst="rect">
            <a:avLst/>
          </a:prstGeom>
          <a:noFill/>
        </p:spPr>
        <p:txBody>
          <a:bodyPr wrap="square">
            <a:spAutoFit/>
          </a:bodyPr>
          <a:lstStyle/>
          <a:p>
            <a:pPr marL="285750" indent="-285750">
              <a:lnSpc>
                <a:spcPct val="120000"/>
              </a:lnSpc>
              <a:spcBef>
                <a:spcPts val="600"/>
              </a:spcBef>
              <a:buFont typeface="Wingdings" panose="05000000000000000000" pitchFamily="2" charset="2"/>
              <a:buChar char="Ø"/>
              <a:defRPr/>
            </a:pPr>
            <a:r>
              <a:rPr lang="zh-CN" altLang="en-US" sz="1600" b="1" dirty="0" smtClean="0">
                <a:solidFill>
                  <a:srgbClr val="FF0000"/>
                </a:solidFill>
                <a:latin typeface="微软雅黑" pitchFamily="34" charset="-122"/>
                <a:ea typeface="微软雅黑" pitchFamily="34" charset="-122"/>
              </a:rPr>
              <a:t>上游：格局稳定</a:t>
            </a:r>
            <a:r>
              <a:rPr lang="en-US" altLang="zh-CN" sz="1600" b="1" dirty="0" smtClean="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创新驱动</a:t>
            </a:r>
            <a:endParaRPr lang="en-US" altLang="zh-CN" sz="1600" b="1" dirty="0" smtClean="0">
              <a:solidFill>
                <a:srgbClr val="FF0000"/>
              </a:solidFill>
              <a:latin typeface="微软雅黑" pitchFamily="34" charset="-122"/>
              <a:ea typeface="微软雅黑" pitchFamily="34" charset="-122"/>
            </a:endParaRPr>
          </a:p>
          <a:p>
            <a:pPr marL="285750" indent="-285750">
              <a:lnSpc>
                <a:spcPct val="120000"/>
              </a:lnSpc>
              <a:spcBef>
                <a:spcPts val="600"/>
              </a:spcBef>
              <a:buFont typeface="Arial" pitchFamily="34" charset="0"/>
              <a:buChar char="•"/>
              <a:defRPr/>
            </a:pPr>
            <a:r>
              <a:rPr lang="zh-CN" altLang="en-US" sz="1400" dirty="0">
                <a:solidFill>
                  <a:srgbClr val="000000"/>
                </a:solidFill>
                <a:latin typeface="微软雅黑" pitchFamily="34" charset="-122"/>
                <a:ea typeface="微软雅黑" pitchFamily="34" charset="-122"/>
              </a:rPr>
              <a:t>底层</a:t>
            </a:r>
            <a:r>
              <a:rPr lang="zh-CN" altLang="en-US" sz="1400" dirty="0" smtClean="0">
                <a:solidFill>
                  <a:srgbClr val="000000"/>
                </a:solidFill>
                <a:latin typeface="微软雅黑" pitchFamily="34" charset="-122"/>
                <a:ea typeface="微软雅黑" pitchFamily="34" charset="-122"/>
              </a:rPr>
              <a:t>芯片和传感器格局与手机基本一致，长尾化给第二梯队企业更多发展空间。</a:t>
            </a:r>
            <a:endParaRPr lang="en-US" altLang="zh-CN" sz="1400" dirty="0" smtClean="0">
              <a:solidFill>
                <a:srgbClr val="000000"/>
              </a:solidFill>
              <a:latin typeface="微软雅黑" pitchFamily="34" charset="-122"/>
              <a:ea typeface="微软雅黑" pitchFamily="34" charset="-122"/>
            </a:endParaRPr>
          </a:p>
          <a:p>
            <a:pPr marL="285750" indent="-285750">
              <a:lnSpc>
                <a:spcPct val="120000"/>
              </a:lnSpc>
              <a:spcBef>
                <a:spcPts val="600"/>
              </a:spcBef>
              <a:buFont typeface="Arial" pitchFamily="34" charset="0"/>
              <a:buChar char="•"/>
              <a:defRPr/>
            </a:pPr>
            <a:r>
              <a:rPr lang="zh-CN" altLang="en-US" sz="1400" dirty="0" smtClean="0">
                <a:solidFill>
                  <a:srgbClr val="000000"/>
                </a:solidFill>
                <a:latin typeface="微软雅黑" pitchFamily="34" charset="-122"/>
                <a:ea typeface="微软雅黑" pitchFamily="34" charset="-122"/>
              </a:rPr>
              <a:t>创新的基础技术具备向上打通产业链的能力，如</a:t>
            </a:r>
            <a:r>
              <a:rPr lang="en-US" altLang="zh-CN" sz="1400" dirty="0" smtClean="0">
                <a:solidFill>
                  <a:srgbClr val="000000"/>
                </a:solidFill>
                <a:latin typeface="微软雅黑" pitchFamily="34" charset="-122"/>
                <a:ea typeface="微软雅黑" pitchFamily="34" charset="-122"/>
              </a:rPr>
              <a:t>AR/VR</a:t>
            </a:r>
            <a:r>
              <a:rPr lang="zh-CN" altLang="en-US" sz="1400" dirty="0" smtClean="0">
                <a:solidFill>
                  <a:srgbClr val="000000"/>
                </a:solidFill>
                <a:latin typeface="微软雅黑" pitchFamily="34" charset="-122"/>
                <a:ea typeface="微软雅黑" pitchFamily="34" charset="-122"/>
              </a:rPr>
              <a:t>、高精度生物传感器等。</a:t>
            </a:r>
            <a:endParaRPr lang="en-US" altLang="zh-CN" sz="1400" dirty="0">
              <a:solidFill>
                <a:srgbClr val="000000"/>
              </a:solidFill>
              <a:latin typeface="微软雅黑" pitchFamily="34" charset="-122"/>
              <a:ea typeface="微软雅黑" pitchFamily="34" charset="-122"/>
            </a:endParaRPr>
          </a:p>
        </p:txBody>
      </p:sp>
      <p:pic>
        <p:nvPicPr>
          <p:cNvPr id="4102" name="Picture 6"/>
          <p:cNvPicPr>
            <a:picLocks noChangeAspect="1" noChangeArrowheads="1"/>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3204647" y="5499102"/>
            <a:ext cx="395651" cy="22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descr="http://www.lagou.com/image1/M00/00/29/Cgo8PFTUWJKANlTtAABsJ_5fVYI318.JPG"/>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4804960" y="5611301"/>
            <a:ext cx="372498" cy="372498"/>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3703888" y="5483462"/>
            <a:ext cx="553299" cy="301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8" name="Picture 12"/>
          <p:cNvPicPr>
            <a:picLocks noChangeAspect="1" noChangeArrowheads="1"/>
          </p:cNvPicPr>
          <p:nvPr/>
        </p:nvPicPr>
        <p:blipFill>
          <a:blip r:embed="rId62" cstate="print">
            <a:extLst>
              <a:ext uri="{28A0092B-C50C-407E-A947-70E740481C1C}">
                <a14:useLocalDpi xmlns:a14="http://schemas.microsoft.com/office/drawing/2010/main" val="0"/>
              </a:ext>
            </a:extLst>
          </a:blip>
          <a:srcRect/>
          <a:stretch>
            <a:fillRect/>
          </a:stretch>
        </p:blipFill>
        <p:spPr bwMode="auto">
          <a:xfrm>
            <a:off x="3301127" y="5759790"/>
            <a:ext cx="324178" cy="213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9" name="Picture 13"/>
          <p:cNvPicPr>
            <a:picLocks noChangeAspect="1" noChangeArrowheads="1"/>
          </p:cNvPicPr>
          <p:nvPr/>
        </p:nvPicPr>
        <p:blipFill>
          <a:blip r:embed="rId63" cstate="print">
            <a:extLst>
              <a:ext uri="{28A0092B-C50C-407E-A947-70E740481C1C}">
                <a14:useLocalDpi xmlns:a14="http://schemas.microsoft.com/office/drawing/2010/main" val="0"/>
              </a:ext>
            </a:extLst>
          </a:blip>
          <a:srcRect/>
          <a:stretch>
            <a:fillRect/>
          </a:stretch>
        </p:blipFill>
        <p:spPr bwMode="auto">
          <a:xfrm>
            <a:off x="4486413" y="5424804"/>
            <a:ext cx="576064" cy="274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0" name="Picture 14"/>
          <p:cNvPicPr>
            <a:picLocks noChangeAspect="1" noChangeArrowheads="1"/>
          </p:cNvPicPr>
          <p:nvPr/>
        </p:nvPicPr>
        <p:blipFill>
          <a:blip r:embed="rId64" cstate="print">
            <a:extLst>
              <a:ext uri="{28A0092B-C50C-407E-A947-70E740481C1C}">
                <a14:useLocalDpi xmlns:a14="http://schemas.microsoft.com/office/drawing/2010/main" val="0"/>
              </a:ext>
            </a:extLst>
          </a:blip>
          <a:srcRect/>
          <a:stretch>
            <a:fillRect/>
          </a:stretch>
        </p:blipFill>
        <p:spPr bwMode="auto">
          <a:xfrm>
            <a:off x="3984755" y="5739245"/>
            <a:ext cx="799793" cy="256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椭圆 7"/>
          <p:cNvSpPr/>
          <p:nvPr/>
        </p:nvSpPr>
        <p:spPr bwMode="auto">
          <a:xfrm>
            <a:off x="4188258" y="1940124"/>
            <a:ext cx="1003807" cy="1835937"/>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1" name="椭圆 110"/>
          <p:cNvSpPr/>
          <p:nvPr/>
        </p:nvSpPr>
        <p:spPr bwMode="auto">
          <a:xfrm>
            <a:off x="1152952" y="3874106"/>
            <a:ext cx="4009466" cy="1246501"/>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2" name="椭圆 111"/>
          <p:cNvSpPr/>
          <p:nvPr/>
        </p:nvSpPr>
        <p:spPr bwMode="auto">
          <a:xfrm>
            <a:off x="1037263" y="2016717"/>
            <a:ext cx="953933" cy="1757942"/>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4" name="椭圆 113"/>
          <p:cNvSpPr/>
          <p:nvPr/>
        </p:nvSpPr>
        <p:spPr bwMode="auto">
          <a:xfrm>
            <a:off x="1004628" y="6064597"/>
            <a:ext cx="4111950" cy="724901"/>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221441847"/>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008063" y="0"/>
            <a:ext cx="8135937" cy="706438"/>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zh-CN" altLang="en-US" sz="2800" dirty="0" smtClean="0">
                <a:solidFill>
                  <a:srgbClr val="FF0000"/>
                </a:solidFill>
              </a:rPr>
              <a:t>创新</a:t>
            </a:r>
            <a:r>
              <a:rPr lang="zh-CN" altLang="en-US" sz="2800" dirty="0" smtClean="0"/>
              <a:t>的产品</a:t>
            </a:r>
            <a:r>
              <a:rPr lang="en-US" altLang="zh-CN" sz="2800" dirty="0" smtClean="0"/>
              <a:t>--</a:t>
            </a:r>
            <a:r>
              <a:rPr lang="zh-CN" altLang="en-US" sz="2800" dirty="0" smtClean="0"/>
              <a:t>明星产品带动智能硬件加速增长</a:t>
            </a:r>
            <a:endParaRPr lang="zh-CN" altLang="en-US" sz="2800" dirty="0"/>
          </a:p>
        </p:txBody>
      </p:sp>
      <p:sp>
        <p:nvSpPr>
          <p:cNvPr id="27" name="AutoShape 30" descr="http://img5.imgtn.bdimg.com/it/u=3543696409,2802198470&amp;fm=116&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AutoShape 36" descr="http://t12.baidu.com/it/u=1176895911,2595159662&amp;fm=58&amp;s=8033E5344E94EE82508B75D40200E0A2"/>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TextBox 47"/>
          <p:cNvSpPr txBox="1"/>
          <p:nvPr/>
        </p:nvSpPr>
        <p:spPr>
          <a:xfrm>
            <a:off x="4288957" y="933793"/>
            <a:ext cx="3470329" cy="338554"/>
          </a:xfrm>
          <a:prstGeom prst="rect">
            <a:avLst/>
          </a:prstGeom>
          <a:noFill/>
        </p:spPr>
        <p:txBody>
          <a:bodyPr wrap="square" rtlCol="0">
            <a:spAutoFit/>
          </a:bodyPr>
          <a:lstStyle/>
          <a:p>
            <a:pPr algn="ctr"/>
            <a:r>
              <a:rPr lang="zh-CN" altLang="en-US" sz="1600" b="1" dirty="0" smtClean="0">
                <a:latin typeface="微软雅黑" pitchFamily="34" charset="-122"/>
                <a:ea typeface="微软雅黑" pitchFamily="34" charset="-122"/>
              </a:rPr>
              <a:t>可穿戴设备年度出货量</a:t>
            </a:r>
            <a:endParaRPr lang="zh-CN" altLang="en-US" sz="1600" b="1" dirty="0">
              <a:latin typeface="微软雅黑" pitchFamily="34" charset="-122"/>
              <a:ea typeface="微软雅黑" pitchFamily="34" charset="-122"/>
            </a:endParaRPr>
          </a:p>
        </p:txBody>
      </p:sp>
      <p:grpSp>
        <p:nvGrpSpPr>
          <p:cNvPr id="3" name="组合 18"/>
          <p:cNvGrpSpPr/>
          <p:nvPr/>
        </p:nvGrpSpPr>
        <p:grpSpPr>
          <a:xfrm>
            <a:off x="3217329" y="3418040"/>
            <a:ext cx="5638175" cy="3107304"/>
            <a:chOff x="3401201" y="878866"/>
            <a:chExt cx="5638175" cy="3107304"/>
          </a:xfrm>
        </p:grpSpPr>
        <p:sp>
          <p:nvSpPr>
            <p:cNvPr id="6" name="TextBox 5"/>
            <p:cNvSpPr txBox="1"/>
            <p:nvPr/>
          </p:nvSpPr>
          <p:spPr>
            <a:xfrm>
              <a:off x="4396819" y="878866"/>
              <a:ext cx="4032448" cy="338554"/>
            </a:xfrm>
            <a:prstGeom prst="rect">
              <a:avLst/>
            </a:prstGeom>
            <a:noFill/>
          </p:spPr>
          <p:txBody>
            <a:bodyPr wrap="square" rtlCol="0">
              <a:spAutoFit/>
            </a:bodyPr>
            <a:lstStyle/>
            <a:p>
              <a:pPr algn="ctr"/>
              <a:r>
                <a:rPr lang="zh-CN" altLang="en-US" sz="1600" b="1" dirty="0" smtClean="0">
                  <a:latin typeface="微软雅黑" pitchFamily="34" charset="-122"/>
                  <a:ea typeface="微软雅黑" pitchFamily="34" charset="-122"/>
                </a:rPr>
                <a:t>智能硬件出货量（按应用分类）</a:t>
              </a:r>
              <a:endParaRPr lang="zh-CN" altLang="en-US" sz="1600" b="1" dirty="0">
                <a:latin typeface="微软雅黑" pitchFamily="34" charset="-122"/>
                <a:ea typeface="微软雅黑" pitchFamily="34" charset="-122"/>
              </a:endParaRPr>
            </a:p>
          </p:txBody>
        </p:sp>
        <p:graphicFrame>
          <p:nvGraphicFramePr>
            <p:cNvPr id="31" name="图表 30"/>
            <p:cNvGraphicFramePr>
              <a:graphicFrameLocks/>
            </p:cNvGraphicFramePr>
            <p:nvPr>
              <p:extLst>
                <p:ext uri="{D42A27DB-BD31-4B8C-83A1-F6EECF244321}">
                  <p14:modId xmlns:p14="http://schemas.microsoft.com/office/powerpoint/2010/main" val="388823837"/>
                </p:ext>
              </p:extLst>
            </p:nvPr>
          </p:nvGraphicFramePr>
          <p:xfrm>
            <a:off x="3401201" y="1131551"/>
            <a:ext cx="5535177" cy="2854619"/>
          </p:xfrm>
          <a:graphic>
            <a:graphicData uri="http://schemas.openxmlformats.org/drawingml/2006/chart">
              <c:chart xmlns:c="http://schemas.openxmlformats.org/drawingml/2006/chart" xmlns:r="http://schemas.openxmlformats.org/officeDocument/2006/relationships" r:id="rId3"/>
            </a:graphicData>
          </a:graphic>
        </p:graphicFrame>
        <p:sp>
          <p:nvSpPr>
            <p:cNvPr id="7" name="右大括号 6"/>
            <p:cNvSpPr/>
            <p:nvPr/>
          </p:nvSpPr>
          <p:spPr bwMode="auto">
            <a:xfrm>
              <a:off x="7780536" y="1465642"/>
              <a:ext cx="211903" cy="1462122"/>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右大括号 33"/>
            <p:cNvSpPr/>
            <p:nvPr/>
          </p:nvSpPr>
          <p:spPr bwMode="auto">
            <a:xfrm>
              <a:off x="7780536" y="2927764"/>
              <a:ext cx="211903" cy="731061"/>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TextBox 9"/>
            <p:cNvSpPr txBox="1"/>
            <p:nvPr/>
          </p:nvSpPr>
          <p:spPr>
            <a:xfrm>
              <a:off x="8015675" y="1967048"/>
              <a:ext cx="1023701" cy="510347"/>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zh-CN" altLang="en-US" sz="1400" dirty="0"/>
                <a:t>消费类（</a:t>
              </a:r>
              <a:r>
                <a:rPr lang="en-US" altLang="zh-CN" sz="1400" dirty="0"/>
                <a:t>70%</a:t>
              </a:r>
              <a:r>
                <a:rPr lang="zh-CN" altLang="en-US" sz="1400" dirty="0"/>
                <a:t>）</a:t>
              </a:r>
            </a:p>
          </p:txBody>
        </p:sp>
        <p:sp>
          <p:nvSpPr>
            <p:cNvPr id="36" name="TextBox 35"/>
            <p:cNvSpPr txBox="1"/>
            <p:nvPr/>
          </p:nvSpPr>
          <p:spPr>
            <a:xfrm>
              <a:off x="8015675" y="2942712"/>
              <a:ext cx="1023701" cy="510347"/>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zh-CN" altLang="en-US" sz="1400" dirty="0"/>
                <a:t>生产</a:t>
              </a:r>
              <a:r>
                <a:rPr lang="zh-CN" altLang="en-US" sz="1400" dirty="0" smtClean="0"/>
                <a:t>类（</a:t>
              </a:r>
              <a:r>
                <a:rPr lang="en-US" altLang="zh-CN" sz="1400" dirty="0" smtClean="0"/>
                <a:t>30</a:t>
              </a:r>
              <a:r>
                <a:rPr lang="en-US" altLang="zh-CN" sz="1400" dirty="0"/>
                <a:t>%</a:t>
              </a:r>
              <a:r>
                <a:rPr lang="zh-CN" altLang="en-US" sz="1400" dirty="0"/>
                <a:t>）</a:t>
              </a:r>
            </a:p>
          </p:txBody>
        </p:sp>
        <p:sp>
          <p:nvSpPr>
            <p:cNvPr id="37" name="TextBox 36"/>
            <p:cNvSpPr txBox="1"/>
            <p:nvPr/>
          </p:nvSpPr>
          <p:spPr>
            <a:xfrm>
              <a:off x="3930959" y="3131196"/>
              <a:ext cx="511850" cy="245513"/>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050" dirty="0" smtClean="0"/>
                <a:t>818</a:t>
              </a:r>
              <a:endParaRPr lang="zh-CN" altLang="en-US" sz="1050" dirty="0"/>
            </a:p>
          </p:txBody>
        </p:sp>
        <p:sp>
          <p:nvSpPr>
            <p:cNvPr id="38" name="TextBox 37"/>
            <p:cNvSpPr txBox="1"/>
            <p:nvPr/>
          </p:nvSpPr>
          <p:spPr>
            <a:xfrm>
              <a:off x="4442810" y="3068997"/>
              <a:ext cx="511850" cy="245513"/>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050" dirty="0" smtClean="0"/>
                <a:t>1042</a:t>
              </a:r>
              <a:endParaRPr lang="zh-CN" altLang="en-US" sz="1050" dirty="0"/>
            </a:p>
          </p:txBody>
        </p:sp>
        <p:sp>
          <p:nvSpPr>
            <p:cNvPr id="39" name="TextBox 38"/>
            <p:cNvSpPr txBox="1"/>
            <p:nvPr/>
          </p:nvSpPr>
          <p:spPr>
            <a:xfrm>
              <a:off x="4954660" y="2927764"/>
              <a:ext cx="511850" cy="245513"/>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050" dirty="0" smtClean="0"/>
                <a:t>1397</a:t>
              </a:r>
              <a:endParaRPr lang="zh-CN" altLang="en-US" sz="1050" dirty="0"/>
            </a:p>
          </p:txBody>
        </p:sp>
        <p:sp>
          <p:nvSpPr>
            <p:cNvPr id="40" name="TextBox 39"/>
            <p:cNvSpPr txBox="1"/>
            <p:nvPr/>
          </p:nvSpPr>
          <p:spPr>
            <a:xfrm>
              <a:off x="5466511" y="2819956"/>
              <a:ext cx="511850" cy="245513"/>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050" dirty="0" smtClean="0"/>
                <a:t>1883</a:t>
              </a:r>
              <a:endParaRPr lang="zh-CN" altLang="en-US" sz="1050" dirty="0"/>
            </a:p>
          </p:txBody>
        </p:sp>
        <p:sp>
          <p:nvSpPr>
            <p:cNvPr id="41" name="TextBox 40"/>
            <p:cNvSpPr txBox="1"/>
            <p:nvPr/>
          </p:nvSpPr>
          <p:spPr>
            <a:xfrm>
              <a:off x="5908723" y="2544255"/>
              <a:ext cx="511850" cy="245513"/>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050" dirty="0" smtClean="0"/>
                <a:t>2566</a:t>
              </a:r>
              <a:endParaRPr lang="zh-CN" altLang="en-US" sz="1050" dirty="0"/>
            </a:p>
          </p:txBody>
        </p:sp>
        <p:sp>
          <p:nvSpPr>
            <p:cNvPr id="42" name="TextBox 41"/>
            <p:cNvSpPr txBox="1"/>
            <p:nvPr/>
          </p:nvSpPr>
          <p:spPr>
            <a:xfrm>
              <a:off x="6420574" y="2199433"/>
              <a:ext cx="511850" cy="245513"/>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050" dirty="0" smtClean="0"/>
                <a:t>3518</a:t>
              </a:r>
              <a:endParaRPr lang="zh-CN" altLang="en-US" sz="1050" dirty="0"/>
            </a:p>
          </p:txBody>
        </p:sp>
        <p:sp>
          <p:nvSpPr>
            <p:cNvPr id="43" name="TextBox 42"/>
            <p:cNvSpPr txBox="1"/>
            <p:nvPr/>
          </p:nvSpPr>
          <p:spPr>
            <a:xfrm>
              <a:off x="6915844" y="1769663"/>
              <a:ext cx="511850" cy="245513"/>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050" dirty="0" smtClean="0"/>
                <a:t>4820</a:t>
              </a:r>
              <a:endParaRPr lang="zh-CN" altLang="en-US" sz="1050" dirty="0"/>
            </a:p>
          </p:txBody>
        </p:sp>
        <p:sp>
          <p:nvSpPr>
            <p:cNvPr id="44" name="TextBox 43"/>
            <p:cNvSpPr txBox="1"/>
            <p:nvPr/>
          </p:nvSpPr>
          <p:spPr>
            <a:xfrm>
              <a:off x="7374637" y="1235187"/>
              <a:ext cx="511850" cy="245513"/>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050" dirty="0" smtClean="0"/>
                <a:t>6403</a:t>
              </a:r>
              <a:endParaRPr lang="zh-CN" altLang="en-US" sz="1050" dirty="0"/>
            </a:p>
          </p:txBody>
        </p:sp>
        <p:sp>
          <p:nvSpPr>
            <p:cNvPr id="11" name="右箭头 10"/>
            <p:cNvSpPr/>
            <p:nvPr/>
          </p:nvSpPr>
          <p:spPr bwMode="auto">
            <a:xfrm rot="19683387">
              <a:off x="4646008" y="2133827"/>
              <a:ext cx="3037280" cy="208875"/>
            </a:xfrm>
            <a:prstGeom prst="right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TextBox 45"/>
            <p:cNvSpPr txBox="1"/>
            <p:nvPr/>
          </p:nvSpPr>
          <p:spPr>
            <a:xfrm>
              <a:off x="6420574" y="1291802"/>
              <a:ext cx="918578" cy="505904"/>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400" b="1" dirty="0" smtClean="0"/>
                <a:t>CAGR</a:t>
              </a:r>
              <a:endParaRPr lang="en-US" altLang="zh-CN" sz="1400" b="1" dirty="0"/>
            </a:p>
            <a:p>
              <a:r>
                <a:rPr lang="en-US" altLang="zh-CN" sz="1400" b="1" dirty="0" smtClean="0"/>
                <a:t>35%</a:t>
              </a:r>
              <a:endParaRPr lang="zh-CN" altLang="en-US" sz="1400" b="1" dirty="0"/>
            </a:p>
          </p:txBody>
        </p:sp>
        <p:sp>
          <p:nvSpPr>
            <p:cNvPr id="55" name="TextBox 54"/>
            <p:cNvSpPr txBox="1"/>
            <p:nvPr/>
          </p:nvSpPr>
          <p:spPr>
            <a:xfrm>
              <a:off x="3937530" y="2772348"/>
              <a:ext cx="918578" cy="300204"/>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400" b="1" dirty="0" smtClean="0"/>
                <a:t>27%</a:t>
              </a:r>
              <a:endParaRPr lang="zh-CN" altLang="en-US" sz="1400" b="1" dirty="0"/>
            </a:p>
          </p:txBody>
        </p:sp>
        <p:cxnSp>
          <p:nvCxnSpPr>
            <p:cNvPr id="14" name="直接箭头连接符 13"/>
            <p:cNvCxnSpPr/>
            <p:nvPr/>
          </p:nvCxnSpPr>
          <p:spPr bwMode="auto">
            <a:xfrm flipV="1">
              <a:off x="4188868" y="3045472"/>
              <a:ext cx="509867" cy="84903"/>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grpSp>
      <p:sp>
        <p:nvSpPr>
          <p:cNvPr id="20" name="矩形 19"/>
          <p:cNvSpPr/>
          <p:nvPr/>
        </p:nvSpPr>
        <p:spPr bwMode="auto">
          <a:xfrm>
            <a:off x="3261904" y="3373163"/>
            <a:ext cx="5835528" cy="305419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4" name="组合 58"/>
          <p:cNvGrpSpPr/>
          <p:nvPr/>
        </p:nvGrpSpPr>
        <p:grpSpPr>
          <a:xfrm>
            <a:off x="3261904" y="1261616"/>
            <a:ext cx="5835528" cy="2156424"/>
            <a:chOff x="0" y="0"/>
            <a:chExt cx="6591300" cy="2743200"/>
          </a:xfrm>
        </p:grpSpPr>
        <p:graphicFrame>
          <p:nvGraphicFramePr>
            <p:cNvPr id="60" name="图表 59"/>
            <p:cNvGraphicFramePr/>
            <p:nvPr/>
          </p:nvGraphicFramePr>
          <p:xfrm>
            <a:off x="0" y="0"/>
            <a:ext cx="2143125"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1" name="图表 60"/>
            <p:cNvGraphicFramePr/>
            <p:nvPr/>
          </p:nvGraphicFramePr>
          <p:xfrm>
            <a:off x="2019300" y="0"/>
            <a:ext cx="4572000" cy="2743200"/>
          </p:xfrm>
          <a:graphic>
            <a:graphicData uri="http://schemas.openxmlformats.org/drawingml/2006/chart">
              <c:chart xmlns:c="http://schemas.openxmlformats.org/drawingml/2006/chart" xmlns:r="http://schemas.openxmlformats.org/officeDocument/2006/relationships" r:id="rId5"/>
            </a:graphicData>
          </a:graphic>
        </p:graphicFrame>
      </p:grpSp>
      <p:sp>
        <p:nvSpPr>
          <p:cNvPr id="21" name="矩形 20"/>
          <p:cNvSpPr/>
          <p:nvPr/>
        </p:nvSpPr>
        <p:spPr bwMode="auto">
          <a:xfrm>
            <a:off x="3261904" y="1281673"/>
            <a:ext cx="5835528" cy="201818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矩形 62"/>
          <p:cNvSpPr/>
          <p:nvPr/>
        </p:nvSpPr>
        <p:spPr bwMode="auto">
          <a:xfrm>
            <a:off x="3261904" y="943120"/>
            <a:ext cx="5835528" cy="235673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椭圆 21"/>
          <p:cNvSpPr/>
          <p:nvPr/>
        </p:nvSpPr>
        <p:spPr bwMode="auto">
          <a:xfrm>
            <a:off x="3261904" y="1687213"/>
            <a:ext cx="3600400" cy="205861"/>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TextBox 68"/>
          <p:cNvSpPr txBox="1"/>
          <p:nvPr/>
        </p:nvSpPr>
        <p:spPr>
          <a:xfrm>
            <a:off x="6776797" y="1623926"/>
            <a:ext cx="1770691" cy="307777"/>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en-US" altLang="zh-CN" sz="1400" dirty="0" smtClean="0"/>
              <a:t>Apple Watch</a:t>
            </a:r>
            <a:endParaRPr lang="zh-CN" altLang="en-US" sz="1400" dirty="0"/>
          </a:p>
        </p:txBody>
      </p:sp>
      <p:sp>
        <p:nvSpPr>
          <p:cNvPr id="70" name="椭圆 69"/>
          <p:cNvSpPr/>
          <p:nvPr/>
        </p:nvSpPr>
        <p:spPr bwMode="auto">
          <a:xfrm>
            <a:off x="3261904" y="2482590"/>
            <a:ext cx="3600400" cy="2412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2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06678" y="1470627"/>
            <a:ext cx="481619" cy="453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 name="TextBox 71"/>
          <p:cNvSpPr txBox="1"/>
          <p:nvPr/>
        </p:nvSpPr>
        <p:spPr>
          <a:xfrm>
            <a:off x="6590024" y="2526132"/>
            <a:ext cx="1770691" cy="307777"/>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zh-CN" altLang="en-US" sz="1400" dirty="0" smtClean="0"/>
              <a:t>儿童手表</a:t>
            </a:r>
            <a:endParaRPr lang="zh-CN" altLang="en-US" sz="1400" dirty="0"/>
          </a:p>
        </p:txBody>
      </p:sp>
      <p:pic>
        <p:nvPicPr>
          <p:cNvPr id="25"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97070" y="2520675"/>
            <a:ext cx="586036" cy="406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 name="矩形 77"/>
          <p:cNvSpPr/>
          <p:nvPr/>
        </p:nvSpPr>
        <p:spPr>
          <a:xfrm>
            <a:off x="79467" y="1207511"/>
            <a:ext cx="3085066" cy="1569660"/>
          </a:xfrm>
          <a:prstGeom prst="rect">
            <a:avLst/>
          </a:prstGeom>
          <a:ln>
            <a:solidFill>
              <a:sysClr val="windowText" lastClr="000000"/>
            </a:solidFill>
            <a:prstDash val="dash"/>
          </a:ln>
        </p:spPr>
        <p:txBody>
          <a:bodyPr wrap="square" lIns="0" rIns="0">
            <a:spAutoFit/>
          </a:bodyPr>
          <a:lstStyle/>
          <a:p>
            <a:pPr fontAlgn="auto">
              <a:lnSpc>
                <a:spcPct val="150000"/>
              </a:lnSpc>
              <a:spcBef>
                <a:spcPts val="0"/>
              </a:spcBef>
              <a:spcAft>
                <a:spcPts val="0"/>
              </a:spcAft>
              <a:buClr>
                <a:srgbClr val="00B0F0"/>
              </a:buClr>
              <a:buSzPct val="80000"/>
              <a:buFont typeface="Wingdings" panose="05000000000000000000" pitchFamily="2" charset="2"/>
              <a:buChar char="l"/>
            </a:pPr>
            <a:r>
              <a:rPr lang="en-US" altLang="zh-CN" sz="1600" kern="0" dirty="0">
                <a:solidFill>
                  <a:prstClr val="black"/>
                </a:solidFill>
                <a:latin typeface="微软雅黑" pitchFamily="34" charset="-122"/>
                <a:ea typeface="微软雅黑" pitchFamily="34" charset="-122"/>
              </a:rPr>
              <a:t>Apple Watch</a:t>
            </a:r>
            <a:r>
              <a:rPr lang="zh-CN" altLang="en-US" sz="1600" kern="0" dirty="0">
                <a:solidFill>
                  <a:prstClr val="black"/>
                </a:solidFill>
                <a:latin typeface="微软雅黑" pitchFamily="34" charset="-122"/>
                <a:ea typeface="微软雅黑" pitchFamily="34" charset="-122"/>
              </a:rPr>
              <a:t>、华为</a:t>
            </a:r>
            <a:r>
              <a:rPr lang="en-US" altLang="zh-CN" sz="1600" kern="0" dirty="0">
                <a:solidFill>
                  <a:prstClr val="black"/>
                </a:solidFill>
                <a:latin typeface="微软雅黑" pitchFamily="34" charset="-122"/>
                <a:ea typeface="微软雅黑" pitchFamily="34" charset="-122"/>
              </a:rPr>
              <a:t>Watch</a:t>
            </a:r>
            <a:r>
              <a:rPr lang="zh-CN" altLang="en-US" sz="1600" kern="0" dirty="0">
                <a:solidFill>
                  <a:prstClr val="black"/>
                </a:solidFill>
                <a:latin typeface="微软雅黑" pitchFamily="34" charset="-122"/>
                <a:ea typeface="微软雅黑" pitchFamily="34" charset="-122"/>
              </a:rPr>
              <a:t>、</a:t>
            </a:r>
            <a:r>
              <a:rPr lang="en-US" altLang="zh-CN" sz="1600" kern="0" dirty="0">
                <a:solidFill>
                  <a:prstClr val="black"/>
                </a:solidFill>
                <a:latin typeface="微软雅黑" pitchFamily="34" charset="-122"/>
                <a:ea typeface="微软雅黑" pitchFamily="34" charset="-122"/>
              </a:rPr>
              <a:t>Moto 360</a:t>
            </a:r>
            <a:r>
              <a:rPr lang="zh-CN" altLang="en-US" sz="1600" kern="0" dirty="0">
                <a:solidFill>
                  <a:prstClr val="black"/>
                </a:solidFill>
                <a:latin typeface="微软雅黑" pitchFamily="34" charset="-122"/>
                <a:ea typeface="微软雅黑" pitchFamily="34" charset="-122"/>
              </a:rPr>
              <a:t>等明星产品上市，引领全球可穿戴设备季度销量超过千万，其中智能手表占比约</a:t>
            </a:r>
            <a:r>
              <a:rPr lang="en-US" altLang="zh-CN" sz="1600" kern="0" dirty="0">
                <a:solidFill>
                  <a:prstClr val="black"/>
                </a:solidFill>
                <a:latin typeface="微软雅黑" pitchFamily="34" charset="-122"/>
                <a:ea typeface="微软雅黑" pitchFamily="34" charset="-122"/>
              </a:rPr>
              <a:t>30%</a:t>
            </a:r>
            <a:r>
              <a:rPr lang="zh-CN" altLang="en-US" sz="1600" kern="0" dirty="0">
                <a:solidFill>
                  <a:prstClr val="black"/>
                </a:solidFill>
                <a:latin typeface="微软雅黑" pitchFamily="34" charset="-122"/>
                <a:ea typeface="微软雅黑" pitchFamily="34" charset="-122"/>
              </a:rPr>
              <a:t>。</a:t>
            </a:r>
            <a:endParaRPr lang="en-US" altLang="zh-CN" sz="1600" kern="0" dirty="0">
              <a:solidFill>
                <a:prstClr val="black"/>
              </a:solidFill>
              <a:latin typeface="微软雅黑" pitchFamily="34" charset="-122"/>
              <a:ea typeface="微软雅黑" pitchFamily="34" charset="-122"/>
            </a:endParaRPr>
          </a:p>
        </p:txBody>
      </p:sp>
      <p:sp>
        <p:nvSpPr>
          <p:cNvPr id="80" name="TextBox 79"/>
          <p:cNvSpPr txBox="1"/>
          <p:nvPr/>
        </p:nvSpPr>
        <p:spPr>
          <a:xfrm>
            <a:off x="3106476" y="1209017"/>
            <a:ext cx="2027636" cy="261610"/>
          </a:xfrm>
          <a:prstGeom prst="rect">
            <a:avLst/>
          </a:prstGeom>
          <a:noFill/>
        </p:spPr>
        <p:txBody>
          <a:bodyPr wrap="square" rtlCol="0">
            <a:spAutoFit/>
          </a:bodyPr>
          <a:lstStyle/>
          <a:p>
            <a:pPr algn="ctr"/>
            <a:r>
              <a:rPr lang="en-US" altLang="zh-CN" sz="1100" b="1" dirty="0" smtClean="0">
                <a:latin typeface="微软雅黑" pitchFamily="34" charset="-122"/>
                <a:ea typeface="微软雅黑" pitchFamily="34" charset="-122"/>
              </a:rPr>
              <a:t>2014Q3</a:t>
            </a:r>
            <a:endParaRPr lang="zh-CN" altLang="en-US" sz="1100" b="1" dirty="0">
              <a:latin typeface="微软雅黑" pitchFamily="34" charset="-122"/>
              <a:ea typeface="微软雅黑" pitchFamily="34" charset="-122"/>
            </a:endParaRPr>
          </a:p>
        </p:txBody>
      </p:sp>
      <p:sp>
        <p:nvSpPr>
          <p:cNvPr id="81" name="TextBox 80"/>
          <p:cNvSpPr txBox="1"/>
          <p:nvPr/>
        </p:nvSpPr>
        <p:spPr>
          <a:xfrm>
            <a:off x="4690652" y="1226137"/>
            <a:ext cx="2027636" cy="261610"/>
          </a:xfrm>
          <a:prstGeom prst="rect">
            <a:avLst/>
          </a:prstGeom>
          <a:noFill/>
        </p:spPr>
        <p:txBody>
          <a:bodyPr wrap="square" rtlCol="0">
            <a:spAutoFit/>
          </a:bodyPr>
          <a:lstStyle/>
          <a:p>
            <a:pPr algn="ctr"/>
            <a:r>
              <a:rPr lang="en-US" altLang="zh-CN" sz="1100" b="1" dirty="0" smtClean="0">
                <a:latin typeface="微软雅黑" pitchFamily="34" charset="-122"/>
                <a:ea typeface="微软雅黑" pitchFamily="34" charset="-122"/>
              </a:rPr>
              <a:t>2015Q3</a:t>
            </a:r>
            <a:endParaRPr lang="zh-CN" altLang="en-US" sz="1100" b="1" dirty="0">
              <a:latin typeface="微软雅黑" pitchFamily="34" charset="-122"/>
              <a:ea typeface="微软雅黑" pitchFamily="34" charset="-122"/>
            </a:endParaRPr>
          </a:p>
        </p:txBody>
      </p:sp>
      <p:sp>
        <p:nvSpPr>
          <p:cNvPr id="83" name="椭圆 82"/>
          <p:cNvSpPr/>
          <p:nvPr/>
        </p:nvSpPr>
        <p:spPr bwMode="auto">
          <a:xfrm>
            <a:off x="3245551" y="2184678"/>
            <a:ext cx="3600400" cy="2412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02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15664" y="1969433"/>
            <a:ext cx="334144" cy="484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 name="TextBox 84"/>
          <p:cNvSpPr txBox="1"/>
          <p:nvPr/>
        </p:nvSpPr>
        <p:spPr>
          <a:xfrm>
            <a:off x="6595573" y="2086635"/>
            <a:ext cx="1770691" cy="307777"/>
          </a:xfrm>
          <a:prstGeom prst="rect">
            <a:avLst/>
          </a:prstGeom>
          <a:noFill/>
        </p:spPr>
        <p:txBody>
          <a:bodyPr wrap="square" rtlCol="0">
            <a:spAutoFit/>
          </a:bodyPr>
          <a:lstStyle>
            <a:defPPr>
              <a:defRPr lang="zh-CN"/>
            </a:defPPr>
            <a:lvl1pPr algn="ctr">
              <a:defRPr sz="1600">
                <a:latin typeface="微软雅黑" pitchFamily="34" charset="-122"/>
                <a:ea typeface="微软雅黑" pitchFamily="34" charset="-122"/>
              </a:defRPr>
            </a:lvl1pPr>
          </a:lstStyle>
          <a:p>
            <a:r>
              <a:rPr lang="zh-CN" altLang="en-US" sz="1400" dirty="0" smtClean="0"/>
              <a:t>运动手表 </a:t>
            </a:r>
            <a:endParaRPr lang="zh-CN" altLang="en-US" sz="1400" dirty="0"/>
          </a:p>
        </p:txBody>
      </p:sp>
      <p:sp>
        <p:nvSpPr>
          <p:cNvPr id="86" name="TextBox 85"/>
          <p:cNvSpPr txBox="1"/>
          <p:nvPr/>
        </p:nvSpPr>
        <p:spPr>
          <a:xfrm>
            <a:off x="4712733" y="6498124"/>
            <a:ext cx="4424392" cy="276999"/>
          </a:xfrm>
          <a:prstGeom prst="rect">
            <a:avLst/>
          </a:prstGeom>
          <a:solidFill>
            <a:schemeClr val="bg1"/>
          </a:solidFill>
        </p:spPr>
        <p:txBody>
          <a:bodyPr wrap="square" rtlCol="0">
            <a:spAutoFit/>
          </a:bodyPr>
          <a:lstStyle/>
          <a:p>
            <a:pPr algn="ctr"/>
            <a:r>
              <a:rPr lang="zh-CN" altLang="en-US" sz="1200" dirty="0" smtClean="0">
                <a:latin typeface="微软雅黑" pitchFamily="34" charset="-122"/>
                <a:ea typeface="微软雅黑" pitchFamily="34" charset="-122"/>
              </a:rPr>
              <a:t>数据来源：根据</a:t>
            </a:r>
            <a:r>
              <a:rPr lang="en-US" altLang="zh-CN" sz="1200" dirty="0" smtClean="0">
                <a:latin typeface="微软雅黑" pitchFamily="34" charset="-122"/>
                <a:ea typeface="微软雅黑" pitchFamily="34" charset="-122"/>
              </a:rPr>
              <a:t>IDC</a:t>
            </a:r>
            <a:r>
              <a:rPr lang="zh-CN" altLang="en-US" sz="1200" dirty="0" smtClean="0">
                <a:latin typeface="微软雅黑" pitchFamily="34" charset="-122"/>
                <a:ea typeface="微软雅黑" pitchFamily="34" charset="-122"/>
              </a:rPr>
              <a:t>、</a:t>
            </a:r>
            <a:r>
              <a:rPr lang="en-US" altLang="zh-CN" sz="1200" dirty="0" smtClean="0">
                <a:latin typeface="微软雅黑" pitchFamily="34" charset="-122"/>
                <a:ea typeface="微软雅黑" pitchFamily="34" charset="-122"/>
              </a:rPr>
              <a:t>Gartner</a:t>
            </a:r>
            <a:r>
              <a:rPr lang="zh-CN" altLang="en-US" sz="1200" dirty="0" smtClean="0">
                <a:latin typeface="微软雅黑" pitchFamily="34" charset="-122"/>
                <a:ea typeface="微软雅黑" pitchFamily="34" charset="-122"/>
              </a:rPr>
              <a:t>数据整理</a:t>
            </a:r>
            <a:endParaRPr lang="zh-CN" altLang="en-US" sz="1200" dirty="0">
              <a:latin typeface="微软雅黑" pitchFamily="34" charset="-122"/>
              <a:ea typeface="微软雅黑" pitchFamily="34" charset="-122"/>
            </a:endParaRPr>
          </a:p>
        </p:txBody>
      </p:sp>
      <p:sp>
        <p:nvSpPr>
          <p:cNvPr id="224" name="矩形 223"/>
          <p:cNvSpPr/>
          <p:nvPr/>
        </p:nvSpPr>
        <p:spPr>
          <a:xfrm>
            <a:off x="-94006" y="649154"/>
            <a:ext cx="3445663" cy="584775"/>
          </a:xfrm>
          <a:prstGeom prst="rect">
            <a:avLst/>
          </a:prstGeom>
        </p:spPr>
        <p:txBody>
          <a:bodyPr wrap="square">
            <a:spAutoFit/>
          </a:bodyPr>
          <a:lstStyle/>
          <a:p>
            <a:pPr algn="ctr"/>
            <a:r>
              <a:rPr lang="zh-CN" altLang="en-US" sz="1600" b="1" dirty="0" smtClean="0">
                <a:solidFill>
                  <a:srgbClr val="FF0000"/>
                </a:solidFill>
                <a:latin typeface="微软雅黑" panose="020B0503020204020204" pitchFamily="34" charset="-122"/>
                <a:ea typeface="微软雅黑" panose="020B0503020204020204" pitchFamily="34" charset="-122"/>
              </a:rPr>
              <a:t>可穿戴设备季度出货量迈入千万级，智能手表成为主要推手</a:t>
            </a:r>
            <a:endParaRPr lang="en-US" altLang="zh-CN" sz="1600" b="1" dirty="0">
              <a:solidFill>
                <a:srgbClr val="FF0000"/>
              </a:solidFill>
              <a:latin typeface="微软雅黑" panose="020B0503020204020204" pitchFamily="34" charset="-122"/>
              <a:ea typeface="微软雅黑" panose="020B0503020204020204" pitchFamily="34" charset="-122"/>
            </a:endParaRPr>
          </a:p>
        </p:txBody>
      </p:sp>
      <p:sp>
        <p:nvSpPr>
          <p:cNvPr id="88" name="矩形 87"/>
          <p:cNvSpPr/>
          <p:nvPr/>
        </p:nvSpPr>
        <p:spPr>
          <a:xfrm>
            <a:off x="5783624" y="2992078"/>
            <a:ext cx="792088" cy="307777"/>
          </a:xfrm>
          <a:prstGeom prst="rect">
            <a:avLst/>
          </a:prstGeom>
        </p:spPr>
        <p:txBody>
          <a:bodyPr wrap="square">
            <a:spAutoFit/>
          </a:bodyPr>
          <a:lstStyle/>
          <a:p>
            <a:pPr algn="ctr"/>
            <a:r>
              <a:rPr lang="en-US" altLang="zh-CN" sz="1400" b="1" dirty="0" smtClean="0">
                <a:solidFill>
                  <a:srgbClr val="FF0000"/>
                </a:solidFill>
                <a:latin typeface="微软雅黑" panose="020B0503020204020204" pitchFamily="34" charset="-122"/>
                <a:ea typeface="微软雅黑" panose="020B0503020204020204" pitchFamily="34" charset="-122"/>
              </a:rPr>
              <a:t>206%</a:t>
            </a:r>
            <a:endParaRPr lang="en-US" altLang="zh-CN" sz="1400" b="1" dirty="0">
              <a:solidFill>
                <a:srgbClr val="FF0000"/>
              </a:solidFill>
              <a:latin typeface="微软雅黑" panose="020B0503020204020204" pitchFamily="34" charset="-122"/>
              <a:ea typeface="微软雅黑" panose="020B0503020204020204" pitchFamily="34" charset="-122"/>
            </a:endParaRPr>
          </a:p>
        </p:txBody>
      </p:sp>
      <p:sp>
        <p:nvSpPr>
          <p:cNvPr id="89" name="矩形 88"/>
          <p:cNvSpPr/>
          <p:nvPr/>
        </p:nvSpPr>
        <p:spPr>
          <a:xfrm>
            <a:off x="-40305" y="2823908"/>
            <a:ext cx="3245551" cy="584775"/>
          </a:xfrm>
          <a:prstGeom prst="rect">
            <a:avLst/>
          </a:prstGeom>
        </p:spPr>
        <p:txBody>
          <a:bodyPr wrap="square">
            <a:spAutoFit/>
          </a:bodyPr>
          <a:lstStyle/>
          <a:p>
            <a:pPr algn="ctr"/>
            <a:r>
              <a:rPr lang="zh-CN" altLang="en-US" sz="1600" b="1" dirty="0" smtClean="0">
                <a:solidFill>
                  <a:srgbClr val="FF0000"/>
                </a:solidFill>
                <a:latin typeface="微软雅黑" panose="020B0503020204020204" pitchFamily="34" charset="-122"/>
                <a:ea typeface="微软雅黑" panose="020B0503020204020204" pitchFamily="34" charset="-122"/>
              </a:rPr>
              <a:t>智能硬件出货量增长速度加快，向生产生活各方面渗透</a:t>
            </a:r>
            <a:endParaRPr lang="en-US" altLang="zh-CN" sz="1600" b="1" dirty="0">
              <a:solidFill>
                <a:srgbClr val="FF0000"/>
              </a:solidFill>
              <a:latin typeface="微软雅黑" panose="020B0503020204020204" pitchFamily="34" charset="-122"/>
              <a:ea typeface="微软雅黑" panose="020B0503020204020204" pitchFamily="34" charset="-122"/>
            </a:endParaRPr>
          </a:p>
        </p:txBody>
      </p:sp>
      <p:sp>
        <p:nvSpPr>
          <p:cNvPr id="90" name="矩形 89"/>
          <p:cNvSpPr/>
          <p:nvPr/>
        </p:nvSpPr>
        <p:spPr>
          <a:xfrm>
            <a:off x="79466" y="3417395"/>
            <a:ext cx="3085067" cy="1569660"/>
          </a:xfrm>
          <a:prstGeom prst="rect">
            <a:avLst/>
          </a:prstGeom>
          <a:ln>
            <a:solidFill>
              <a:sysClr val="windowText" lastClr="000000"/>
            </a:solidFill>
            <a:prstDash val="dash"/>
          </a:ln>
        </p:spPr>
        <p:txBody>
          <a:bodyPr wrap="square" lIns="0" rIns="0">
            <a:spAutoFit/>
          </a:bodyPr>
          <a:lstStyle/>
          <a:p>
            <a:pPr fontAlgn="auto">
              <a:lnSpc>
                <a:spcPct val="150000"/>
              </a:lnSpc>
              <a:spcBef>
                <a:spcPts val="0"/>
              </a:spcBef>
              <a:spcAft>
                <a:spcPts val="0"/>
              </a:spcAft>
              <a:buClr>
                <a:srgbClr val="00B0F0"/>
              </a:buClr>
              <a:buSzPct val="80000"/>
              <a:buFont typeface="Wingdings" panose="05000000000000000000" pitchFamily="2" charset="2"/>
              <a:buChar char="l"/>
            </a:pPr>
            <a:r>
              <a:rPr lang="en-US" altLang="zh-CN" sz="1600" kern="0" dirty="0">
                <a:solidFill>
                  <a:prstClr val="black"/>
                </a:solidFill>
                <a:latin typeface="微软雅黑" pitchFamily="34" charset="-122"/>
                <a:ea typeface="微软雅黑" pitchFamily="34" charset="-122"/>
              </a:rPr>
              <a:t>2015</a:t>
            </a:r>
            <a:r>
              <a:rPr lang="zh-CN" altLang="en-US" sz="1600" kern="0" dirty="0">
                <a:solidFill>
                  <a:prstClr val="black"/>
                </a:solidFill>
                <a:latin typeface="微软雅黑" pitchFamily="34" charset="-122"/>
                <a:ea typeface="微软雅黑" pitchFamily="34" charset="-122"/>
              </a:rPr>
              <a:t>年智能硬件出货量增长加速，增速约</a:t>
            </a:r>
            <a:r>
              <a:rPr lang="en-US" altLang="zh-CN" sz="1600" kern="0" dirty="0">
                <a:solidFill>
                  <a:prstClr val="black"/>
                </a:solidFill>
                <a:latin typeface="微软雅黑" pitchFamily="34" charset="-122"/>
                <a:ea typeface="微软雅黑" pitchFamily="34" charset="-122"/>
              </a:rPr>
              <a:t>35%</a:t>
            </a:r>
            <a:r>
              <a:rPr lang="zh-CN" altLang="en-US" sz="1600" kern="0" dirty="0">
                <a:solidFill>
                  <a:prstClr val="black"/>
                </a:solidFill>
                <a:latin typeface="微软雅黑" pitchFamily="34" charset="-122"/>
                <a:ea typeface="微软雅黑" pitchFamily="34" charset="-122"/>
              </a:rPr>
              <a:t>。</a:t>
            </a:r>
            <a:endParaRPr lang="en-US" altLang="zh-CN" sz="1600" kern="0" dirty="0">
              <a:solidFill>
                <a:prstClr val="black"/>
              </a:solidFill>
              <a:latin typeface="微软雅黑" pitchFamily="34" charset="-122"/>
              <a:ea typeface="微软雅黑" pitchFamily="34" charset="-122"/>
            </a:endParaRPr>
          </a:p>
          <a:p>
            <a:pPr fontAlgn="auto">
              <a:lnSpc>
                <a:spcPct val="150000"/>
              </a:lnSpc>
              <a:spcBef>
                <a:spcPts val="0"/>
              </a:spcBef>
              <a:spcAft>
                <a:spcPts val="0"/>
              </a:spcAft>
              <a:buClr>
                <a:srgbClr val="00B0F0"/>
              </a:buClr>
              <a:buSzPct val="80000"/>
              <a:buFont typeface="Wingdings" panose="05000000000000000000" pitchFamily="2" charset="2"/>
              <a:buChar char="l"/>
            </a:pPr>
            <a:r>
              <a:rPr lang="zh-CN" altLang="en-US" sz="1600" kern="0" dirty="0">
                <a:solidFill>
                  <a:prstClr val="black"/>
                </a:solidFill>
                <a:latin typeface="微软雅黑" pitchFamily="34" charset="-122"/>
                <a:ea typeface="微软雅黑" pitchFamily="34" charset="-122"/>
              </a:rPr>
              <a:t>产品应用向生产领域渗透，占比约</a:t>
            </a:r>
            <a:r>
              <a:rPr lang="en-US" altLang="zh-CN" sz="1600" kern="0" dirty="0">
                <a:solidFill>
                  <a:prstClr val="black"/>
                </a:solidFill>
                <a:latin typeface="微软雅黑" pitchFamily="34" charset="-122"/>
                <a:ea typeface="微软雅黑" pitchFamily="34" charset="-122"/>
              </a:rPr>
              <a:t>30%</a:t>
            </a:r>
            <a:r>
              <a:rPr lang="zh-CN" altLang="en-US" sz="1600" kern="0" dirty="0">
                <a:solidFill>
                  <a:prstClr val="black"/>
                </a:solidFill>
                <a:latin typeface="微软雅黑" pitchFamily="34" charset="-122"/>
                <a:ea typeface="微软雅黑" pitchFamily="34" charset="-122"/>
              </a:rPr>
              <a:t>。</a:t>
            </a:r>
            <a:endParaRPr lang="en-US" altLang="zh-CN" sz="1600" kern="0" dirty="0">
              <a:solidFill>
                <a:prstClr val="black"/>
              </a:solidFill>
              <a:latin typeface="微软雅黑" pitchFamily="34" charset="-122"/>
              <a:ea typeface="微软雅黑" pitchFamily="34" charset="-122"/>
            </a:endParaRPr>
          </a:p>
        </p:txBody>
      </p:sp>
      <p:sp>
        <p:nvSpPr>
          <p:cNvPr id="91" name="矩形 90"/>
          <p:cNvSpPr/>
          <p:nvPr/>
        </p:nvSpPr>
        <p:spPr>
          <a:xfrm>
            <a:off x="-40305" y="5039919"/>
            <a:ext cx="3245551" cy="338554"/>
          </a:xfrm>
          <a:prstGeom prst="rect">
            <a:avLst/>
          </a:prstGeom>
        </p:spPr>
        <p:txBody>
          <a:bodyPr wrap="square">
            <a:spAutoFit/>
          </a:bodyPr>
          <a:lstStyle/>
          <a:p>
            <a:pPr algn="ctr"/>
            <a:r>
              <a:rPr lang="zh-CN" altLang="en-US" sz="1600" b="1" dirty="0" smtClean="0">
                <a:solidFill>
                  <a:srgbClr val="FF0000"/>
                </a:solidFill>
                <a:latin typeface="微软雅黑" panose="020B0503020204020204" pitchFamily="34" charset="-122"/>
                <a:ea typeface="微软雅黑" panose="020B0503020204020204" pitchFamily="34" charset="-122"/>
              </a:rPr>
              <a:t>部分领域我国已有先发优势</a:t>
            </a:r>
            <a:endParaRPr lang="en-US" altLang="zh-CN" sz="1600" b="1" dirty="0">
              <a:solidFill>
                <a:srgbClr val="FF0000"/>
              </a:solidFill>
              <a:latin typeface="微软雅黑" panose="020B0503020204020204" pitchFamily="34" charset="-122"/>
              <a:ea typeface="微软雅黑" panose="020B0503020204020204" pitchFamily="34" charset="-122"/>
            </a:endParaRPr>
          </a:p>
        </p:txBody>
      </p:sp>
      <p:sp>
        <p:nvSpPr>
          <p:cNvPr id="92" name="矩形 91"/>
          <p:cNvSpPr/>
          <p:nvPr/>
        </p:nvSpPr>
        <p:spPr>
          <a:xfrm>
            <a:off x="79466" y="5376299"/>
            <a:ext cx="3085067" cy="1200329"/>
          </a:xfrm>
          <a:prstGeom prst="rect">
            <a:avLst/>
          </a:prstGeom>
          <a:solidFill>
            <a:schemeClr val="bg1"/>
          </a:solidFill>
          <a:ln>
            <a:solidFill>
              <a:sysClr val="windowText" lastClr="000000"/>
            </a:solidFill>
            <a:prstDash val="dash"/>
          </a:ln>
        </p:spPr>
        <p:txBody>
          <a:bodyPr wrap="square" lIns="0" rIns="0">
            <a:spAutoFit/>
          </a:bodyPr>
          <a:lstStyle/>
          <a:p>
            <a:pPr marR="0" lvl="0" defTabSz="914400" eaLnBrk="1" fontAlgn="auto" latinLnBrk="0" hangingPunct="1">
              <a:lnSpc>
                <a:spcPct val="150000"/>
              </a:lnSpc>
              <a:spcBef>
                <a:spcPts val="0"/>
              </a:spcBef>
              <a:spcAft>
                <a:spcPts val="0"/>
              </a:spcAft>
              <a:buClr>
                <a:srgbClr val="00B0F0"/>
              </a:buClr>
              <a:buSzPct val="80000"/>
              <a:buFont typeface="Wingdings" panose="05000000000000000000" pitchFamily="2" charset="2"/>
              <a:buChar char="l"/>
              <a:tabLst/>
              <a:defRPr/>
            </a:pPr>
            <a:r>
              <a:rPr lang="zh-CN" altLang="en-US" sz="1600" kern="0" dirty="0" smtClean="0">
                <a:solidFill>
                  <a:prstClr val="black"/>
                </a:solidFill>
                <a:latin typeface="微软雅黑" pitchFamily="34" charset="-122"/>
                <a:ea typeface="微软雅黑" pitchFamily="34" charset="-122"/>
              </a:rPr>
              <a:t>大疆无人机占全球市场的</a:t>
            </a:r>
            <a:r>
              <a:rPr lang="en-US" altLang="zh-CN" sz="1600" kern="0" dirty="0" smtClean="0">
                <a:solidFill>
                  <a:prstClr val="black"/>
                </a:solidFill>
                <a:latin typeface="微软雅黑" pitchFamily="34" charset="-122"/>
                <a:ea typeface="微软雅黑" pitchFamily="34" charset="-122"/>
              </a:rPr>
              <a:t>70%</a:t>
            </a:r>
            <a:r>
              <a:rPr lang="zh-CN" altLang="en-US" sz="1600" kern="0" dirty="0" smtClean="0">
                <a:solidFill>
                  <a:prstClr val="black"/>
                </a:solidFill>
                <a:latin typeface="微软雅黑" pitchFamily="34" charset="-122"/>
                <a:ea typeface="微软雅黑" pitchFamily="34" charset="-122"/>
              </a:rPr>
              <a:t>。</a:t>
            </a:r>
            <a:endParaRPr lang="en-US" altLang="zh-CN" sz="1600" kern="0" dirty="0" smtClean="0">
              <a:solidFill>
                <a:prstClr val="black"/>
              </a:solidFill>
              <a:latin typeface="微软雅黑" pitchFamily="34" charset="-122"/>
              <a:ea typeface="微软雅黑" pitchFamily="34" charset="-122"/>
            </a:endParaRPr>
          </a:p>
          <a:p>
            <a:pPr marR="0" lvl="0" defTabSz="914400" eaLnBrk="1" fontAlgn="auto" latinLnBrk="0" hangingPunct="1">
              <a:lnSpc>
                <a:spcPct val="150000"/>
              </a:lnSpc>
              <a:spcBef>
                <a:spcPts val="0"/>
              </a:spcBef>
              <a:spcAft>
                <a:spcPts val="0"/>
              </a:spcAft>
              <a:buClr>
                <a:srgbClr val="00B0F0"/>
              </a:buClr>
              <a:buSzPct val="80000"/>
              <a:buFont typeface="Wingdings" panose="05000000000000000000" pitchFamily="2" charset="2"/>
              <a:buChar char="l"/>
              <a:tabLst/>
              <a:defRPr/>
            </a:pPr>
            <a:r>
              <a:rPr lang="zh-CN" altLang="en-US" sz="1600" kern="0" dirty="0" smtClean="0">
                <a:solidFill>
                  <a:prstClr val="black"/>
                </a:solidFill>
                <a:latin typeface="微软雅黑" pitchFamily="34" charset="-122"/>
                <a:ea typeface="微软雅黑" pitchFamily="34" charset="-122"/>
              </a:rPr>
              <a:t>小米、步步高</a:t>
            </a:r>
            <a:r>
              <a:rPr lang="en-US" altLang="zh-CN" sz="1600" kern="0" dirty="0" smtClean="0">
                <a:solidFill>
                  <a:prstClr val="black"/>
                </a:solidFill>
                <a:latin typeface="微软雅黑" pitchFamily="34" charset="-122"/>
                <a:ea typeface="微软雅黑" pitchFamily="34" charset="-122"/>
              </a:rPr>
              <a:t>2015</a:t>
            </a:r>
            <a:r>
              <a:rPr lang="zh-CN" altLang="en-US" sz="1600" kern="0" dirty="0" smtClean="0">
                <a:solidFill>
                  <a:prstClr val="black"/>
                </a:solidFill>
                <a:latin typeface="微软雅黑" pitchFamily="34" charset="-122"/>
                <a:ea typeface="微软雅黑" pitchFamily="34" charset="-122"/>
              </a:rPr>
              <a:t>年</a:t>
            </a:r>
            <a:r>
              <a:rPr lang="en-US" altLang="zh-CN" sz="1600" kern="0" dirty="0" smtClean="0">
                <a:solidFill>
                  <a:prstClr val="black"/>
                </a:solidFill>
                <a:latin typeface="微软雅黑" pitchFamily="34" charset="-122"/>
                <a:ea typeface="微软雅黑" pitchFamily="34" charset="-122"/>
              </a:rPr>
              <a:t>Q3</a:t>
            </a:r>
            <a:r>
              <a:rPr lang="zh-CN" altLang="en-US" sz="1600" kern="0" dirty="0" smtClean="0">
                <a:solidFill>
                  <a:prstClr val="black"/>
                </a:solidFill>
                <a:latin typeface="微软雅黑" pitchFamily="34" charset="-122"/>
                <a:ea typeface="微软雅黑" pitchFamily="34" charset="-122"/>
              </a:rPr>
              <a:t>可穿戴设备出货量居全球第三、第五</a:t>
            </a:r>
            <a:endParaRPr lang="en-US" altLang="zh-CN" sz="1600" kern="0" dirty="0" smtClean="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4266841440"/>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30213" y="115888"/>
            <a:ext cx="8713787" cy="706437"/>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r>
              <a:rPr lang="zh-CN" altLang="en-US" sz="2800" dirty="0" smtClean="0">
                <a:solidFill>
                  <a:srgbClr val="FF0000"/>
                </a:solidFill>
              </a:rPr>
              <a:t>创新</a:t>
            </a:r>
            <a:r>
              <a:rPr lang="zh-CN" altLang="en-US" sz="2800" dirty="0" smtClean="0"/>
              <a:t>的技术</a:t>
            </a:r>
            <a:r>
              <a:rPr lang="en-US" altLang="zh-CN" sz="2800" dirty="0" smtClean="0"/>
              <a:t>--</a:t>
            </a:r>
            <a:r>
              <a:rPr lang="zh-CN" altLang="en-US" sz="2800" dirty="0" smtClean="0"/>
              <a:t>系统和元器件技术路线多元化带来发展机遇</a:t>
            </a:r>
            <a:endParaRPr lang="zh-CN" altLang="en-US" sz="2800" dirty="0"/>
          </a:p>
        </p:txBody>
      </p:sp>
      <p:pic>
        <p:nvPicPr>
          <p:cNvPr id="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0936" y="4214829"/>
            <a:ext cx="4574943" cy="2541937"/>
          </a:xfrm>
          <a:prstGeom prst="rect">
            <a:avLst/>
          </a:prstGeom>
          <a:solidFill>
            <a:schemeClr val="bg1"/>
          </a:solidFill>
          <a:ln>
            <a:noFill/>
          </a:ln>
          <a:effectLst/>
          <a:extLst/>
        </p:spPr>
      </p:pic>
      <p:sp>
        <p:nvSpPr>
          <p:cNvPr id="7" name="矩形 6"/>
          <p:cNvSpPr/>
          <p:nvPr/>
        </p:nvSpPr>
        <p:spPr>
          <a:xfrm>
            <a:off x="29980" y="1297959"/>
            <a:ext cx="4500956" cy="2692817"/>
          </a:xfrm>
          <a:prstGeom prst="rect">
            <a:avLst/>
          </a:prstGeom>
          <a:noFill/>
          <a:ln w="25400">
            <a:noFill/>
            <a:prstDash val="dash"/>
            <a:round/>
            <a:headEnd type="oval"/>
            <a:tailEnd type="none"/>
          </a:ln>
          <a:effectLst/>
        </p:spPr>
        <p:txBody>
          <a:bodyPr rtlCol="0" anchor="ctr"/>
          <a:lstStyle/>
          <a:p>
            <a:pPr marL="285750" indent="-285750">
              <a:lnSpc>
                <a:spcPct val="150000"/>
              </a:lnSpc>
              <a:buFont typeface="Wingdings" pitchFamily="2" charset="2"/>
              <a:buChar char="p"/>
            </a:pPr>
            <a:r>
              <a:rPr lang="zh-CN" altLang="en-US" sz="1600" b="1" dirty="0" smtClean="0">
                <a:solidFill>
                  <a:srgbClr val="FF0000"/>
                </a:solidFill>
                <a:latin typeface="微软雅黑" panose="020B0503020204020204" pitchFamily="34" charset="-122"/>
                <a:ea typeface="微软雅黑" panose="020B0503020204020204" pitchFamily="34" charset="-122"/>
              </a:rPr>
              <a:t>两种主要的操作系统技术路线方向清晰，争夺物联网</a:t>
            </a:r>
            <a:r>
              <a:rPr lang="en-US" altLang="zh-CN" sz="1600" b="1" dirty="0" smtClean="0">
                <a:solidFill>
                  <a:srgbClr val="FF0000"/>
                </a:solidFill>
                <a:latin typeface="微软雅黑" panose="020B0503020204020204" pitchFamily="34" charset="-122"/>
                <a:ea typeface="微软雅黑" panose="020B0503020204020204" pitchFamily="34" charset="-122"/>
              </a:rPr>
              <a:t>OS</a:t>
            </a:r>
            <a:r>
              <a:rPr lang="zh-CN" altLang="en-US" sz="1600" b="1" dirty="0" smtClean="0">
                <a:solidFill>
                  <a:srgbClr val="FF0000"/>
                </a:solidFill>
                <a:latin typeface="微软雅黑" panose="020B0503020204020204" pitchFamily="34" charset="-122"/>
                <a:ea typeface="微软雅黑" panose="020B0503020204020204" pitchFamily="34" charset="-122"/>
              </a:rPr>
              <a:t>主导权</a:t>
            </a:r>
            <a:endParaRPr lang="en-US" altLang="zh-CN" sz="1600" b="1" dirty="0" smtClean="0">
              <a:solidFill>
                <a:srgbClr val="FF0000"/>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en-US" altLang="zh-CN" sz="1400" b="1" dirty="0" err="1" smtClean="0">
                <a:solidFill>
                  <a:srgbClr val="333399"/>
                </a:solidFill>
                <a:latin typeface="微软雅黑" panose="020B0503020204020204" pitchFamily="34" charset="-122"/>
                <a:ea typeface="微软雅黑" panose="020B0503020204020204" pitchFamily="34" charset="-122"/>
              </a:rPr>
              <a:t>WatchOS</a:t>
            </a:r>
            <a:r>
              <a:rPr lang="zh-CN" altLang="en-US" sz="1400" b="1" dirty="0" smtClean="0">
                <a:solidFill>
                  <a:srgbClr val="333399"/>
                </a:solidFill>
                <a:latin typeface="微软雅黑" panose="020B0503020204020204" pitchFamily="34" charset="-122"/>
                <a:ea typeface="微软雅黑" panose="020B0503020204020204" pitchFamily="34" charset="-122"/>
              </a:rPr>
              <a:t>、</a:t>
            </a:r>
            <a:r>
              <a:rPr lang="en-US" altLang="zh-CN" sz="1400" b="1" dirty="0" err="1" smtClean="0">
                <a:solidFill>
                  <a:srgbClr val="333399"/>
                </a:solidFill>
                <a:latin typeface="微软雅黑" panose="020B0503020204020204" pitchFamily="34" charset="-122"/>
                <a:ea typeface="微软雅黑" panose="020B0503020204020204" pitchFamily="34" charset="-122"/>
              </a:rPr>
              <a:t>AndroidWear</a:t>
            </a:r>
            <a:r>
              <a:rPr lang="en-US" altLang="zh-CN" sz="1400" b="1" dirty="0" smtClean="0">
                <a:solidFill>
                  <a:srgbClr val="333399"/>
                </a:solidFill>
                <a:latin typeface="微软雅黑" panose="020B0503020204020204" pitchFamily="34" charset="-122"/>
                <a:ea typeface="微软雅黑" panose="020B0503020204020204" pitchFamily="34" charset="-122"/>
              </a:rPr>
              <a:t>/Android</a:t>
            </a:r>
            <a:r>
              <a:rPr lang="zh-CN" altLang="en-US" sz="1400" b="1" dirty="0" smtClean="0">
                <a:solidFill>
                  <a:srgbClr val="333399"/>
                </a:solidFill>
                <a:latin typeface="微软雅黑" panose="020B0503020204020204" pitchFamily="34" charset="-122"/>
                <a:ea typeface="微软雅黑" panose="020B0503020204020204" pitchFamily="34" charset="-122"/>
              </a:rPr>
              <a:t>在全球腕上设备中的份额已形成领先优势。</a:t>
            </a:r>
            <a:endParaRPr lang="en-US" altLang="zh-CN" sz="1400" b="1" dirty="0" smtClean="0">
              <a:solidFill>
                <a:srgbClr val="333399"/>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en-US" altLang="zh-CN" sz="1400" b="1" dirty="0" smtClean="0">
                <a:solidFill>
                  <a:srgbClr val="333399"/>
                </a:solidFill>
                <a:latin typeface="微软雅黑" panose="020B0503020204020204" pitchFamily="34" charset="-122"/>
                <a:ea typeface="微软雅黑" panose="020B0503020204020204" pitchFamily="34" charset="-122"/>
              </a:rPr>
              <a:t>ARM </a:t>
            </a:r>
            <a:r>
              <a:rPr lang="en-US" altLang="zh-CN" sz="1400" b="1" dirty="0" err="1">
                <a:solidFill>
                  <a:srgbClr val="333399"/>
                </a:solidFill>
                <a:latin typeface="微软雅黑" panose="020B0503020204020204" pitchFamily="34" charset="-122"/>
                <a:ea typeface="微软雅黑" panose="020B0503020204020204" pitchFamily="34" charset="-122"/>
              </a:rPr>
              <a:t>m</a:t>
            </a:r>
            <a:r>
              <a:rPr lang="en-US" altLang="zh-CN" sz="1400" b="1" dirty="0" err="1" smtClean="0">
                <a:solidFill>
                  <a:srgbClr val="333399"/>
                </a:solidFill>
                <a:latin typeface="微软雅黑" panose="020B0503020204020204" pitchFamily="34" charset="-122"/>
                <a:ea typeface="微软雅黑" panose="020B0503020204020204" pitchFamily="34" charset="-122"/>
              </a:rPr>
              <a:t>bed</a:t>
            </a:r>
            <a:r>
              <a:rPr lang="zh-CN" altLang="en-US" sz="1400" b="1" dirty="0" smtClean="0">
                <a:solidFill>
                  <a:srgbClr val="333399"/>
                </a:solidFill>
                <a:latin typeface="微软雅黑" panose="020B0503020204020204" pitchFamily="34" charset="-122"/>
                <a:ea typeface="微软雅黑" panose="020B0503020204020204" pitchFamily="34" charset="-122"/>
              </a:rPr>
              <a:t>、华为</a:t>
            </a:r>
            <a:r>
              <a:rPr lang="en-US" altLang="zh-CN" sz="1400" b="1" dirty="0" err="1" smtClean="0">
                <a:solidFill>
                  <a:srgbClr val="333399"/>
                </a:solidFill>
                <a:latin typeface="微软雅黑" panose="020B0503020204020204" pitchFamily="34" charset="-122"/>
                <a:ea typeface="微软雅黑" panose="020B0503020204020204" pitchFamily="34" charset="-122"/>
              </a:rPr>
              <a:t>LiteOS</a:t>
            </a:r>
            <a:r>
              <a:rPr lang="zh-CN" altLang="en-US" sz="1400" b="1" dirty="0" smtClean="0">
                <a:solidFill>
                  <a:srgbClr val="333399"/>
                </a:solidFill>
                <a:latin typeface="微软雅黑" panose="020B0503020204020204" pitchFamily="34" charset="-122"/>
                <a:ea typeface="微软雅黑" panose="020B0503020204020204" pitchFamily="34" charset="-122"/>
              </a:rPr>
              <a:t>、庆科</a:t>
            </a:r>
            <a:r>
              <a:rPr lang="en-US" altLang="zh-CN" sz="1400" b="1" dirty="0" err="1" smtClean="0">
                <a:solidFill>
                  <a:srgbClr val="333399"/>
                </a:solidFill>
                <a:latin typeface="微软雅黑" panose="020B0503020204020204" pitchFamily="34" charset="-122"/>
                <a:ea typeface="微软雅黑" panose="020B0503020204020204" pitchFamily="34" charset="-122"/>
              </a:rPr>
              <a:t>Mico</a:t>
            </a:r>
            <a:r>
              <a:rPr lang="zh-CN" altLang="en-US" sz="1400" b="1" dirty="0" smtClean="0">
                <a:solidFill>
                  <a:srgbClr val="333399"/>
                </a:solidFill>
                <a:latin typeface="微软雅黑" panose="020B0503020204020204" pitchFamily="34" charset="-122"/>
                <a:ea typeface="微软雅黑" panose="020B0503020204020204" pitchFamily="34" charset="-122"/>
              </a:rPr>
              <a:t>等轻量级操作系统自底向上整合应用生态，有望打破</a:t>
            </a:r>
            <a:r>
              <a:rPr lang="en-US" altLang="zh-CN" sz="1400" b="1" dirty="0" err="1" smtClean="0">
                <a:solidFill>
                  <a:srgbClr val="333399"/>
                </a:solidFill>
                <a:latin typeface="微软雅黑" panose="020B0503020204020204" pitchFamily="34" charset="-122"/>
                <a:ea typeface="微软雅黑" panose="020B0503020204020204" pitchFamily="34" charset="-122"/>
              </a:rPr>
              <a:t>iOS</a:t>
            </a:r>
            <a:r>
              <a:rPr lang="zh-CN" altLang="en-US" sz="1400" b="1" dirty="0" smtClean="0">
                <a:solidFill>
                  <a:srgbClr val="333399"/>
                </a:solidFill>
                <a:latin typeface="微软雅黑" panose="020B0503020204020204" pitchFamily="34" charset="-122"/>
                <a:ea typeface="微软雅黑" panose="020B0503020204020204" pitchFamily="34" charset="-122"/>
              </a:rPr>
              <a:t>和安卓在移动设备应用上的垄断。</a:t>
            </a:r>
            <a:endParaRPr lang="en-US" altLang="zh-CN" sz="1400" b="1" dirty="0" smtClean="0">
              <a:solidFill>
                <a:srgbClr val="333399"/>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zh-CN" altLang="en-US" sz="1400" b="1" dirty="0" smtClean="0">
                <a:solidFill>
                  <a:srgbClr val="333399"/>
                </a:solidFill>
                <a:latin typeface="微软雅黑" panose="020B0503020204020204" pitchFamily="34" charset="-122"/>
                <a:ea typeface="微软雅黑" panose="020B0503020204020204" pitchFamily="34" charset="-122"/>
              </a:rPr>
              <a:t>其它探索：阿</a:t>
            </a:r>
            <a:r>
              <a:rPr lang="zh-CN" altLang="en-US" sz="1400" b="1" dirty="0">
                <a:solidFill>
                  <a:srgbClr val="333399"/>
                </a:solidFill>
                <a:latin typeface="微软雅黑" panose="020B0503020204020204" pitchFamily="34" charset="-122"/>
                <a:ea typeface="微软雅黑" panose="020B0503020204020204" pitchFamily="34" charset="-122"/>
              </a:rPr>
              <a:t>里</a:t>
            </a:r>
            <a:r>
              <a:rPr lang="en-US" altLang="zh-CN" sz="1400" b="1" dirty="0" err="1">
                <a:solidFill>
                  <a:srgbClr val="333399"/>
                </a:solidFill>
                <a:latin typeface="微软雅黑" panose="020B0503020204020204" pitchFamily="34" charset="-122"/>
                <a:ea typeface="微软雅黑" panose="020B0503020204020204" pitchFamily="34" charset="-122"/>
              </a:rPr>
              <a:t>YunOS</a:t>
            </a:r>
            <a:r>
              <a:rPr lang="zh-CN" altLang="en-US" sz="1400" b="1" dirty="0">
                <a:solidFill>
                  <a:srgbClr val="333399"/>
                </a:solidFill>
                <a:latin typeface="微软雅黑" panose="020B0503020204020204" pitchFamily="34" charset="-122"/>
                <a:ea typeface="微软雅黑" panose="020B0503020204020204" pitchFamily="34" charset="-122"/>
              </a:rPr>
              <a:t>深度融合云服务开发框架，以云服务</a:t>
            </a:r>
            <a:r>
              <a:rPr lang="zh-CN" altLang="en-US" sz="1400" b="1" dirty="0" smtClean="0">
                <a:solidFill>
                  <a:srgbClr val="333399"/>
                </a:solidFill>
                <a:latin typeface="微软雅黑" panose="020B0503020204020204" pitchFamily="34" charset="-122"/>
                <a:ea typeface="微软雅黑" panose="020B0503020204020204" pitchFamily="34" charset="-122"/>
              </a:rPr>
              <a:t>能力加快向智能硬件渗透。</a:t>
            </a:r>
            <a:endParaRPr lang="zh-CN" altLang="en-US" sz="1400" b="1" dirty="0">
              <a:solidFill>
                <a:srgbClr val="333399"/>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endParaRPr lang="en-US" altLang="zh-CN" sz="1400" b="1" dirty="0" smtClean="0">
              <a:solidFill>
                <a:srgbClr val="333399"/>
              </a:solidFill>
              <a:latin typeface="微软雅黑" panose="020B0503020204020204" pitchFamily="34" charset="-122"/>
              <a:ea typeface="微软雅黑" panose="020B0503020204020204" pitchFamily="34" charset="-122"/>
            </a:endParaRPr>
          </a:p>
        </p:txBody>
      </p:sp>
      <p:sp>
        <p:nvSpPr>
          <p:cNvPr id="8" name="矩形 7"/>
          <p:cNvSpPr/>
          <p:nvPr/>
        </p:nvSpPr>
        <p:spPr>
          <a:xfrm>
            <a:off x="48862" y="4072646"/>
            <a:ext cx="4360940" cy="2683010"/>
          </a:xfrm>
          <a:prstGeom prst="rect">
            <a:avLst/>
          </a:prstGeom>
          <a:solidFill>
            <a:schemeClr val="bg1"/>
          </a:solidFill>
          <a:ln w="25400">
            <a:noFill/>
            <a:prstDash val="dash"/>
            <a:round/>
            <a:headEnd type="oval"/>
            <a:tailEnd type="none"/>
          </a:ln>
          <a:effectLst/>
        </p:spPr>
        <p:txBody>
          <a:bodyPr rtlCol="0" anchor="t"/>
          <a:lstStyle/>
          <a:p>
            <a:pPr marL="285750" indent="-285750">
              <a:lnSpc>
                <a:spcPct val="150000"/>
              </a:lnSpc>
              <a:buFont typeface="Wingdings" pitchFamily="2" charset="2"/>
              <a:buChar char="p"/>
            </a:pPr>
            <a:r>
              <a:rPr lang="zh-CN" altLang="en-US" sz="1600" b="1" dirty="0" smtClean="0">
                <a:solidFill>
                  <a:srgbClr val="FF0000"/>
                </a:solidFill>
                <a:latin typeface="微软雅黑" panose="020B0503020204020204" pitchFamily="34" charset="-122"/>
                <a:ea typeface="微软雅黑" panose="020B0503020204020204" pitchFamily="34" charset="-122"/>
              </a:rPr>
              <a:t>元器件与应用结合更加紧密，面向应用的集成创新成为重要发展方向</a:t>
            </a:r>
            <a:endParaRPr lang="en-US" altLang="zh-CN" sz="1600" b="1" dirty="0" smtClean="0">
              <a:solidFill>
                <a:srgbClr val="FF0000"/>
              </a:solidFill>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defRPr/>
            </a:pPr>
            <a:r>
              <a:rPr lang="zh-CN" altLang="en-US" sz="1400" b="1" dirty="0" smtClean="0">
                <a:solidFill>
                  <a:srgbClr val="333399"/>
                </a:solidFill>
                <a:latin typeface="微软雅黑" pitchFamily="34" charset="-122"/>
                <a:ea typeface="微软雅黑" pitchFamily="34" charset="-122"/>
              </a:rPr>
              <a:t>低功耗处理单元、传感器、连接芯片的组合更加灵活，出现</a:t>
            </a:r>
            <a:r>
              <a:rPr lang="en-US" altLang="zh-CN" sz="1400" b="1" dirty="0" smtClean="0">
                <a:solidFill>
                  <a:srgbClr val="333399"/>
                </a:solidFill>
                <a:latin typeface="微软雅黑" pitchFamily="34" charset="-122"/>
                <a:ea typeface="微软雅黑" pitchFamily="34" charset="-122"/>
              </a:rPr>
              <a:t>Intel</a:t>
            </a:r>
            <a:r>
              <a:rPr lang="zh-CN" altLang="en-US" sz="1400" b="1" dirty="0" smtClean="0">
                <a:solidFill>
                  <a:srgbClr val="333399"/>
                </a:solidFill>
                <a:latin typeface="微软雅黑" pitchFamily="34" charset="-122"/>
                <a:ea typeface="微软雅黑" pitchFamily="34" charset="-122"/>
              </a:rPr>
              <a:t>的</a:t>
            </a:r>
            <a:r>
              <a:rPr lang="en-US" altLang="zh-CN" sz="1400" b="1" dirty="0" smtClean="0">
                <a:solidFill>
                  <a:srgbClr val="333399"/>
                </a:solidFill>
                <a:latin typeface="微软雅黑" pitchFamily="34" charset="-122"/>
                <a:ea typeface="微软雅黑" pitchFamily="34" charset="-122"/>
              </a:rPr>
              <a:t>Curie</a:t>
            </a:r>
            <a:r>
              <a:rPr lang="zh-CN" altLang="en-US" sz="1400" b="1" dirty="0" smtClean="0">
                <a:solidFill>
                  <a:srgbClr val="333399"/>
                </a:solidFill>
                <a:latin typeface="微软雅黑" pitchFamily="34" charset="-122"/>
                <a:ea typeface="微软雅黑" pitchFamily="34" charset="-122"/>
              </a:rPr>
              <a:t>、</a:t>
            </a:r>
            <a:r>
              <a:rPr lang="en-US" altLang="zh-CN" sz="1400" b="1" dirty="0" smtClean="0">
                <a:solidFill>
                  <a:srgbClr val="333399"/>
                </a:solidFill>
                <a:latin typeface="微软雅黑" pitchFamily="34" charset="-122"/>
                <a:ea typeface="微软雅黑" pitchFamily="34" charset="-122"/>
              </a:rPr>
              <a:t>TI</a:t>
            </a:r>
            <a:r>
              <a:rPr lang="zh-CN" altLang="en-US" sz="1400" b="1" dirty="0" smtClean="0">
                <a:solidFill>
                  <a:srgbClr val="333399"/>
                </a:solidFill>
                <a:latin typeface="微软雅黑" pitchFamily="34" charset="-122"/>
                <a:ea typeface="微软雅黑" pitchFamily="34" charset="-122"/>
              </a:rPr>
              <a:t>的</a:t>
            </a:r>
            <a:r>
              <a:rPr lang="en-US" altLang="zh-CN" sz="1400" b="1" dirty="0" err="1" smtClean="0">
                <a:solidFill>
                  <a:srgbClr val="333399"/>
                </a:solidFill>
                <a:latin typeface="微软雅黑" pitchFamily="34" charset="-122"/>
                <a:ea typeface="微软雅黑" pitchFamily="34" charset="-122"/>
              </a:rPr>
              <a:t>SimpleLink</a:t>
            </a:r>
            <a:r>
              <a:rPr lang="zh-CN" altLang="en-US" sz="1400" b="1" dirty="0" smtClean="0">
                <a:solidFill>
                  <a:srgbClr val="333399"/>
                </a:solidFill>
                <a:latin typeface="微软雅黑" pitchFamily="34" charset="-122"/>
                <a:ea typeface="微软雅黑" pitchFamily="34" charset="-122"/>
              </a:rPr>
              <a:t>等不同的</a:t>
            </a:r>
            <a:r>
              <a:rPr lang="en-US" altLang="zh-CN" sz="1400" b="1" dirty="0" smtClean="0">
                <a:solidFill>
                  <a:srgbClr val="333399"/>
                </a:solidFill>
                <a:latin typeface="微软雅黑" pitchFamily="34" charset="-122"/>
                <a:ea typeface="微软雅黑" pitchFamily="34" charset="-122"/>
              </a:rPr>
              <a:t>SOC</a:t>
            </a:r>
            <a:r>
              <a:rPr lang="zh-CN" altLang="en-US" sz="1400" b="1" dirty="0" smtClean="0">
                <a:solidFill>
                  <a:srgbClr val="333399"/>
                </a:solidFill>
                <a:latin typeface="微软雅黑" pitchFamily="34" charset="-122"/>
                <a:ea typeface="微软雅黑" pitchFamily="34" charset="-122"/>
              </a:rPr>
              <a:t>集成</a:t>
            </a:r>
            <a:r>
              <a:rPr lang="zh-CN" altLang="en-US" sz="1400" b="1" dirty="0">
                <a:solidFill>
                  <a:srgbClr val="333399"/>
                </a:solidFill>
                <a:latin typeface="微软雅黑" pitchFamily="34" charset="-122"/>
                <a:ea typeface="微软雅黑" pitchFamily="34" charset="-122"/>
              </a:rPr>
              <a:t>方案</a:t>
            </a:r>
            <a:r>
              <a:rPr lang="zh-CN" altLang="en-US" sz="1400" b="1" dirty="0" smtClean="0">
                <a:solidFill>
                  <a:srgbClr val="333399"/>
                </a:solidFill>
                <a:latin typeface="微软雅黑" pitchFamily="34" charset="-122"/>
                <a:ea typeface="微软雅黑" pitchFamily="34" charset="-122"/>
              </a:rPr>
              <a:t>。</a:t>
            </a:r>
            <a:endParaRPr lang="en-US" altLang="zh-CN" sz="1400" b="1" dirty="0" smtClean="0">
              <a:solidFill>
                <a:srgbClr val="333399"/>
              </a:solidFill>
              <a:latin typeface="微软雅黑" pitchFamily="34" charset="-122"/>
              <a:ea typeface="微软雅黑" pitchFamily="34" charset="-122"/>
            </a:endParaRPr>
          </a:p>
          <a:p>
            <a:pPr marL="171450" indent="-171450">
              <a:lnSpc>
                <a:spcPct val="150000"/>
              </a:lnSpc>
              <a:buFont typeface="Arial" panose="020B0604020202020204" pitchFamily="34" charset="0"/>
              <a:buChar char="•"/>
              <a:defRPr/>
            </a:pPr>
            <a:r>
              <a:rPr lang="zh-CN" altLang="en-US" sz="1400" b="1" dirty="0">
                <a:solidFill>
                  <a:srgbClr val="333399"/>
                </a:solidFill>
                <a:latin typeface="微软雅黑" pitchFamily="34" charset="-122"/>
                <a:ea typeface="微软雅黑" pitchFamily="34" charset="-122"/>
              </a:rPr>
              <a:t>我</a:t>
            </a:r>
            <a:r>
              <a:rPr lang="zh-CN" altLang="en-US" sz="1400" b="1" dirty="0" smtClean="0">
                <a:solidFill>
                  <a:srgbClr val="333399"/>
                </a:solidFill>
                <a:latin typeface="微软雅黑" pitchFamily="34" charset="-122"/>
                <a:ea typeface="微软雅黑" pitchFamily="34" charset="-122"/>
              </a:rPr>
              <a:t>国君正</a:t>
            </a:r>
            <a:r>
              <a:rPr lang="en-US" altLang="zh-CN" sz="1400" b="1" dirty="0" smtClean="0">
                <a:solidFill>
                  <a:srgbClr val="333399"/>
                </a:solidFill>
                <a:latin typeface="微软雅黑" pitchFamily="34" charset="-122"/>
                <a:ea typeface="微软雅黑" pitchFamily="34" charset="-122"/>
              </a:rPr>
              <a:t>Newton</a:t>
            </a:r>
            <a:r>
              <a:rPr lang="zh-CN" altLang="en-US" sz="1400" b="1" dirty="0" smtClean="0">
                <a:solidFill>
                  <a:srgbClr val="333399"/>
                </a:solidFill>
                <a:latin typeface="微软雅黑" pitchFamily="34" charset="-122"/>
                <a:ea typeface="微软雅黑" pitchFamily="34" charset="-122"/>
              </a:rPr>
              <a:t>平台及小米、</a:t>
            </a:r>
            <a:r>
              <a:rPr lang="en-US" altLang="zh-CN" sz="1400" b="1" dirty="0" err="1" smtClean="0">
                <a:solidFill>
                  <a:srgbClr val="333399"/>
                </a:solidFill>
                <a:latin typeface="微软雅黑" pitchFamily="34" charset="-122"/>
                <a:ea typeface="微软雅黑" pitchFamily="34" charset="-122"/>
              </a:rPr>
              <a:t>Broadlink</a:t>
            </a:r>
            <a:r>
              <a:rPr lang="zh-CN" altLang="en-US" sz="1400" b="1" dirty="0" smtClean="0">
                <a:solidFill>
                  <a:srgbClr val="333399"/>
                </a:solidFill>
                <a:latin typeface="微软雅黑" pitchFamily="34" charset="-122"/>
                <a:ea typeface="微软雅黑" pitchFamily="34" charset="-122"/>
              </a:rPr>
              <a:t>的连接芯片模组已有较好应用。</a:t>
            </a:r>
            <a:endParaRPr lang="en-US" altLang="zh-CN" sz="1400" b="1" dirty="0">
              <a:solidFill>
                <a:srgbClr val="333399"/>
              </a:solidFill>
              <a:latin typeface="微软雅黑" panose="020B0503020204020204" pitchFamily="34" charset="-122"/>
              <a:ea typeface="微软雅黑" panose="020B0503020204020204" pitchFamily="34" charset="-122"/>
            </a:endParaRPr>
          </a:p>
        </p:txBody>
      </p:sp>
      <p:sp>
        <p:nvSpPr>
          <p:cNvPr id="9" name="矩形 8"/>
          <p:cNvSpPr/>
          <p:nvPr/>
        </p:nvSpPr>
        <p:spPr bwMode="auto">
          <a:xfrm>
            <a:off x="24714" y="980728"/>
            <a:ext cx="4506222" cy="5794344"/>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Arial" pitchFamily="34" charset="0"/>
              <a:ea typeface="宋体" pitchFamily="2" charset="-122"/>
            </a:endParaRPr>
          </a:p>
        </p:txBody>
      </p:sp>
      <p:grpSp>
        <p:nvGrpSpPr>
          <p:cNvPr id="3" name="组合 2"/>
          <p:cNvGrpSpPr/>
          <p:nvPr/>
        </p:nvGrpSpPr>
        <p:grpSpPr>
          <a:xfrm>
            <a:off x="4428927" y="756841"/>
            <a:ext cx="4715073" cy="3468601"/>
            <a:chOff x="4428927" y="756841"/>
            <a:chExt cx="4715073" cy="3468601"/>
          </a:xfrm>
        </p:grpSpPr>
        <p:cxnSp>
          <p:nvCxnSpPr>
            <p:cNvPr id="4" name="直接箭头连接符 3"/>
            <p:cNvCxnSpPr/>
            <p:nvPr/>
          </p:nvCxnSpPr>
          <p:spPr bwMode="auto">
            <a:xfrm flipV="1">
              <a:off x="5129016" y="827122"/>
              <a:ext cx="0" cy="2903362"/>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cxnSp>
          <p:nvCxnSpPr>
            <p:cNvPr id="12" name="直接箭头连接符 11"/>
            <p:cNvCxnSpPr/>
            <p:nvPr/>
          </p:nvCxnSpPr>
          <p:spPr bwMode="auto">
            <a:xfrm>
              <a:off x="5129016" y="3759060"/>
              <a:ext cx="3692024" cy="0"/>
            </a:xfrm>
            <a:prstGeom prst="straightConnector1">
              <a:avLst/>
            </a:prstGeom>
            <a:solidFill>
              <a:schemeClr val="accent1"/>
            </a:solidFill>
            <a:ln w="28575" cap="flat" cmpd="sng" algn="ctr">
              <a:solidFill>
                <a:schemeClr val="tx1"/>
              </a:solidFill>
              <a:prstDash val="solid"/>
              <a:round/>
              <a:headEnd type="none" w="med" len="med"/>
              <a:tailEnd type="arrow"/>
            </a:ln>
            <a:effectLst/>
          </p:spPr>
        </p:cxnSp>
        <p:sp>
          <p:nvSpPr>
            <p:cNvPr id="11" name="TextBox 10"/>
            <p:cNvSpPr txBox="1"/>
            <p:nvPr/>
          </p:nvSpPr>
          <p:spPr>
            <a:xfrm>
              <a:off x="8213974" y="3378716"/>
              <a:ext cx="792088" cy="261610"/>
            </a:xfrm>
            <a:prstGeom prst="rect">
              <a:avLst/>
            </a:prstGeom>
            <a:noFill/>
          </p:spPr>
          <p:txBody>
            <a:bodyPr wrap="square" rtlCol="0">
              <a:spAutoFit/>
            </a:bodyPr>
            <a:lstStyle/>
            <a:p>
              <a:r>
                <a:rPr lang="zh-CN" altLang="en-US" sz="1100" dirty="0" smtClean="0">
                  <a:latin typeface="微软雅黑" pitchFamily="34" charset="-122"/>
                  <a:ea typeface="微软雅黑" pitchFamily="34" charset="-122"/>
                </a:rPr>
                <a:t>处理能力</a:t>
              </a:r>
              <a:endParaRPr lang="zh-CN" altLang="en-US" sz="1100" dirty="0">
                <a:latin typeface="微软雅黑" pitchFamily="34" charset="-122"/>
                <a:ea typeface="微软雅黑" pitchFamily="34" charset="-122"/>
              </a:endParaRPr>
            </a:p>
          </p:txBody>
        </p:sp>
        <p:sp>
          <p:nvSpPr>
            <p:cNvPr id="16" name="TextBox 15"/>
            <p:cNvSpPr txBox="1"/>
            <p:nvPr/>
          </p:nvSpPr>
          <p:spPr>
            <a:xfrm>
              <a:off x="5191669" y="865856"/>
              <a:ext cx="792088" cy="261610"/>
            </a:xfrm>
            <a:prstGeom prst="rect">
              <a:avLst/>
            </a:prstGeom>
            <a:noFill/>
          </p:spPr>
          <p:txBody>
            <a:bodyPr wrap="square" rtlCol="0">
              <a:spAutoFit/>
            </a:bodyPr>
            <a:lstStyle/>
            <a:p>
              <a:r>
                <a:rPr lang="zh-CN" altLang="en-US" sz="1100" dirty="0" smtClean="0">
                  <a:latin typeface="微软雅黑" pitchFamily="34" charset="-122"/>
                  <a:ea typeface="微软雅黑" pitchFamily="34" charset="-122"/>
                </a:rPr>
                <a:t>系统功能</a:t>
              </a:r>
              <a:endParaRPr lang="zh-CN" altLang="en-US" sz="1100" dirty="0">
                <a:latin typeface="微软雅黑" pitchFamily="34" charset="-122"/>
                <a:ea typeface="微软雅黑" pitchFamily="34" charset="-122"/>
              </a:endParaRPr>
            </a:p>
          </p:txBody>
        </p:sp>
        <p:sp>
          <p:nvSpPr>
            <p:cNvPr id="18" name="TextBox 17"/>
            <p:cNvSpPr txBox="1"/>
            <p:nvPr/>
          </p:nvSpPr>
          <p:spPr>
            <a:xfrm>
              <a:off x="4478111" y="1029333"/>
              <a:ext cx="792088" cy="430887"/>
            </a:xfrm>
            <a:prstGeom prst="rect">
              <a:avLst/>
            </a:prstGeom>
            <a:noFill/>
          </p:spPr>
          <p:txBody>
            <a:bodyPr wrap="square" rtlCol="0">
              <a:spAutoFit/>
            </a:bodyPr>
            <a:lstStyle/>
            <a:p>
              <a:r>
                <a:rPr lang="zh-CN" altLang="en-US" sz="1050" dirty="0" smtClean="0">
                  <a:latin typeface="微软雅黑" pitchFamily="34" charset="-122"/>
                  <a:ea typeface="微软雅黑" pitchFamily="34" charset="-122"/>
                </a:rPr>
                <a:t>图形界面用户管理</a:t>
              </a:r>
              <a:endParaRPr lang="zh-CN" altLang="en-US" sz="1050" dirty="0">
                <a:latin typeface="微软雅黑" pitchFamily="34" charset="-122"/>
                <a:ea typeface="微软雅黑" pitchFamily="34" charset="-122"/>
              </a:endParaRPr>
            </a:p>
          </p:txBody>
        </p:sp>
        <p:sp>
          <p:nvSpPr>
            <p:cNvPr id="20" name="TextBox 19"/>
            <p:cNvSpPr txBox="1"/>
            <p:nvPr/>
          </p:nvSpPr>
          <p:spPr>
            <a:xfrm>
              <a:off x="4428927" y="2091935"/>
              <a:ext cx="792088" cy="430887"/>
            </a:xfrm>
            <a:prstGeom prst="rect">
              <a:avLst/>
            </a:prstGeom>
            <a:noFill/>
          </p:spPr>
          <p:txBody>
            <a:bodyPr wrap="square" rtlCol="0">
              <a:spAutoFit/>
            </a:bodyPr>
            <a:lstStyle/>
            <a:p>
              <a:r>
                <a:rPr lang="zh-CN" altLang="en-US" sz="1050" dirty="0" smtClean="0">
                  <a:latin typeface="微软雅黑" pitchFamily="34" charset="-122"/>
                  <a:ea typeface="微软雅黑" pitchFamily="34" charset="-122"/>
                </a:rPr>
                <a:t>网络连接用户交互</a:t>
              </a:r>
              <a:endParaRPr lang="zh-CN" altLang="en-US" sz="1050" dirty="0">
                <a:latin typeface="微软雅黑" pitchFamily="34" charset="-122"/>
                <a:ea typeface="微软雅黑" pitchFamily="34" charset="-122"/>
              </a:endParaRPr>
            </a:p>
          </p:txBody>
        </p:sp>
        <p:sp>
          <p:nvSpPr>
            <p:cNvPr id="21" name="TextBox 20"/>
            <p:cNvSpPr txBox="1"/>
            <p:nvPr/>
          </p:nvSpPr>
          <p:spPr>
            <a:xfrm>
              <a:off x="4456418" y="3307820"/>
              <a:ext cx="792088" cy="430887"/>
            </a:xfrm>
            <a:prstGeom prst="rect">
              <a:avLst/>
            </a:prstGeom>
            <a:noFill/>
          </p:spPr>
          <p:txBody>
            <a:bodyPr wrap="square" rtlCol="0">
              <a:spAutoFit/>
            </a:bodyPr>
            <a:lstStyle/>
            <a:p>
              <a:r>
                <a:rPr lang="zh-CN" altLang="en-US" sz="1050" dirty="0" smtClean="0">
                  <a:latin typeface="微软雅黑" pitchFamily="34" charset="-122"/>
                  <a:ea typeface="微软雅黑" pitchFamily="34" charset="-122"/>
                </a:rPr>
                <a:t>进程管理</a:t>
              </a:r>
              <a:endParaRPr lang="en-US" altLang="zh-CN" sz="1050" dirty="0" smtClean="0">
                <a:latin typeface="微软雅黑" pitchFamily="34" charset="-122"/>
                <a:ea typeface="微软雅黑" pitchFamily="34" charset="-122"/>
              </a:endParaRPr>
            </a:p>
            <a:p>
              <a:r>
                <a:rPr lang="zh-CN" altLang="en-US" sz="1050" dirty="0" smtClean="0">
                  <a:latin typeface="微软雅黑" pitchFamily="34" charset="-122"/>
                  <a:ea typeface="微软雅黑" pitchFamily="34" charset="-122"/>
                </a:rPr>
                <a:t>任务调度</a:t>
              </a:r>
              <a:endParaRPr lang="zh-CN" altLang="en-US" sz="1050" dirty="0">
                <a:latin typeface="微软雅黑" pitchFamily="34" charset="-122"/>
                <a:ea typeface="微软雅黑" pitchFamily="34" charset="-122"/>
              </a:endParaRPr>
            </a:p>
          </p:txBody>
        </p:sp>
        <p:sp>
          <p:nvSpPr>
            <p:cNvPr id="23" name="椭圆 22"/>
            <p:cNvSpPr/>
            <p:nvPr/>
          </p:nvSpPr>
          <p:spPr bwMode="auto">
            <a:xfrm>
              <a:off x="5386082" y="3298208"/>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椭圆 23"/>
            <p:cNvSpPr/>
            <p:nvPr/>
          </p:nvSpPr>
          <p:spPr bwMode="auto">
            <a:xfrm>
              <a:off x="5406277" y="3494699"/>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TextBox 24"/>
            <p:cNvSpPr txBox="1"/>
            <p:nvPr/>
          </p:nvSpPr>
          <p:spPr>
            <a:xfrm>
              <a:off x="5083845" y="3030587"/>
              <a:ext cx="1007737" cy="276999"/>
            </a:xfrm>
            <a:prstGeom prst="rect">
              <a:avLst/>
            </a:prstGeom>
            <a:noFill/>
          </p:spPr>
          <p:txBody>
            <a:bodyPr wrap="square" rtlCol="0">
              <a:spAutoFit/>
            </a:bodyPr>
            <a:lstStyle/>
            <a:p>
              <a:r>
                <a:rPr lang="en-US" altLang="zh-CN" sz="1200" dirty="0" err="1" smtClean="0"/>
                <a:t>Contiki</a:t>
              </a:r>
              <a:endParaRPr lang="zh-CN" altLang="en-US" sz="1200" dirty="0"/>
            </a:p>
          </p:txBody>
        </p:sp>
        <p:sp>
          <p:nvSpPr>
            <p:cNvPr id="26" name="TextBox 25"/>
            <p:cNvSpPr txBox="1"/>
            <p:nvPr/>
          </p:nvSpPr>
          <p:spPr>
            <a:xfrm>
              <a:off x="5673594" y="3298208"/>
              <a:ext cx="1007737" cy="276999"/>
            </a:xfrm>
            <a:prstGeom prst="rect">
              <a:avLst/>
            </a:prstGeom>
            <a:noFill/>
          </p:spPr>
          <p:txBody>
            <a:bodyPr wrap="square" rtlCol="0">
              <a:spAutoFit/>
            </a:bodyPr>
            <a:lstStyle/>
            <a:p>
              <a:r>
                <a:rPr lang="en-US" altLang="zh-CN" sz="1200" dirty="0" err="1" smtClean="0"/>
                <a:t>tinyos</a:t>
              </a:r>
              <a:endParaRPr lang="zh-CN" altLang="en-US" sz="1200" dirty="0"/>
            </a:p>
          </p:txBody>
        </p:sp>
        <p:sp>
          <p:nvSpPr>
            <p:cNvPr id="27" name="椭圆 26"/>
            <p:cNvSpPr/>
            <p:nvPr/>
          </p:nvSpPr>
          <p:spPr bwMode="auto">
            <a:xfrm>
              <a:off x="5673594" y="3522779"/>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8" name="TextBox 27"/>
            <p:cNvSpPr txBox="1"/>
            <p:nvPr/>
          </p:nvSpPr>
          <p:spPr>
            <a:xfrm>
              <a:off x="5035582" y="3457521"/>
              <a:ext cx="1007737" cy="276999"/>
            </a:xfrm>
            <a:prstGeom prst="rect">
              <a:avLst/>
            </a:prstGeom>
            <a:noFill/>
          </p:spPr>
          <p:txBody>
            <a:bodyPr wrap="square" rtlCol="0">
              <a:spAutoFit/>
            </a:bodyPr>
            <a:lstStyle/>
            <a:p>
              <a:r>
                <a:rPr lang="en-US" altLang="zh-CN" sz="1200" dirty="0" err="1" smtClean="0"/>
                <a:t>μcos</a:t>
              </a:r>
              <a:endParaRPr lang="zh-CN" altLang="en-US" sz="1200" dirty="0"/>
            </a:p>
          </p:txBody>
        </p:sp>
        <p:sp>
          <p:nvSpPr>
            <p:cNvPr id="29" name="TextBox 28"/>
            <p:cNvSpPr txBox="1"/>
            <p:nvPr/>
          </p:nvSpPr>
          <p:spPr>
            <a:xfrm>
              <a:off x="5010233" y="3759060"/>
              <a:ext cx="792088" cy="253916"/>
            </a:xfrm>
            <a:prstGeom prst="rect">
              <a:avLst/>
            </a:prstGeom>
            <a:noFill/>
          </p:spPr>
          <p:txBody>
            <a:bodyPr wrap="square" rtlCol="0">
              <a:spAutoFit/>
            </a:bodyPr>
            <a:lstStyle/>
            <a:p>
              <a:r>
                <a:rPr lang="en-US" altLang="zh-CN" sz="1050" dirty="0" smtClean="0">
                  <a:latin typeface="微软雅黑" pitchFamily="34" charset="-122"/>
                  <a:ea typeface="微软雅黑" pitchFamily="34" charset="-122"/>
                </a:rPr>
                <a:t>20MHZ</a:t>
              </a:r>
              <a:endParaRPr lang="zh-CN" altLang="en-US" sz="1050" dirty="0">
                <a:latin typeface="微软雅黑" pitchFamily="34" charset="-122"/>
                <a:ea typeface="微软雅黑" pitchFamily="34" charset="-122"/>
              </a:endParaRPr>
            </a:p>
          </p:txBody>
        </p:sp>
        <p:sp>
          <p:nvSpPr>
            <p:cNvPr id="30" name="TextBox 29"/>
            <p:cNvSpPr txBox="1"/>
            <p:nvPr/>
          </p:nvSpPr>
          <p:spPr>
            <a:xfrm>
              <a:off x="6393373" y="3760464"/>
              <a:ext cx="761562" cy="253916"/>
            </a:xfrm>
            <a:prstGeom prst="rect">
              <a:avLst/>
            </a:prstGeom>
            <a:noFill/>
          </p:spPr>
          <p:txBody>
            <a:bodyPr wrap="square" rtlCol="0">
              <a:spAutoFit/>
            </a:bodyPr>
            <a:lstStyle/>
            <a:p>
              <a:r>
                <a:rPr lang="en-US" altLang="zh-CN" sz="1050" dirty="0" smtClean="0">
                  <a:latin typeface="微软雅黑" pitchFamily="34" charset="-122"/>
                  <a:ea typeface="微软雅黑" pitchFamily="34" charset="-122"/>
                </a:rPr>
                <a:t>300HZ</a:t>
              </a:r>
              <a:endParaRPr lang="zh-CN" altLang="en-US" sz="1050" dirty="0">
                <a:latin typeface="微软雅黑" pitchFamily="34" charset="-122"/>
                <a:ea typeface="微软雅黑" pitchFamily="34" charset="-122"/>
              </a:endParaRPr>
            </a:p>
          </p:txBody>
        </p:sp>
        <p:sp>
          <p:nvSpPr>
            <p:cNvPr id="31" name="TextBox 30"/>
            <p:cNvSpPr txBox="1"/>
            <p:nvPr/>
          </p:nvSpPr>
          <p:spPr>
            <a:xfrm>
              <a:off x="8411221" y="3759060"/>
              <a:ext cx="661339" cy="253916"/>
            </a:xfrm>
            <a:prstGeom prst="rect">
              <a:avLst/>
            </a:prstGeom>
            <a:noFill/>
          </p:spPr>
          <p:txBody>
            <a:bodyPr wrap="square" rtlCol="0">
              <a:spAutoFit/>
            </a:bodyPr>
            <a:lstStyle/>
            <a:p>
              <a:r>
                <a:rPr lang="en-US" altLang="zh-CN" sz="1050" dirty="0" smtClean="0">
                  <a:latin typeface="微软雅黑" pitchFamily="34" charset="-122"/>
                  <a:ea typeface="微软雅黑" pitchFamily="34" charset="-122"/>
                </a:rPr>
                <a:t>1.5GHZ</a:t>
              </a:r>
              <a:endParaRPr lang="zh-CN" altLang="en-US" sz="1050" dirty="0">
                <a:latin typeface="微软雅黑" pitchFamily="34" charset="-122"/>
                <a:ea typeface="微软雅黑" pitchFamily="34" charset="-122"/>
              </a:endParaRPr>
            </a:p>
          </p:txBody>
        </p:sp>
        <p:sp>
          <p:nvSpPr>
            <p:cNvPr id="32" name="椭圆 31"/>
            <p:cNvSpPr/>
            <p:nvPr/>
          </p:nvSpPr>
          <p:spPr bwMode="auto">
            <a:xfrm>
              <a:off x="8835735" y="1260631"/>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椭圆 32"/>
            <p:cNvSpPr/>
            <p:nvPr/>
          </p:nvSpPr>
          <p:spPr bwMode="auto">
            <a:xfrm>
              <a:off x="8610018" y="1064772"/>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TextBox 33"/>
            <p:cNvSpPr txBox="1"/>
            <p:nvPr/>
          </p:nvSpPr>
          <p:spPr>
            <a:xfrm>
              <a:off x="8258390" y="827122"/>
              <a:ext cx="503868" cy="276999"/>
            </a:xfrm>
            <a:prstGeom prst="rect">
              <a:avLst/>
            </a:prstGeom>
            <a:noFill/>
          </p:spPr>
          <p:txBody>
            <a:bodyPr wrap="square" rtlCol="0">
              <a:spAutoFit/>
            </a:bodyPr>
            <a:lstStyle/>
            <a:p>
              <a:r>
                <a:rPr lang="en-US" altLang="zh-CN" sz="1200" dirty="0" smtClean="0"/>
                <a:t>IOS</a:t>
              </a:r>
              <a:endParaRPr lang="zh-CN" altLang="en-US" sz="1200" dirty="0"/>
            </a:p>
          </p:txBody>
        </p:sp>
        <p:sp>
          <p:nvSpPr>
            <p:cNvPr id="35" name="TextBox 34"/>
            <p:cNvSpPr txBox="1"/>
            <p:nvPr/>
          </p:nvSpPr>
          <p:spPr>
            <a:xfrm>
              <a:off x="8213974" y="1244777"/>
              <a:ext cx="828474" cy="276999"/>
            </a:xfrm>
            <a:prstGeom prst="rect">
              <a:avLst/>
            </a:prstGeom>
            <a:noFill/>
          </p:spPr>
          <p:txBody>
            <a:bodyPr wrap="square" rtlCol="0">
              <a:spAutoFit/>
            </a:bodyPr>
            <a:lstStyle/>
            <a:p>
              <a:r>
                <a:rPr lang="en-US" altLang="zh-CN" sz="1200" dirty="0" smtClean="0"/>
                <a:t>Android</a:t>
              </a:r>
              <a:endParaRPr lang="zh-CN" altLang="en-US" sz="1200" dirty="0"/>
            </a:p>
          </p:txBody>
        </p:sp>
        <p:sp>
          <p:nvSpPr>
            <p:cNvPr id="36" name="椭圆 35"/>
            <p:cNvSpPr/>
            <p:nvPr/>
          </p:nvSpPr>
          <p:spPr bwMode="auto">
            <a:xfrm>
              <a:off x="7580744" y="1646102"/>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椭圆 36"/>
            <p:cNvSpPr/>
            <p:nvPr/>
          </p:nvSpPr>
          <p:spPr bwMode="auto">
            <a:xfrm>
              <a:off x="7886545" y="1715014"/>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TextBox 37"/>
            <p:cNvSpPr txBox="1"/>
            <p:nvPr/>
          </p:nvSpPr>
          <p:spPr>
            <a:xfrm>
              <a:off x="7452412" y="3759060"/>
              <a:ext cx="761562" cy="253916"/>
            </a:xfrm>
            <a:prstGeom prst="rect">
              <a:avLst/>
            </a:prstGeom>
            <a:noFill/>
          </p:spPr>
          <p:txBody>
            <a:bodyPr wrap="square" rtlCol="0">
              <a:spAutoFit/>
            </a:bodyPr>
            <a:lstStyle/>
            <a:p>
              <a:r>
                <a:rPr lang="en-US" altLang="zh-CN" sz="1050" dirty="0" smtClean="0">
                  <a:latin typeface="微软雅黑" pitchFamily="34" charset="-122"/>
                  <a:ea typeface="微软雅黑" pitchFamily="34" charset="-122"/>
                </a:rPr>
                <a:t>700HZ</a:t>
              </a:r>
              <a:endParaRPr lang="zh-CN" altLang="en-US" sz="1050" dirty="0">
                <a:latin typeface="微软雅黑" pitchFamily="34" charset="-122"/>
                <a:ea typeface="微软雅黑" pitchFamily="34" charset="-122"/>
              </a:endParaRPr>
            </a:p>
          </p:txBody>
        </p:sp>
        <p:sp>
          <p:nvSpPr>
            <p:cNvPr id="40" name="TextBox 39"/>
            <p:cNvSpPr txBox="1"/>
            <p:nvPr/>
          </p:nvSpPr>
          <p:spPr>
            <a:xfrm>
              <a:off x="6948832" y="1751818"/>
              <a:ext cx="957155" cy="276999"/>
            </a:xfrm>
            <a:prstGeom prst="rect">
              <a:avLst/>
            </a:prstGeom>
            <a:noFill/>
          </p:spPr>
          <p:txBody>
            <a:bodyPr wrap="square" rtlCol="0">
              <a:spAutoFit/>
            </a:bodyPr>
            <a:lstStyle/>
            <a:p>
              <a:r>
                <a:rPr lang="en-US" altLang="zh-CN" sz="1200" b="1" dirty="0" smtClean="0">
                  <a:solidFill>
                    <a:schemeClr val="tx2"/>
                  </a:solidFill>
                </a:rPr>
                <a:t>Watch OS</a:t>
              </a:r>
              <a:endParaRPr lang="zh-CN" altLang="en-US" sz="1200" b="1" dirty="0">
                <a:solidFill>
                  <a:schemeClr val="tx2"/>
                </a:solidFill>
              </a:endParaRPr>
            </a:p>
          </p:txBody>
        </p:sp>
        <p:sp>
          <p:nvSpPr>
            <p:cNvPr id="41" name="椭圆 40"/>
            <p:cNvSpPr/>
            <p:nvPr/>
          </p:nvSpPr>
          <p:spPr bwMode="auto">
            <a:xfrm>
              <a:off x="7089190" y="2406440"/>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TextBox 41"/>
            <p:cNvSpPr txBox="1"/>
            <p:nvPr/>
          </p:nvSpPr>
          <p:spPr>
            <a:xfrm>
              <a:off x="6445412" y="2190230"/>
              <a:ext cx="1173295" cy="276999"/>
            </a:xfrm>
            <a:prstGeom prst="rect">
              <a:avLst/>
            </a:prstGeom>
            <a:noFill/>
          </p:spPr>
          <p:txBody>
            <a:bodyPr wrap="square" rtlCol="0">
              <a:spAutoFit/>
            </a:bodyPr>
            <a:lstStyle/>
            <a:p>
              <a:r>
                <a:rPr lang="en-US" altLang="zh-CN" sz="1200" dirty="0" err="1" smtClean="0"/>
                <a:t>OpenWRT</a:t>
              </a:r>
              <a:endParaRPr lang="zh-CN" altLang="en-US" sz="1200" dirty="0"/>
            </a:p>
          </p:txBody>
        </p:sp>
        <p:sp>
          <p:nvSpPr>
            <p:cNvPr id="44" name="椭圆 43"/>
            <p:cNvSpPr/>
            <p:nvPr/>
          </p:nvSpPr>
          <p:spPr bwMode="auto">
            <a:xfrm>
              <a:off x="7089189" y="2650563"/>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TextBox 44"/>
            <p:cNvSpPr txBox="1"/>
            <p:nvPr/>
          </p:nvSpPr>
          <p:spPr>
            <a:xfrm>
              <a:off x="6786312" y="2740703"/>
              <a:ext cx="698251" cy="276999"/>
            </a:xfrm>
            <a:prstGeom prst="rect">
              <a:avLst/>
            </a:prstGeom>
            <a:noFill/>
          </p:spPr>
          <p:txBody>
            <a:bodyPr wrap="square" rtlCol="0">
              <a:spAutoFit/>
            </a:bodyPr>
            <a:lstStyle/>
            <a:p>
              <a:r>
                <a:rPr lang="en-US" altLang="zh-CN" sz="1200" dirty="0" err="1" smtClean="0"/>
                <a:t>LiteOS</a:t>
              </a:r>
              <a:endParaRPr lang="zh-CN" altLang="en-US" sz="1200" dirty="0"/>
            </a:p>
          </p:txBody>
        </p:sp>
        <p:sp>
          <p:nvSpPr>
            <p:cNvPr id="46" name="椭圆 45"/>
            <p:cNvSpPr/>
            <p:nvPr/>
          </p:nvSpPr>
          <p:spPr bwMode="auto">
            <a:xfrm>
              <a:off x="7395720" y="2248222"/>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7434807" y="2350853"/>
              <a:ext cx="698251" cy="276999"/>
            </a:xfrm>
            <a:prstGeom prst="rect">
              <a:avLst/>
            </a:prstGeom>
            <a:noFill/>
          </p:spPr>
          <p:txBody>
            <a:bodyPr wrap="square" rtlCol="0">
              <a:spAutoFit/>
            </a:bodyPr>
            <a:lstStyle/>
            <a:p>
              <a:r>
                <a:rPr lang="en-US" altLang="zh-CN" sz="1200" dirty="0" err="1" smtClean="0"/>
                <a:t>Brillo</a:t>
              </a:r>
              <a:endParaRPr lang="zh-CN" altLang="en-US" sz="1200" dirty="0"/>
            </a:p>
          </p:txBody>
        </p:sp>
        <p:sp>
          <p:nvSpPr>
            <p:cNvPr id="48" name="椭圆 47"/>
            <p:cNvSpPr/>
            <p:nvPr/>
          </p:nvSpPr>
          <p:spPr bwMode="auto">
            <a:xfrm>
              <a:off x="6430734" y="2950079"/>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9" name="TextBox 48"/>
            <p:cNvSpPr txBox="1"/>
            <p:nvPr/>
          </p:nvSpPr>
          <p:spPr>
            <a:xfrm>
              <a:off x="6274361" y="2673080"/>
              <a:ext cx="602463" cy="276999"/>
            </a:xfrm>
            <a:prstGeom prst="rect">
              <a:avLst/>
            </a:prstGeom>
            <a:noFill/>
          </p:spPr>
          <p:txBody>
            <a:bodyPr wrap="square" rtlCol="0">
              <a:spAutoFit/>
            </a:bodyPr>
            <a:lstStyle/>
            <a:p>
              <a:r>
                <a:rPr lang="en-US" altLang="zh-CN" sz="1200" dirty="0" err="1" smtClean="0"/>
                <a:t>mbed</a:t>
              </a:r>
              <a:endParaRPr lang="zh-CN" altLang="en-US" sz="1200" dirty="0"/>
            </a:p>
          </p:txBody>
        </p:sp>
        <p:sp>
          <p:nvSpPr>
            <p:cNvPr id="50" name="椭圆 49"/>
            <p:cNvSpPr/>
            <p:nvPr/>
          </p:nvSpPr>
          <p:spPr bwMode="auto">
            <a:xfrm>
              <a:off x="6257328" y="3095392"/>
              <a:ext cx="153369" cy="161016"/>
            </a:xfrm>
            <a:prstGeom prst="ellips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TextBox 50"/>
            <p:cNvSpPr txBox="1"/>
            <p:nvPr/>
          </p:nvSpPr>
          <p:spPr>
            <a:xfrm>
              <a:off x="5617564" y="2979409"/>
              <a:ext cx="966539" cy="276999"/>
            </a:xfrm>
            <a:prstGeom prst="rect">
              <a:avLst/>
            </a:prstGeom>
            <a:noFill/>
          </p:spPr>
          <p:txBody>
            <a:bodyPr wrap="square" rtlCol="0">
              <a:spAutoFit/>
            </a:bodyPr>
            <a:lstStyle/>
            <a:p>
              <a:r>
                <a:rPr lang="en-US" altLang="zh-CN" sz="1200" dirty="0" err="1"/>
                <a:t>V</a:t>
              </a:r>
              <a:r>
                <a:rPr lang="en-US" altLang="zh-CN" sz="1200" dirty="0" err="1" smtClean="0"/>
                <a:t>xworks</a:t>
              </a:r>
              <a:endParaRPr lang="zh-CN" altLang="en-US" sz="1200" dirty="0"/>
            </a:p>
          </p:txBody>
        </p:sp>
        <p:sp>
          <p:nvSpPr>
            <p:cNvPr id="53" name="右箭头 52"/>
            <p:cNvSpPr/>
            <p:nvPr/>
          </p:nvSpPr>
          <p:spPr bwMode="auto">
            <a:xfrm rot="7993723">
              <a:off x="6634815" y="1270215"/>
              <a:ext cx="1173294" cy="146545"/>
            </a:xfrm>
            <a:prstGeom prst="rightArrow">
              <a:avLst>
                <a:gd name="adj1" fmla="val 50000"/>
                <a:gd name="adj2" fmla="val 76784"/>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TextBox 53"/>
            <p:cNvSpPr txBox="1"/>
            <p:nvPr/>
          </p:nvSpPr>
          <p:spPr>
            <a:xfrm>
              <a:off x="6399347" y="1080585"/>
              <a:ext cx="957085" cy="430887"/>
            </a:xfrm>
            <a:prstGeom prst="rect">
              <a:avLst/>
            </a:prstGeom>
            <a:noFill/>
          </p:spPr>
          <p:txBody>
            <a:bodyPr wrap="square" rtlCol="0">
              <a:spAutoFit/>
            </a:bodyPr>
            <a:lstStyle/>
            <a:p>
              <a:pPr algn="ctr"/>
              <a:r>
                <a:rPr lang="zh-CN" altLang="en-US" sz="1100" b="1" dirty="0" smtClean="0">
                  <a:latin typeface="微软雅黑" pitchFamily="34" charset="-122"/>
                  <a:ea typeface="微软雅黑" pitchFamily="34" charset="-122"/>
                </a:rPr>
                <a:t>借应用优势向下整合</a:t>
              </a:r>
              <a:endParaRPr lang="zh-CN" altLang="en-US" sz="1100" b="1" dirty="0">
                <a:latin typeface="微软雅黑" pitchFamily="34" charset="-122"/>
                <a:ea typeface="微软雅黑" pitchFamily="34" charset="-122"/>
              </a:endParaRPr>
            </a:p>
          </p:txBody>
        </p:sp>
        <p:sp>
          <p:nvSpPr>
            <p:cNvPr id="56" name="右箭头 55"/>
            <p:cNvSpPr/>
            <p:nvPr/>
          </p:nvSpPr>
          <p:spPr bwMode="auto">
            <a:xfrm rot="18840824">
              <a:off x="5646071" y="3537927"/>
              <a:ext cx="1190056" cy="130720"/>
            </a:xfrm>
            <a:prstGeom prst="rightArrow">
              <a:avLst>
                <a:gd name="adj1" fmla="val 50000"/>
                <a:gd name="adj2" fmla="val 76784"/>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7" name="TextBox 56"/>
            <p:cNvSpPr txBox="1"/>
            <p:nvPr/>
          </p:nvSpPr>
          <p:spPr>
            <a:xfrm>
              <a:off x="6416631" y="3371836"/>
              <a:ext cx="957085" cy="430887"/>
            </a:xfrm>
            <a:prstGeom prst="rect">
              <a:avLst/>
            </a:prstGeom>
            <a:noFill/>
          </p:spPr>
          <p:txBody>
            <a:bodyPr wrap="square" rtlCol="0">
              <a:spAutoFit/>
            </a:bodyPr>
            <a:lstStyle/>
            <a:p>
              <a:pPr algn="ctr"/>
              <a:r>
                <a:rPr lang="zh-CN" altLang="en-US" sz="1100" b="1" dirty="0" smtClean="0">
                  <a:latin typeface="微软雅黑" pitchFamily="34" charset="-122"/>
                  <a:ea typeface="微软雅黑" pitchFamily="34" charset="-122"/>
                </a:rPr>
                <a:t>借底层优势向上整合</a:t>
              </a:r>
              <a:endParaRPr lang="zh-CN" altLang="en-US" sz="1100" b="1" dirty="0">
                <a:latin typeface="微软雅黑" pitchFamily="34" charset="-122"/>
                <a:ea typeface="微软雅黑" pitchFamily="34" charset="-122"/>
              </a:endParaRPr>
            </a:p>
          </p:txBody>
        </p:sp>
        <p:sp>
          <p:nvSpPr>
            <p:cNvPr id="58" name="椭圆 57"/>
            <p:cNvSpPr/>
            <p:nvPr/>
          </p:nvSpPr>
          <p:spPr bwMode="auto">
            <a:xfrm rot="13115957">
              <a:off x="6562418" y="1294843"/>
              <a:ext cx="1146041" cy="262520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1" name="TextBox 60"/>
            <p:cNvSpPr txBox="1"/>
            <p:nvPr/>
          </p:nvSpPr>
          <p:spPr>
            <a:xfrm>
              <a:off x="5853895" y="1764171"/>
              <a:ext cx="957085" cy="430887"/>
            </a:xfrm>
            <a:prstGeom prst="rect">
              <a:avLst/>
            </a:prstGeom>
            <a:noFill/>
          </p:spPr>
          <p:txBody>
            <a:bodyPr wrap="square" rtlCol="0">
              <a:spAutoFit/>
            </a:bodyPr>
            <a:lstStyle/>
            <a:p>
              <a:pPr algn="ctr"/>
              <a:r>
                <a:rPr lang="zh-CN" altLang="en-US" sz="1100" b="1" dirty="0" smtClean="0">
                  <a:solidFill>
                    <a:srgbClr val="FF0000"/>
                  </a:solidFill>
                  <a:latin typeface="微软雅黑" pitchFamily="34" charset="-122"/>
                  <a:ea typeface="微软雅黑" pitchFamily="34" charset="-122"/>
                </a:rPr>
                <a:t>物联网操作系统</a:t>
              </a:r>
              <a:endParaRPr lang="zh-CN" altLang="en-US" sz="1100" b="1" dirty="0">
                <a:solidFill>
                  <a:srgbClr val="FF0000"/>
                </a:solidFill>
                <a:latin typeface="微软雅黑" pitchFamily="34" charset="-122"/>
                <a:ea typeface="微软雅黑" pitchFamily="34" charset="-122"/>
              </a:endParaRPr>
            </a:p>
          </p:txBody>
        </p:sp>
        <p:sp>
          <p:nvSpPr>
            <p:cNvPr id="62" name="右箭头 61"/>
            <p:cNvSpPr/>
            <p:nvPr/>
          </p:nvSpPr>
          <p:spPr bwMode="auto">
            <a:xfrm rot="7705517">
              <a:off x="6785445" y="2808968"/>
              <a:ext cx="2660851" cy="172098"/>
            </a:xfrm>
            <a:prstGeom prst="rightArrow">
              <a:avLst>
                <a:gd name="adj1" fmla="val 50000"/>
                <a:gd name="adj2" fmla="val 76784"/>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TextBox 62"/>
            <p:cNvSpPr txBox="1"/>
            <p:nvPr/>
          </p:nvSpPr>
          <p:spPr>
            <a:xfrm>
              <a:off x="7769482" y="2892288"/>
              <a:ext cx="633230" cy="430887"/>
            </a:xfrm>
            <a:prstGeom prst="rect">
              <a:avLst/>
            </a:prstGeom>
            <a:noFill/>
          </p:spPr>
          <p:txBody>
            <a:bodyPr wrap="square" rtlCol="0">
              <a:spAutoFit/>
            </a:bodyPr>
            <a:lstStyle/>
            <a:p>
              <a:pPr algn="ctr"/>
              <a:r>
                <a:rPr lang="zh-CN" altLang="en-US" sz="1100" b="1" dirty="0" smtClean="0">
                  <a:latin typeface="微软雅黑" pitchFamily="34" charset="-122"/>
                  <a:ea typeface="微软雅黑" pitchFamily="34" charset="-122"/>
                </a:rPr>
                <a:t>集中度下降</a:t>
              </a:r>
              <a:endParaRPr lang="zh-CN" altLang="en-US" sz="1100" b="1" dirty="0">
                <a:latin typeface="微软雅黑" pitchFamily="34" charset="-122"/>
                <a:ea typeface="微软雅黑" pitchFamily="34" charset="-122"/>
              </a:endParaRPr>
            </a:p>
          </p:txBody>
        </p:sp>
        <p:sp>
          <p:nvSpPr>
            <p:cNvPr id="64" name="TextBox 63"/>
            <p:cNvSpPr txBox="1"/>
            <p:nvPr/>
          </p:nvSpPr>
          <p:spPr>
            <a:xfrm>
              <a:off x="5060907" y="2548522"/>
              <a:ext cx="957085" cy="430887"/>
            </a:xfrm>
            <a:prstGeom prst="rect">
              <a:avLst/>
            </a:prstGeom>
            <a:noFill/>
          </p:spPr>
          <p:txBody>
            <a:bodyPr wrap="square" rtlCol="0">
              <a:spAutoFit/>
            </a:bodyPr>
            <a:lstStyle/>
            <a:p>
              <a:pPr algn="ctr"/>
              <a:r>
                <a:rPr lang="zh-CN" altLang="en-US" sz="1100" b="1" dirty="0" smtClean="0">
                  <a:solidFill>
                    <a:srgbClr val="FF0000"/>
                  </a:solidFill>
                  <a:latin typeface="微软雅黑" pitchFamily="34" charset="-122"/>
                  <a:ea typeface="微软雅黑" pitchFamily="34" charset="-122"/>
                </a:rPr>
                <a:t>传统嵌入式操作系统</a:t>
              </a:r>
              <a:endParaRPr lang="zh-CN" altLang="en-US" sz="1100" b="1" dirty="0">
                <a:solidFill>
                  <a:srgbClr val="FF0000"/>
                </a:solidFill>
                <a:latin typeface="微软雅黑" pitchFamily="34" charset="-122"/>
                <a:ea typeface="微软雅黑" pitchFamily="34" charset="-122"/>
              </a:endParaRPr>
            </a:p>
          </p:txBody>
        </p:sp>
        <p:sp>
          <p:nvSpPr>
            <p:cNvPr id="65" name="TextBox 64"/>
            <p:cNvSpPr txBox="1"/>
            <p:nvPr/>
          </p:nvSpPr>
          <p:spPr>
            <a:xfrm>
              <a:off x="7676611" y="781218"/>
              <a:ext cx="650836" cy="430887"/>
            </a:xfrm>
            <a:prstGeom prst="rect">
              <a:avLst/>
            </a:prstGeom>
            <a:noFill/>
          </p:spPr>
          <p:txBody>
            <a:bodyPr wrap="square" rtlCol="0">
              <a:spAutoFit/>
            </a:bodyPr>
            <a:lstStyle/>
            <a:p>
              <a:pPr algn="ctr"/>
              <a:r>
                <a:rPr lang="zh-CN" altLang="en-US" sz="1100" b="1" dirty="0" smtClean="0">
                  <a:solidFill>
                    <a:srgbClr val="FF0000"/>
                  </a:solidFill>
                  <a:latin typeface="微软雅黑" pitchFamily="34" charset="-122"/>
                  <a:ea typeface="微软雅黑" pitchFamily="34" charset="-122"/>
                </a:rPr>
                <a:t>手机操作系统</a:t>
              </a:r>
              <a:endParaRPr lang="zh-CN" altLang="en-US" sz="1100" b="1" dirty="0">
                <a:solidFill>
                  <a:srgbClr val="FF0000"/>
                </a:solidFill>
                <a:latin typeface="微软雅黑" pitchFamily="34" charset="-122"/>
                <a:ea typeface="微软雅黑" pitchFamily="34" charset="-122"/>
              </a:endParaRPr>
            </a:p>
          </p:txBody>
        </p:sp>
        <p:sp>
          <p:nvSpPr>
            <p:cNvPr id="39" name="TextBox 38"/>
            <p:cNvSpPr txBox="1"/>
            <p:nvPr/>
          </p:nvSpPr>
          <p:spPr>
            <a:xfrm>
              <a:off x="7897630" y="1752331"/>
              <a:ext cx="1246370" cy="276999"/>
            </a:xfrm>
            <a:prstGeom prst="rect">
              <a:avLst/>
            </a:prstGeom>
            <a:noFill/>
          </p:spPr>
          <p:txBody>
            <a:bodyPr wrap="square" rtlCol="0">
              <a:spAutoFit/>
            </a:bodyPr>
            <a:lstStyle/>
            <a:p>
              <a:r>
                <a:rPr lang="en-US" altLang="zh-CN" sz="1200" b="1" dirty="0" smtClean="0">
                  <a:solidFill>
                    <a:schemeClr val="tx2"/>
                  </a:solidFill>
                </a:rPr>
                <a:t>Android Wear</a:t>
              </a:r>
              <a:endParaRPr lang="zh-CN" altLang="en-US" sz="1200" b="1" dirty="0">
                <a:solidFill>
                  <a:schemeClr val="tx2"/>
                </a:solidFill>
              </a:endParaRPr>
            </a:p>
          </p:txBody>
        </p:sp>
      </p:grpSp>
    </p:spTree>
    <p:extLst>
      <p:ext uri="{BB962C8B-B14F-4D97-AF65-F5344CB8AC3E}">
        <p14:creationId xmlns:p14="http://schemas.microsoft.com/office/powerpoint/2010/main" val="896709419"/>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6840760" y="1149646"/>
            <a:ext cx="2036730" cy="2026575"/>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endParaRPr lang="zh-CN" altLang="en-US" b="1" dirty="0">
              <a:latin typeface="Arial" pitchFamily="34" charset="0"/>
            </a:endParaRPr>
          </a:p>
        </p:txBody>
      </p:sp>
      <p:sp>
        <p:nvSpPr>
          <p:cNvPr id="3" name="矩形 2"/>
          <p:cNvSpPr/>
          <p:nvPr/>
        </p:nvSpPr>
        <p:spPr bwMode="auto">
          <a:xfrm>
            <a:off x="4934254" y="1136126"/>
            <a:ext cx="1799002" cy="2026575"/>
          </a:xfrm>
          <a:prstGeom prst="rect">
            <a:avLst/>
          </a:prstGeom>
          <a:solidFill>
            <a:schemeClr val="bg1">
              <a:lumMod val="8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endParaRPr lang="zh-CN" altLang="en-US" b="1" dirty="0">
              <a:latin typeface="Arial" pitchFamily="34" charset="0"/>
            </a:endParaRPr>
          </a:p>
        </p:txBody>
      </p:sp>
      <p:sp>
        <p:nvSpPr>
          <p:cNvPr id="4" name="标题 1"/>
          <p:cNvSpPr>
            <a:spLocks noGrp="1"/>
          </p:cNvSpPr>
          <p:nvPr>
            <p:ph type="title" idx="4294967295"/>
          </p:nvPr>
        </p:nvSpPr>
        <p:spPr>
          <a:xfrm>
            <a:off x="0" y="44450"/>
            <a:ext cx="8435975" cy="706438"/>
          </a:xfrm>
        </p:spPr>
        <p:txBody>
          <a:bodyPr>
            <a:normAutofit/>
          </a:bodyPr>
          <a:lstStyle/>
          <a:p>
            <a:r>
              <a:rPr lang="zh-CN" altLang="en-US" sz="2800" dirty="0">
                <a:solidFill>
                  <a:srgbClr val="FF0000"/>
                </a:solidFill>
              </a:rPr>
              <a:t>创新</a:t>
            </a:r>
            <a:r>
              <a:rPr lang="zh-CN" altLang="en-US" sz="2800" dirty="0"/>
              <a:t>的</a:t>
            </a:r>
            <a:r>
              <a:rPr lang="zh-CN" altLang="en-US" sz="2800" dirty="0" smtClean="0"/>
              <a:t>通信</a:t>
            </a:r>
            <a:r>
              <a:rPr lang="zh-CN" altLang="en-US" sz="2800" dirty="0"/>
              <a:t>技术</a:t>
            </a:r>
            <a:r>
              <a:rPr lang="zh-CN" altLang="en-US" sz="2800" dirty="0" smtClean="0"/>
              <a:t>：低功耗</a:t>
            </a:r>
            <a:r>
              <a:rPr lang="zh-CN" altLang="en-US" sz="2800" dirty="0"/>
              <a:t>广域网通信逐步开发和</a:t>
            </a:r>
            <a:r>
              <a:rPr lang="zh-CN" altLang="en-US" sz="2800" dirty="0" smtClean="0"/>
              <a:t>应用</a:t>
            </a:r>
            <a:endParaRPr lang="zh-CN" altLang="en-US" sz="2800" dirty="0"/>
          </a:p>
        </p:txBody>
      </p:sp>
      <p:sp>
        <p:nvSpPr>
          <p:cNvPr id="5" name="矩形 4"/>
          <p:cNvSpPr/>
          <p:nvPr/>
        </p:nvSpPr>
        <p:spPr bwMode="auto">
          <a:xfrm>
            <a:off x="1044624" y="1238961"/>
            <a:ext cx="1800200" cy="504056"/>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effectLst/>
                <a:latin typeface="Arial" pitchFamily="34" charset="0"/>
                <a:ea typeface="宋体" pitchFamily="2" charset="-122"/>
              </a:rPr>
              <a:t>Bluetooth</a:t>
            </a:r>
            <a:endParaRPr kumimoji="0" lang="zh-CN" altLang="en-US" sz="1800" b="1" i="0" u="none" strike="noStrike" cap="none" normalizeH="0" baseline="0" dirty="0" smtClean="0">
              <a:ln>
                <a:noFill/>
              </a:ln>
              <a:effectLst/>
              <a:latin typeface="Arial" pitchFamily="34" charset="0"/>
              <a:ea typeface="宋体" pitchFamily="2" charset="-122"/>
            </a:endParaRPr>
          </a:p>
        </p:txBody>
      </p:sp>
      <p:sp>
        <p:nvSpPr>
          <p:cNvPr id="6" name="矩形 5"/>
          <p:cNvSpPr/>
          <p:nvPr/>
        </p:nvSpPr>
        <p:spPr bwMode="auto">
          <a:xfrm>
            <a:off x="2988840" y="1238961"/>
            <a:ext cx="1800200" cy="504056"/>
          </a:xfrm>
          <a:prstGeom prst="rect">
            <a:avLst/>
          </a:prstGeom>
          <a:solidFill>
            <a:srgbClr val="FFC00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r>
              <a:rPr lang="en-US" altLang="zh-CN" b="1" dirty="0" err="1" smtClean="0">
                <a:latin typeface="Arial" pitchFamily="34" charset="0"/>
              </a:rPr>
              <a:t>WiFi</a:t>
            </a:r>
            <a:endParaRPr lang="zh-CN" altLang="en-US" b="1" dirty="0">
              <a:latin typeface="Arial" pitchFamily="34" charset="0"/>
            </a:endParaRPr>
          </a:p>
        </p:txBody>
      </p:sp>
      <p:sp>
        <p:nvSpPr>
          <p:cNvPr id="7" name="矩形 6"/>
          <p:cNvSpPr/>
          <p:nvPr/>
        </p:nvSpPr>
        <p:spPr bwMode="auto">
          <a:xfrm>
            <a:off x="4933056" y="1238961"/>
            <a:ext cx="1800200" cy="504056"/>
          </a:xfrm>
          <a:prstGeom prst="rect">
            <a:avLst/>
          </a:prstGeom>
          <a:solidFill>
            <a:srgbClr val="FFC00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r>
              <a:rPr lang="en-US" altLang="zh-CN" b="1" dirty="0" smtClean="0">
                <a:latin typeface="Arial" pitchFamily="34" charset="0"/>
              </a:rPr>
              <a:t>Cellular</a:t>
            </a:r>
            <a:endParaRPr lang="zh-CN" altLang="en-US" b="1" dirty="0">
              <a:latin typeface="Arial" pitchFamily="34" charset="0"/>
            </a:endParaRPr>
          </a:p>
        </p:txBody>
      </p:sp>
      <p:sp>
        <p:nvSpPr>
          <p:cNvPr id="8" name="矩形 7"/>
          <p:cNvSpPr/>
          <p:nvPr/>
        </p:nvSpPr>
        <p:spPr bwMode="auto">
          <a:xfrm>
            <a:off x="6840760" y="1238961"/>
            <a:ext cx="2036730" cy="504056"/>
          </a:xfrm>
          <a:prstGeom prst="rect">
            <a:avLst/>
          </a:prstGeom>
          <a:solidFill>
            <a:srgbClr val="FFC00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hangingPunct="0"/>
            <a:r>
              <a:rPr lang="zh-CN" altLang="en-US" b="1" dirty="0" smtClean="0">
                <a:latin typeface="Arial" pitchFamily="34" charset="0"/>
              </a:rPr>
              <a:t>低功耗广域网通信</a:t>
            </a:r>
            <a:endParaRPr lang="zh-CN" altLang="en-US" b="1" dirty="0">
              <a:latin typeface="Arial" pitchFamily="34" charset="0"/>
            </a:endParaRPr>
          </a:p>
        </p:txBody>
      </p:sp>
      <p:cxnSp>
        <p:nvCxnSpPr>
          <p:cNvPr id="9" name="直接连接符 8"/>
          <p:cNvCxnSpPr/>
          <p:nvPr/>
        </p:nvCxnSpPr>
        <p:spPr bwMode="auto">
          <a:xfrm>
            <a:off x="983033" y="1149646"/>
            <a:ext cx="575022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 name="TextBox 9"/>
          <p:cNvSpPr txBox="1"/>
          <p:nvPr/>
        </p:nvSpPr>
        <p:spPr>
          <a:xfrm>
            <a:off x="3024336" y="764704"/>
            <a:ext cx="1512168"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现有方式</a:t>
            </a:r>
            <a:endParaRPr lang="zh-CN" altLang="en-US" b="1" dirty="0">
              <a:latin typeface="微软雅黑" pitchFamily="34" charset="-122"/>
              <a:ea typeface="微软雅黑" pitchFamily="34" charset="-122"/>
            </a:endParaRPr>
          </a:p>
        </p:txBody>
      </p:sp>
      <p:cxnSp>
        <p:nvCxnSpPr>
          <p:cNvPr id="11" name="直接连接符 10"/>
          <p:cNvCxnSpPr/>
          <p:nvPr/>
        </p:nvCxnSpPr>
        <p:spPr bwMode="auto">
          <a:xfrm>
            <a:off x="6840760" y="1149646"/>
            <a:ext cx="194872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TextBox 11"/>
          <p:cNvSpPr txBox="1"/>
          <p:nvPr/>
        </p:nvSpPr>
        <p:spPr>
          <a:xfrm>
            <a:off x="6984776" y="764704"/>
            <a:ext cx="1512168"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新技术方案</a:t>
            </a:r>
            <a:endParaRPr lang="zh-CN" altLang="en-US" b="1" dirty="0">
              <a:latin typeface="微软雅黑" pitchFamily="34" charset="-122"/>
              <a:ea typeface="微软雅黑" pitchFamily="34" charset="-122"/>
            </a:endParaRPr>
          </a:p>
        </p:txBody>
      </p:sp>
      <p:sp>
        <p:nvSpPr>
          <p:cNvPr id="13" name="TextBox 12"/>
          <p:cNvSpPr txBox="1"/>
          <p:nvPr/>
        </p:nvSpPr>
        <p:spPr>
          <a:xfrm>
            <a:off x="144015" y="2044233"/>
            <a:ext cx="658489" cy="646331"/>
          </a:xfrm>
          <a:prstGeom prst="rect">
            <a:avLst/>
          </a:prstGeom>
          <a:noFill/>
        </p:spPr>
        <p:txBody>
          <a:bodyPr wrap="square" rtlCol="0">
            <a:spAutoFit/>
          </a:bodyPr>
          <a:lstStyle/>
          <a:p>
            <a:r>
              <a:rPr lang="zh-CN" altLang="en-US" b="1" dirty="0" smtClean="0">
                <a:solidFill>
                  <a:srgbClr val="FF0000"/>
                </a:solidFill>
                <a:latin typeface="微软雅黑" pitchFamily="34" charset="-122"/>
                <a:ea typeface="微软雅黑" pitchFamily="34" charset="-122"/>
              </a:rPr>
              <a:t>使用领域</a:t>
            </a:r>
            <a:endParaRPr lang="zh-CN" altLang="en-US" b="1" dirty="0">
              <a:solidFill>
                <a:srgbClr val="FF0000"/>
              </a:solidFill>
              <a:latin typeface="微软雅黑" pitchFamily="34" charset="-122"/>
              <a:ea typeface="微软雅黑" pitchFamily="34" charset="-122"/>
            </a:endParaRPr>
          </a:p>
        </p:txBody>
      </p:sp>
      <p:sp>
        <p:nvSpPr>
          <p:cNvPr id="14" name="TextBox 13"/>
          <p:cNvSpPr txBox="1"/>
          <p:nvPr/>
        </p:nvSpPr>
        <p:spPr>
          <a:xfrm>
            <a:off x="1070463" y="1910743"/>
            <a:ext cx="1879656" cy="738664"/>
          </a:xfrm>
          <a:prstGeom prst="rect">
            <a:avLst/>
          </a:prstGeom>
          <a:noFill/>
        </p:spPr>
        <p:txBody>
          <a:bodyPr wrap="square" rtlCol="0">
            <a:spAutoFit/>
          </a:bodyPr>
          <a:lstStyle/>
          <a:p>
            <a:pPr>
              <a:buFont typeface="Arial" pitchFamily="34" charset="0"/>
              <a:buChar char="•"/>
            </a:pPr>
            <a:r>
              <a:rPr lang="zh-CN" altLang="en-US" sz="1400" b="1" dirty="0" smtClean="0">
                <a:solidFill>
                  <a:srgbClr val="333399"/>
                </a:solidFill>
                <a:latin typeface="微软雅黑" pitchFamily="34" charset="-122"/>
                <a:ea typeface="微软雅黑" pitchFamily="34" charset="-122"/>
              </a:rPr>
              <a:t>可与手机连接使用的多种可穿戴设备</a:t>
            </a:r>
            <a:endParaRPr lang="en-US" altLang="zh-CN" sz="1400" b="1" dirty="0" smtClean="0">
              <a:solidFill>
                <a:srgbClr val="333399"/>
              </a:solidFill>
              <a:latin typeface="微软雅黑" pitchFamily="34" charset="-122"/>
              <a:ea typeface="微软雅黑" pitchFamily="34" charset="-122"/>
            </a:endParaRPr>
          </a:p>
          <a:p>
            <a:r>
              <a:rPr lang="en-US" altLang="zh-CN" sz="1400" b="1" dirty="0" smtClean="0">
                <a:solidFill>
                  <a:srgbClr val="333399"/>
                </a:solidFill>
                <a:latin typeface="微软雅黑" pitchFamily="34" charset="-122"/>
                <a:ea typeface="微软雅黑" pitchFamily="34" charset="-122"/>
              </a:rPr>
              <a:t>-</a:t>
            </a:r>
            <a:r>
              <a:rPr lang="zh-CN" altLang="en-US" sz="1400" b="1" dirty="0" smtClean="0">
                <a:solidFill>
                  <a:srgbClr val="333399"/>
                </a:solidFill>
                <a:latin typeface="微软雅黑" pitchFamily="34" charset="-122"/>
                <a:ea typeface="微软雅黑" pitchFamily="34" charset="-122"/>
              </a:rPr>
              <a:t>手环、手表</a:t>
            </a:r>
            <a:endParaRPr lang="zh-CN" altLang="en-US" sz="1400" b="1" dirty="0">
              <a:solidFill>
                <a:srgbClr val="333399"/>
              </a:solidFill>
              <a:latin typeface="微软雅黑" pitchFamily="34" charset="-122"/>
              <a:ea typeface="微软雅黑" pitchFamily="34" charset="-122"/>
            </a:endParaRPr>
          </a:p>
        </p:txBody>
      </p:sp>
      <p:sp>
        <p:nvSpPr>
          <p:cNvPr id="15" name="TextBox 14"/>
          <p:cNvSpPr txBox="1"/>
          <p:nvPr/>
        </p:nvSpPr>
        <p:spPr>
          <a:xfrm>
            <a:off x="2988840" y="1910743"/>
            <a:ext cx="1879656" cy="954107"/>
          </a:xfrm>
          <a:prstGeom prst="rect">
            <a:avLst/>
          </a:prstGeom>
          <a:noFill/>
        </p:spPr>
        <p:txBody>
          <a:bodyPr wrap="square" rtlCol="0">
            <a:spAutoFit/>
          </a:bodyPr>
          <a:lstStyle/>
          <a:p>
            <a:pPr>
              <a:buFont typeface="Arial" pitchFamily="34" charset="0"/>
              <a:buChar char="•"/>
            </a:pPr>
            <a:r>
              <a:rPr lang="zh-CN" altLang="en-US" sz="1400" b="1" dirty="0" smtClean="0">
                <a:solidFill>
                  <a:srgbClr val="333399"/>
                </a:solidFill>
                <a:latin typeface="微软雅黑" pitchFamily="34" charset="-122"/>
                <a:ea typeface="微软雅黑" pitchFamily="34" charset="-122"/>
              </a:rPr>
              <a:t>与</a:t>
            </a:r>
            <a:r>
              <a:rPr lang="en-US" altLang="zh-CN" sz="1400" b="1" dirty="0" smtClean="0">
                <a:solidFill>
                  <a:srgbClr val="333399"/>
                </a:solidFill>
                <a:latin typeface="微软雅黑" pitchFamily="34" charset="-122"/>
                <a:ea typeface="微软雅黑" pitchFamily="34" charset="-122"/>
              </a:rPr>
              <a:t>AP/Gateway</a:t>
            </a:r>
            <a:r>
              <a:rPr lang="zh-CN" altLang="en-US" sz="1400" b="1" dirty="0" smtClean="0">
                <a:solidFill>
                  <a:srgbClr val="333399"/>
                </a:solidFill>
                <a:latin typeface="微软雅黑" pitchFamily="34" charset="-122"/>
                <a:ea typeface="微软雅黑" pitchFamily="34" charset="-122"/>
              </a:rPr>
              <a:t>集成使用，一般是能连接互联网的设备</a:t>
            </a:r>
            <a:endParaRPr lang="en-US" altLang="zh-CN" sz="1400" b="1" dirty="0" smtClean="0">
              <a:solidFill>
                <a:srgbClr val="333399"/>
              </a:solidFill>
              <a:latin typeface="微软雅黑" pitchFamily="34" charset="-122"/>
              <a:ea typeface="微软雅黑" pitchFamily="34" charset="-122"/>
            </a:endParaRPr>
          </a:p>
          <a:p>
            <a:r>
              <a:rPr lang="en-US" altLang="zh-CN" sz="1400" b="1" dirty="0" smtClean="0">
                <a:solidFill>
                  <a:srgbClr val="333399"/>
                </a:solidFill>
                <a:latin typeface="微软雅黑" pitchFamily="34" charset="-122"/>
                <a:ea typeface="微软雅黑" pitchFamily="34" charset="-122"/>
              </a:rPr>
              <a:t>-</a:t>
            </a:r>
            <a:r>
              <a:rPr lang="zh-CN" altLang="en-US" sz="1400" b="1" dirty="0" smtClean="0">
                <a:solidFill>
                  <a:srgbClr val="333399"/>
                </a:solidFill>
                <a:latin typeface="微软雅黑" pitchFamily="34" charset="-122"/>
                <a:ea typeface="微软雅黑" pitchFamily="34" charset="-122"/>
              </a:rPr>
              <a:t>路由器、温度控制器</a:t>
            </a:r>
            <a:endParaRPr lang="zh-CN" altLang="en-US" sz="1400" b="1" dirty="0">
              <a:solidFill>
                <a:srgbClr val="333399"/>
              </a:solidFill>
              <a:latin typeface="微软雅黑" pitchFamily="34" charset="-122"/>
              <a:ea typeface="微软雅黑" pitchFamily="34" charset="-122"/>
            </a:endParaRPr>
          </a:p>
        </p:txBody>
      </p:sp>
      <p:sp>
        <p:nvSpPr>
          <p:cNvPr id="16" name="TextBox 15"/>
          <p:cNvSpPr txBox="1"/>
          <p:nvPr/>
        </p:nvSpPr>
        <p:spPr>
          <a:xfrm>
            <a:off x="4893328" y="1910743"/>
            <a:ext cx="1879656" cy="954107"/>
          </a:xfrm>
          <a:prstGeom prst="rect">
            <a:avLst/>
          </a:prstGeom>
          <a:noFill/>
        </p:spPr>
        <p:txBody>
          <a:bodyPr wrap="square" rtlCol="0">
            <a:spAutoFit/>
          </a:bodyPr>
          <a:lstStyle/>
          <a:p>
            <a:pPr>
              <a:buFont typeface="Arial" pitchFamily="34" charset="0"/>
              <a:buChar char="•"/>
            </a:pPr>
            <a:r>
              <a:rPr lang="zh-CN" altLang="en-US" sz="1400" b="1" dirty="0" smtClean="0">
                <a:solidFill>
                  <a:srgbClr val="333399"/>
                </a:solidFill>
                <a:latin typeface="微软雅黑" pitchFamily="34" charset="-122"/>
                <a:ea typeface="微软雅黑" pitchFamily="34" charset="-122"/>
              </a:rPr>
              <a:t>需要远距离通信的设备，或者类手机设备</a:t>
            </a:r>
            <a:endParaRPr lang="en-US" altLang="zh-CN" sz="1400" b="1" dirty="0" smtClean="0">
              <a:solidFill>
                <a:srgbClr val="333399"/>
              </a:solidFill>
              <a:latin typeface="微软雅黑" pitchFamily="34" charset="-122"/>
              <a:ea typeface="微软雅黑" pitchFamily="34" charset="-122"/>
            </a:endParaRPr>
          </a:p>
          <a:p>
            <a:r>
              <a:rPr lang="en-US" altLang="zh-CN" sz="1400" b="1" dirty="0" smtClean="0">
                <a:solidFill>
                  <a:srgbClr val="333399"/>
                </a:solidFill>
                <a:latin typeface="微软雅黑" pitchFamily="34" charset="-122"/>
                <a:ea typeface="微软雅黑" pitchFamily="34" charset="-122"/>
              </a:rPr>
              <a:t>-</a:t>
            </a:r>
            <a:r>
              <a:rPr lang="zh-CN" altLang="en-US" sz="1400" b="1" dirty="0" smtClean="0">
                <a:solidFill>
                  <a:srgbClr val="333399"/>
                </a:solidFill>
                <a:latin typeface="微软雅黑" pitchFamily="34" charset="-122"/>
                <a:ea typeface="微软雅黑" pitchFamily="34" charset="-122"/>
              </a:rPr>
              <a:t>部分电子书</a:t>
            </a:r>
            <a:endParaRPr lang="en-US" altLang="zh-CN" sz="1400" b="1" dirty="0" smtClean="0">
              <a:solidFill>
                <a:srgbClr val="333399"/>
              </a:solidFill>
              <a:latin typeface="微软雅黑" pitchFamily="34" charset="-122"/>
              <a:ea typeface="微软雅黑" pitchFamily="34" charset="-122"/>
            </a:endParaRPr>
          </a:p>
          <a:p>
            <a:r>
              <a:rPr lang="en-US" altLang="zh-CN" sz="1400" b="1" dirty="0" smtClean="0">
                <a:solidFill>
                  <a:srgbClr val="333399"/>
                </a:solidFill>
                <a:latin typeface="微软雅黑" pitchFamily="34" charset="-122"/>
                <a:ea typeface="微软雅黑" pitchFamily="34" charset="-122"/>
              </a:rPr>
              <a:t>-</a:t>
            </a:r>
            <a:r>
              <a:rPr lang="zh-CN" altLang="en-US" sz="1400" b="1" dirty="0" smtClean="0">
                <a:solidFill>
                  <a:srgbClr val="333399"/>
                </a:solidFill>
                <a:latin typeface="微软雅黑" pitchFamily="34" charset="-122"/>
                <a:ea typeface="微软雅黑" pitchFamily="34" charset="-122"/>
              </a:rPr>
              <a:t>智能电表</a:t>
            </a:r>
            <a:endParaRPr lang="en-US" altLang="zh-CN" sz="1400" b="1" dirty="0" smtClean="0">
              <a:solidFill>
                <a:srgbClr val="333399"/>
              </a:solidFill>
              <a:latin typeface="微软雅黑" pitchFamily="34" charset="-122"/>
              <a:ea typeface="微软雅黑" pitchFamily="34" charset="-122"/>
            </a:endParaRPr>
          </a:p>
        </p:txBody>
      </p:sp>
      <p:sp>
        <p:nvSpPr>
          <p:cNvPr id="17" name="TextBox 16"/>
          <p:cNvSpPr txBox="1"/>
          <p:nvPr/>
        </p:nvSpPr>
        <p:spPr>
          <a:xfrm>
            <a:off x="6804248" y="1907423"/>
            <a:ext cx="2196752" cy="1169551"/>
          </a:xfrm>
          <a:prstGeom prst="rect">
            <a:avLst/>
          </a:prstGeom>
          <a:noFill/>
        </p:spPr>
        <p:txBody>
          <a:bodyPr wrap="square" rtlCol="0">
            <a:spAutoFit/>
          </a:bodyPr>
          <a:lstStyle/>
          <a:p>
            <a:pPr>
              <a:buFont typeface="Arial" pitchFamily="34" charset="0"/>
              <a:buChar char="•"/>
            </a:pPr>
            <a:r>
              <a:rPr lang="zh-CN" altLang="en-US" sz="1400" b="1" dirty="0" smtClean="0">
                <a:solidFill>
                  <a:srgbClr val="333399"/>
                </a:solidFill>
                <a:latin typeface="微软雅黑" pitchFamily="34" charset="-122"/>
                <a:ea typeface="微软雅黑" pitchFamily="34" charset="-122"/>
              </a:rPr>
              <a:t>与</a:t>
            </a:r>
            <a:r>
              <a:rPr lang="en-US" altLang="zh-CN" sz="1400" b="1" dirty="0" smtClean="0">
                <a:solidFill>
                  <a:srgbClr val="333399"/>
                </a:solidFill>
                <a:latin typeface="微软雅黑" pitchFamily="34" charset="-122"/>
                <a:ea typeface="微软雅黑" pitchFamily="34" charset="-122"/>
              </a:rPr>
              <a:t>Cellular</a:t>
            </a:r>
            <a:r>
              <a:rPr lang="zh-CN" altLang="en-US" sz="1400" b="1" dirty="0" smtClean="0">
                <a:solidFill>
                  <a:srgbClr val="333399"/>
                </a:solidFill>
                <a:latin typeface="微软雅黑" pitchFamily="34" charset="-122"/>
                <a:ea typeface="微软雅黑" pitchFamily="34" charset="-122"/>
              </a:rPr>
              <a:t>相似，可替代</a:t>
            </a:r>
            <a:endParaRPr lang="en-US" altLang="zh-CN" sz="1400" b="1" dirty="0" smtClean="0">
              <a:solidFill>
                <a:srgbClr val="333399"/>
              </a:solidFill>
              <a:latin typeface="微软雅黑" pitchFamily="34" charset="-122"/>
              <a:ea typeface="微软雅黑" pitchFamily="34" charset="-122"/>
            </a:endParaRPr>
          </a:p>
          <a:p>
            <a:r>
              <a:rPr lang="en-US" altLang="zh-CN" sz="1400" b="1" dirty="0" smtClean="0">
                <a:solidFill>
                  <a:srgbClr val="333399"/>
                </a:solidFill>
                <a:latin typeface="微软雅黑" pitchFamily="34" charset="-122"/>
                <a:ea typeface="微软雅黑" pitchFamily="34" charset="-122"/>
              </a:rPr>
              <a:t>-</a:t>
            </a:r>
            <a:r>
              <a:rPr lang="zh-CN" altLang="en-US" sz="1400" b="1" dirty="0" smtClean="0">
                <a:solidFill>
                  <a:srgbClr val="333399"/>
                </a:solidFill>
                <a:latin typeface="微软雅黑" pitchFamily="34" charset="-122"/>
                <a:ea typeface="微软雅黑" pitchFamily="34" charset="-122"/>
              </a:rPr>
              <a:t>性</a:t>
            </a:r>
            <a:r>
              <a:rPr lang="zh-CN" altLang="en-US" sz="1400" b="1" dirty="0">
                <a:solidFill>
                  <a:srgbClr val="333399"/>
                </a:solidFill>
                <a:latin typeface="微软雅黑" pitchFamily="34" charset="-122"/>
                <a:ea typeface="微软雅黑" pitchFamily="34" charset="-122"/>
              </a:rPr>
              <a:t>价</a:t>
            </a:r>
            <a:r>
              <a:rPr lang="zh-CN" altLang="en-US" sz="1400" b="1" dirty="0" smtClean="0">
                <a:solidFill>
                  <a:srgbClr val="333399"/>
                </a:solidFill>
                <a:latin typeface="微软雅黑" pitchFamily="34" charset="-122"/>
                <a:ea typeface="微软雅黑" pitchFamily="34" charset="-122"/>
              </a:rPr>
              <a:t>比高，覆盖面积更大（</a:t>
            </a:r>
            <a:r>
              <a:rPr lang="en-US" altLang="zh-CN" sz="1400" b="1" dirty="0" smtClean="0">
                <a:solidFill>
                  <a:srgbClr val="333399"/>
                </a:solidFill>
                <a:latin typeface="微软雅黑" pitchFamily="34" charset="-122"/>
                <a:ea typeface="微软雅黑" pitchFamily="34" charset="-122"/>
              </a:rPr>
              <a:t>10km</a:t>
            </a:r>
            <a:r>
              <a:rPr lang="zh-CN" altLang="en-US" sz="1400" b="1" dirty="0">
                <a:solidFill>
                  <a:srgbClr val="333399"/>
                </a:solidFill>
                <a:latin typeface="微软雅黑" pitchFamily="34" charset="-122"/>
                <a:ea typeface="微软雅黑" pitchFamily="34" charset="-122"/>
              </a:rPr>
              <a:t>穿透力强</a:t>
            </a:r>
            <a:r>
              <a:rPr lang="zh-CN" altLang="en-US" sz="1400" b="1" dirty="0" smtClean="0">
                <a:solidFill>
                  <a:srgbClr val="333399"/>
                </a:solidFill>
                <a:latin typeface="微软雅黑" pitchFamily="34" charset="-122"/>
                <a:ea typeface="微软雅黑" pitchFamily="34" charset="-122"/>
              </a:rPr>
              <a:t>）</a:t>
            </a:r>
            <a:endParaRPr lang="en-US" altLang="zh-CN" sz="1400" b="1" dirty="0" smtClean="0">
              <a:solidFill>
                <a:srgbClr val="333399"/>
              </a:solidFill>
              <a:latin typeface="微软雅黑" pitchFamily="34" charset="-122"/>
              <a:ea typeface="微软雅黑" pitchFamily="34" charset="-122"/>
            </a:endParaRPr>
          </a:p>
          <a:p>
            <a:r>
              <a:rPr lang="en-US" altLang="zh-CN" sz="1400" b="1" dirty="0" smtClean="0">
                <a:solidFill>
                  <a:srgbClr val="333399"/>
                </a:solidFill>
                <a:latin typeface="微软雅黑" pitchFamily="34" charset="-122"/>
                <a:ea typeface="微软雅黑" pitchFamily="34" charset="-122"/>
              </a:rPr>
              <a:t>-</a:t>
            </a:r>
            <a:r>
              <a:rPr lang="zh-CN" altLang="en-US" sz="1400" b="1" dirty="0" smtClean="0">
                <a:solidFill>
                  <a:srgbClr val="333399"/>
                </a:solidFill>
                <a:latin typeface="微软雅黑" pitchFamily="34" charset="-122"/>
                <a:ea typeface="微软雅黑" pitchFamily="34" charset="-122"/>
              </a:rPr>
              <a:t>超低功耗（</a:t>
            </a:r>
            <a:r>
              <a:rPr lang="zh-CN" altLang="en-US" sz="1400" b="1" dirty="0">
                <a:solidFill>
                  <a:srgbClr val="333399"/>
                </a:solidFill>
                <a:latin typeface="微软雅黑" pitchFamily="34" charset="-122"/>
                <a:ea typeface="微软雅黑" pitchFamily="34" charset="-122"/>
              </a:rPr>
              <a:t>以</a:t>
            </a:r>
            <a:r>
              <a:rPr lang="zh-CN" altLang="en-US" sz="1400" b="1" dirty="0" smtClean="0">
                <a:solidFill>
                  <a:srgbClr val="333399"/>
                </a:solidFill>
                <a:latin typeface="微软雅黑" pitchFamily="34" charset="-122"/>
                <a:ea typeface="微软雅黑" pitchFamily="34" charset="-122"/>
              </a:rPr>
              <a:t>年为单位）</a:t>
            </a:r>
            <a:endParaRPr lang="en-US" altLang="zh-CN" sz="1400" b="1" dirty="0" smtClean="0">
              <a:solidFill>
                <a:srgbClr val="333399"/>
              </a:solidFill>
              <a:latin typeface="微软雅黑" pitchFamily="34" charset="-122"/>
              <a:ea typeface="微软雅黑" pitchFamily="34" charset="-122"/>
            </a:endParaRPr>
          </a:p>
        </p:txBody>
      </p:sp>
      <p:sp>
        <p:nvSpPr>
          <p:cNvPr id="18" name="左大括号 17"/>
          <p:cNvSpPr/>
          <p:nvPr/>
        </p:nvSpPr>
        <p:spPr bwMode="auto">
          <a:xfrm rot="16200000">
            <a:off x="2760380" y="1488850"/>
            <a:ext cx="419494" cy="3637829"/>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TextBox 18"/>
          <p:cNvSpPr txBox="1"/>
          <p:nvPr/>
        </p:nvSpPr>
        <p:spPr>
          <a:xfrm>
            <a:off x="1090470" y="3543795"/>
            <a:ext cx="3778025" cy="523220"/>
          </a:xfrm>
          <a:prstGeom prst="rect">
            <a:avLst/>
          </a:prstGeom>
          <a:noFill/>
        </p:spPr>
        <p:txBody>
          <a:bodyPr wrap="square" rtlCol="0">
            <a:spAutoFit/>
          </a:bodyPr>
          <a:lstStyle/>
          <a:p>
            <a:pPr>
              <a:buFont typeface="Arial" pitchFamily="34" charset="0"/>
              <a:buChar char="•"/>
            </a:pPr>
            <a:r>
              <a:rPr lang="zh-CN" altLang="en-US" sz="1400" b="1" dirty="0" smtClean="0">
                <a:latin typeface="微软雅黑" pitchFamily="34" charset="-122"/>
                <a:ea typeface="微软雅黑" pitchFamily="34" charset="-122"/>
              </a:rPr>
              <a:t>从无费用转向有费用较难，</a:t>
            </a:r>
            <a:r>
              <a:rPr lang="en-US" altLang="zh-CN" sz="1400" b="1" dirty="0" smtClean="0">
                <a:latin typeface="微软雅黑" pitchFamily="34" charset="-122"/>
                <a:ea typeface="微软雅黑" pitchFamily="34" charset="-122"/>
              </a:rPr>
              <a:t>Bluetooth</a:t>
            </a:r>
            <a:r>
              <a:rPr lang="zh-CN" altLang="en-US" sz="1400" b="1" dirty="0" smtClean="0">
                <a:latin typeface="微软雅黑" pitchFamily="34" charset="-122"/>
                <a:ea typeface="微软雅黑" pitchFamily="34" charset="-122"/>
              </a:rPr>
              <a:t>和</a:t>
            </a:r>
            <a:r>
              <a:rPr lang="en-US" altLang="zh-CN" sz="1400" b="1" dirty="0" err="1" smtClean="0">
                <a:latin typeface="微软雅黑" pitchFamily="34" charset="-122"/>
                <a:ea typeface="微软雅黑" pitchFamily="34" charset="-122"/>
              </a:rPr>
              <a:t>WiFi</a:t>
            </a:r>
            <a:r>
              <a:rPr lang="zh-CN" altLang="en-US" sz="1400" b="1" dirty="0" smtClean="0">
                <a:latin typeface="微软雅黑" pitchFamily="34" charset="-122"/>
                <a:ea typeface="微软雅黑" pitchFamily="34" charset="-122"/>
              </a:rPr>
              <a:t>设备还会继续存在并持续增长</a:t>
            </a:r>
            <a:endParaRPr lang="zh-CN" altLang="en-US" sz="1400" b="1" dirty="0">
              <a:latin typeface="微软雅黑" pitchFamily="34" charset="-122"/>
              <a:ea typeface="微软雅黑" pitchFamily="34" charset="-122"/>
            </a:endParaRPr>
          </a:p>
        </p:txBody>
      </p:sp>
      <p:sp>
        <p:nvSpPr>
          <p:cNvPr id="20" name="手杖形箭头 19"/>
          <p:cNvSpPr/>
          <p:nvPr/>
        </p:nvSpPr>
        <p:spPr bwMode="auto">
          <a:xfrm flipV="1">
            <a:off x="5898828" y="3161865"/>
            <a:ext cx="2166067" cy="381930"/>
          </a:xfrm>
          <a:prstGeom prst="uturn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TextBox 20"/>
          <p:cNvSpPr txBox="1"/>
          <p:nvPr/>
        </p:nvSpPr>
        <p:spPr>
          <a:xfrm>
            <a:off x="5213042" y="3543795"/>
            <a:ext cx="3967470" cy="523220"/>
          </a:xfrm>
          <a:prstGeom prst="rect">
            <a:avLst/>
          </a:prstGeom>
          <a:noFill/>
        </p:spPr>
        <p:txBody>
          <a:bodyPr wrap="square" rtlCol="0">
            <a:spAutoFit/>
          </a:bodyPr>
          <a:lstStyle/>
          <a:p>
            <a:pPr>
              <a:buFont typeface="Arial" pitchFamily="34" charset="0"/>
              <a:buChar char="•"/>
            </a:pPr>
            <a:r>
              <a:rPr lang="zh-CN" altLang="en-US" sz="1400" b="1" dirty="0" smtClean="0">
                <a:latin typeface="微软雅黑" pitchFamily="34" charset="-122"/>
                <a:ea typeface="微软雅黑" pitchFamily="34" charset="-122"/>
              </a:rPr>
              <a:t>技术标准逐步形成，产业化进程加快，需要从全球层面制定并跟进相关标准和基础设施建设。</a:t>
            </a:r>
            <a:endParaRPr lang="zh-CN" altLang="en-US" sz="1400" b="1" dirty="0">
              <a:latin typeface="微软雅黑" pitchFamily="34" charset="-122"/>
              <a:ea typeface="微软雅黑" pitchFamily="34" charset="-122"/>
            </a:endParaRPr>
          </a:p>
        </p:txBody>
      </p:sp>
      <p:sp>
        <p:nvSpPr>
          <p:cNvPr id="22" name="右箭头 21"/>
          <p:cNvSpPr/>
          <p:nvPr/>
        </p:nvSpPr>
        <p:spPr bwMode="auto">
          <a:xfrm rot="5400000">
            <a:off x="2380679" y="3951495"/>
            <a:ext cx="339207" cy="576110"/>
          </a:xfrm>
          <a:prstGeom prst="rightArrow">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3" name="右箭头 22"/>
          <p:cNvSpPr/>
          <p:nvPr/>
        </p:nvSpPr>
        <p:spPr bwMode="auto">
          <a:xfrm rot="5400000">
            <a:off x="6932448" y="3951496"/>
            <a:ext cx="339211" cy="576110"/>
          </a:xfrm>
          <a:prstGeom prst="rightArrow">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TextBox 23"/>
          <p:cNvSpPr txBox="1"/>
          <p:nvPr/>
        </p:nvSpPr>
        <p:spPr>
          <a:xfrm>
            <a:off x="155969" y="4279289"/>
            <a:ext cx="658489" cy="646331"/>
          </a:xfrm>
          <a:prstGeom prst="rect">
            <a:avLst/>
          </a:prstGeom>
          <a:noFill/>
        </p:spPr>
        <p:txBody>
          <a:bodyPr wrap="square" rtlCol="0">
            <a:spAutoFit/>
          </a:bodyPr>
          <a:lstStyle/>
          <a:p>
            <a:r>
              <a:rPr lang="zh-CN" altLang="en-US" b="1" dirty="0" smtClean="0">
                <a:solidFill>
                  <a:srgbClr val="FF0000"/>
                </a:solidFill>
                <a:latin typeface="微软雅黑" pitchFamily="34" charset="-122"/>
                <a:ea typeface="微软雅黑" pitchFamily="34" charset="-122"/>
              </a:rPr>
              <a:t>进入机会</a:t>
            </a:r>
            <a:endParaRPr lang="zh-CN" altLang="en-US" b="1" dirty="0">
              <a:solidFill>
                <a:srgbClr val="FF0000"/>
              </a:solidFill>
              <a:latin typeface="微软雅黑" pitchFamily="34" charset="-122"/>
              <a:ea typeface="微软雅黑" pitchFamily="34" charset="-122"/>
            </a:endParaRPr>
          </a:p>
        </p:txBody>
      </p:sp>
      <p:sp>
        <p:nvSpPr>
          <p:cNvPr id="25" name="矩形 24"/>
          <p:cNvSpPr/>
          <p:nvPr/>
        </p:nvSpPr>
        <p:spPr bwMode="auto">
          <a:xfrm>
            <a:off x="1044623" y="4409591"/>
            <a:ext cx="3823871" cy="504056"/>
          </a:xfrm>
          <a:prstGeom prst="rect">
            <a:avLst/>
          </a:prstGeom>
          <a:solidFill>
            <a:srgbClr val="FF000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eaLnBrk="0" hangingPunct="0"/>
            <a:r>
              <a:rPr kumimoji="0" lang="zh-CN" altLang="en-US" sz="1400" b="1" i="0" u="none" strike="noStrike" cap="none" normalizeH="0" baseline="0" dirty="0" smtClean="0">
                <a:ln>
                  <a:noFill/>
                </a:ln>
                <a:solidFill>
                  <a:schemeClr val="bg1"/>
                </a:solidFill>
                <a:effectLst/>
                <a:latin typeface="微软雅黑" pitchFamily="34" charset="-122"/>
                <a:ea typeface="微软雅黑" pitchFamily="34" charset="-122"/>
              </a:rPr>
              <a:t>以</a:t>
            </a:r>
            <a:r>
              <a:rPr kumimoji="0" lang="en-US" altLang="zh-CN" sz="1400" b="1" i="0" u="none" strike="noStrike" cap="none" normalizeH="0" baseline="0" dirty="0" smtClean="0">
                <a:ln>
                  <a:noFill/>
                </a:ln>
                <a:solidFill>
                  <a:schemeClr val="bg1"/>
                </a:solidFill>
                <a:effectLst/>
                <a:latin typeface="微软雅黑" pitchFamily="34" charset="-122"/>
                <a:ea typeface="微软雅黑" pitchFamily="34" charset="-122"/>
              </a:rPr>
              <a:t>MCU</a:t>
            </a:r>
            <a:r>
              <a:rPr kumimoji="0" lang="zh-CN" altLang="en-US" sz="1400" b="1" i="0" u="none" strike="noStrike" cap="none" normalizeH="0" baseline="0" dirty="0" smtClean="0">
                <a:ln>
                  <a:noFill/>
                </a:ln>
                <a:solidFill>
                  <a:schemeClr val="bg1"/>
                </a:solidFill>
                <a:effectLst/>
                <a:latin typeface="微软雅黑" pitchFamily="34" charset="-122"/>
                <a:ea typeface="微软雅黑" pitchFamily="34" charset="-122"/>
              </a:rPr>
              <a:t>为中心的</a:t>
            </a:r>
            <a:r>
              <a:rPr kumimoji="0" lang="en-US" altLang="zh-CN" sz="1400" b="1" i="0" u="none" strike="noStrike" cap="none" normalizeH="0" baseline="0" dirty="0" smtClean="0">
                <a:ln>
                  <a:noFill/>
                </a:ln>
                <a:solidFill>
                  <a:schemeClr val="bg1"/>
                </a:solidFill>
                <a:effectLst/>
                <a:latin typeface="微软雅黑" pitchFamily="34" charset="-122"/>
                <a:ea typeface="微软雅黑" pitchFamily="34" charset="-122"/>
              </a:rPr>
              <a:t>SOC</a:t>
            </a:r>
            <a:r>
              <a:rPr kumimoji="0" lang="zh-CN" altLang="en-US" sz="1400" b="1" i="0" u="none" strike="noStrike" cap="none" normalizeH="0" baseline="0" dirty="0" smtClean="0">
                <a:ln>
                  <a:noFill/>
                </a:ln>
                <a:solidFill>
                  <a:schemeClr val="bg1"/>
                </a:solidFill>
                <a:effectLst/>
                <a:latin typeface="微软雅黑" pitchFamily="34" charset="-122"/>
                <a:ea typeface="微软雅黑" pitchFamily="34" charset="-122"/>
              </a:rPr>
              <a:t>趋势下形成差异化优势较</a:t>
            </a:r>
            <a:r>
              <a:rPr lang="zh-CN" altLang="en-US" sz="1400" b="1" dirty="0">
                <a:solidFill>
                  <a:schemeClr val="bg1"/>
                </a:solidFill>
                <a:latin typeface="微软雅黑" pitchFamily="34" charset="-122"/>
                <a:ea typeface="微软雅黑" pitchFamily="34" charset="-122"/>
              </a:rPr>
              <a:t>难</a:t>
            </a:r>
            <a:r>
              <a:rPr lang="zh-CN" altLang="en-US" sz="1400" b="1" dirty="0" smtClean="0">
                <a:solidFill>
                  <a:schemeClr val="bg1"/>
                </a:solidFill>
                <a:latin typeface="微软雅黑" pitchFamily="34" charset="-122"/>
                <a:ea typeface="微软雅黑" pitchFamily="34" charset="-122"/>
              </a:rPr>
              <a:t>，需跟进</a:t>
            </a:r>
            <a:r>
              <a:rPr lang="zh-CN" altLang="en-US" sz="1400" b="1" dirty="0">
                <a:solidFill>
                  <a:schemeClr val="bg1"/>
                </a:solidFill>
                <a:latin typeface="微软雅黑" pitchFamily="34" charset="-122"/>
                <a:ea typeface="微软雅黑" pitchFamily="34" charset="-122"/>
              </a:rPr>
              <a:t>低功耗蓝牙、</a:t>
            </a:r>
            <a:r>
              <a:rPr lang="en-US" altLang="zh-CN" sz="1400" b="1" dirty="0" err="1">
                <a:solidFill>
                  <a:schemeClr val="bg1"/>
                </a:solidFill>
                <a:latin typeface="微软雅黑" pitchFamily="34" charset="-122"/>
                <a:ea typeface="微软雅黑" pitchFamily="34" charset="-122"/>
              </a:rPr>
              <a:t>WiFi</a:t>
            </a:r>
            <a:r>
              <a:rPr lang="zh-CN" altLang="en-US" sz="1400" b="1" dirty="0">
                <a:solidFill>
                  <a:schemeClr val="bg1"/>
                </a:solidFill>
                <a:latin typeface="微软雅黑" pitchFamily="34" charset="-122"/>
                <a:ea typeface="微软雅黑" pitchFamily="34" charset="-122"/>
              </a:rPr>
              <a:t>技术发展</a:t>
            </a:r>
            <a:r>
              <a:rPr lang="zh-CN" altLang="en-US" sz="1400" b="1" dirty="0" smtClean="0">
                <a:solidFill>
                  <a:schemeClr val="bg1"/>
                </a:solidFill>
                <a:latin typeface="微软雅黑" pitchFamily="34" charset="-122"/>
                <a:ea typeface="微软雅黑" pitchFamily="34" charset="-122"/>
              </a:rPr>
              <a:t>路线</a:t>
            </a:r>
            <a:endParaRPr kumimoji="0" lang="zh-CN" altLang="en-US" sz="1400" b="1"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26" name="矩形 25"/>
          <p:cNvSpPr/>
          <p:nvPr/>
        </p:nvSpPr>
        <p:spPr bwMode="auto">
          <a:xfrm>
            <a:off x="5055550" y="4421564"/>
            <a:ext cx="3823871" cy="504056"/>
          </a:xfrm>
          <a:prstGeom prst="rect">
            <a:avLst/>
          </a:prstGeom>
          <a:solidFill>
            <a:srgbClr val="FF000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bg1"/>
                </a:solidFill>
                <a:effectLst/>
                <a:latin typeface="微软雅黑" pitchFamily="34" charset="-122"/>
                <a:ea typeface="微软雅黑" pitchFamily="34" charset="-122"/>
              </a:rPr>
              <a:t>转换时间点尚不明确，需要持续的技术跟踪</a:t>
            </a:r>
            <a:r>
              <a:rPr lang="zh-CN" altLang="en-US" sz="1400" b="1" dirty="0" smtClean="0">
                <a:solidFill>
                  <a:schemeClr val="bg1"/>
                </a:solidFill>
                <a:latin typeface="微软雅黑" pitchFamily="34" charset="-122"/>
                <a:ea typeface="微软雅黑" pitchFamily="34" charset="-122"/>
              </a:rPr>
              <a:t>，并在基础设施建设层面考虑技术演进方案</a:t>
            </a:r>
            <a:endParaRPr kumimoji="0" lang="zh-CN" altLang="en-US" sz="1400" b="1" i="0" u="none" strike="noStrike" cap="none" normalizeH="0" baseline="0" dirty="0" smtClean="0">
              <a:ln>
                <a:noFill/>
              </a:ln>
              <a:solidFill>
                <a:schemeClr val="bg1"/>
              </a:solidFill>
              <a:effectLst/>
              <a:latin typeface="微软雅黑" pitchFamily="34" charset="-122"/>
              <a:ea typeface="微软雅黑" pitchFamily="34" charset="-122"/>
            </a:endParaRPr>
          </a:p>
        </p:txBody>
      </p:sp>
      <p:graphicFrame>
        <p:nvGraphicFramePr>
          <p:cNvPr id="27" name="表格 26"/>
          <p:cNvGraphicFramePr>
            <a:graphicFrameLocks noGrp="1"/>
          </p:cNvGraphicFramePr>
          <p:nvPr>
            <p:extLst>
              <p:ext uri="{D42A27DB-BD31-4B8C-83A1-F6EECF244321}">
                <p14:modId xmlns:p14="http://schemas.microsoft.com/office/powerpoint/2010/main" val="1699740753"/>
              </p:ext>
            </p:extLst>
          </p:nvPr>
        </p:nvGraphicFramePr>
        <p:xfrm>
          <a:off x="342072" y="5307287"/>
          <a:ext cx="8527743" cy="1158240"/>
        </p:xfrm>
        <a:graphic>
          <a:graphicData uri="http://schemas.openxmlformats.org/drawingml/2006/table">
            <a:tbl>
              <a:tblPr firstRow="1" bandRow="1">
                <a:tableStyleId>{5C22544A-7EE6-4342-B048-85BDC9FD1C3A}</a:tableStyleId>
              </a:tblPr>
              <a:tblGrid>
                <a:gridCol w="1218249"/>
                <a:gridCol w="1218249"/>
                <a:gridCol w="1218249"/>
                <a:gridCol w="1172767"/>
                <a:gridCol w="1263731"/>
                <a:gridCol w="1472573"/>
                <a:gridCol w="963925"/>
              </a:tblGrid>
              <a:tr h="288032">
                <a:tc>
                  <a:txBody>
                    <a:bodyPr/>
                    <a:lstStyle/>
                    <a:p>
                      <a:pPr algn="ctr"/>
                      <a:r>
                        <a:rPr lang="en-US" altLang="zh-CN" sz="1600" dirty="0" err="1" smtClean="0">
                          <a:solidFill>
                            <a:schemeClr val="tx1"/>
                          </a:solidFill>
                          <a:latin typeface="微软雅黑" pitchFamily="34" charset="-122"/>
                          <a:ea typeface="微软雅黑" pitchFamily="34" charset="-122"/>
                        </a:rPr>
                        <a:t>LoRa</a:t>
                      </a:r>
                      <a:endParaRPr lang="zh-CN" altLang="en-US" sz="1600" dirty="0">
                        <a:solidFill>
                          <a:schemeClr val="tx1"/>
                        </a:solidFill>
                        <a:latin typeface="微软雅黑" pitchFamily="34" charset="-122"/>
                        <a:ea typeface="微软雅黑" pitchFamily="34" charset="-122"/>
                      </a:endParaRPr>
                    </a:p>
                  </a:txBody>
                  <a:tcPr>
                    <a:lnB w="38100" cmpd="sng">
                      <a:noFill/>
                    </a:lnB>
                  </a:tcPr>
                </a:tc>
                <a:tc>
                  <a:txBody>
                    <a:bodyPr/>
                    <a:lstStyle/>
                    <a:p>
                      <a:pPr algn="ctr"/>
                      <a:r>
                        <a:rPr lang="en-US" altLang="zh-CN" sz="1600" dirty="0" err="1" smtClean="0">
                          <a:solidFill>
                            <a:schemeClr val="tx1"/>
                          </a:solidFill>
                          <a:latin typeface="微软雅黑" pitchFamily="34" charset="-122"/>
                          <a:ea typeface="微软雅黑" pitchFamily="34" charset="-122"/>
                        </a:rPr>
                        <a:t>NWave</a:t>
                      </a:r>
                      <a:endParaRPr lang="zh-CN" altLang="en-US" sz="1600" dirty="0">
                        <a:solidFill>
                          <a:schemeClr val="tx1"/>
                        </a:solidFill>
                        <a:latin typeface="微软雅黑" pitchFamily="34" charset="-122"/>
                        <a:ea typeface="微软雅黑" pitchFamily="34" charset="-122"/>
                      </a:endParaRPr>
                    </a:p>
                  </a:txBody>
                  <a:tcPr>
                    <a:lnB w="38100" cmpd="sng">
                      <a:noFill/>
                    </a:lnB>
                  </a:tcPr>
                </a:tc>
                <a:tc>
                  <a:txBody>
                    <a:bodyPr/>
                    <a:lstStyle/>
                    <a:p>
                      <a:pPr algn="ctr"/>
                      <a:r>
                        <a:rPr lang="en-US" altLang="zh-CN" sz="1600" dirty="0" err="1" smtClean="0">
                          <a:solidFill>
                            <a:schemeClr val="tx1"/>
                          </a:solidFill>
                          <a:latin typeface="微软雅黑" pitchFamily="34" charset="-122"/>
                          <a:ea typeface="微软雅黑" pitchFamily="34" charset="-122"/>
                        </a:rPr>
                        <a:t>OnRamp</a:t>
                      </a:r>
                      <a:endParaRPr lang="zh-CN" altLang="en-US" sz="1600" dirty="0">
                        <a:solidFill>
                          <a:schemeClr val="tx1"/>
                        </a:solidFill>
                        <a:latin typeface="微软雅黑" pitchFamily="34" charset="-122"/>
                        <a:ea typeface="微软雅黑" pitchFamily="34" charset="-122"/>
                      </a:endParaRPr>
                    </a:p>
                  </a:txBody>
                  <a:tcPr>
                    <a:lnB w="38100" cmpd="sng">
                      <a:noFill/>
                    </a:lnB>
                  </a:tcPr>
                </a:tc>
                <a:tc>
                  <a:txBody>
                    <a:bodyPr/>
                    <a:lstStyle/>
                    <a:p>
                      <a:pPr algn="ctr"/>
                      <a:r>
                        <a:rPr lang="en-US" altLang="zh-CN" sz="1600" dirty="0" err="1" smtClean="0">
                          <a:solidFill>
                            <a:schemeClr val="tx1"/>
                          </a:solidFill>
                          <a:latin typeface="微软雅黑" pitchFamily="34" charset="-122"/>
                          <a:ea typeface="微软雅黑" pitchFamily="34" charset="-122"/>
                        </a:rPr>
                        <a:t>Platanus</a:t>
                      </a:r>
                      <a:endParaRPr lang="zh-CN" altLang="en-US" sz="1600" dirty="0">
                        <a:solidFill>
                          <a:schemeClr val="tx1"/>
                        </a:solidFill>
                        <a:latin typeface="微软雅黑" pitchFamily="34" charset="-122"/>
                        <a:ea typeface="微软雅黑" pitchFamily="34" charset="-122"/>
                      </a:endParaRPr>
                    </a:p>
                  </a:txBody>
                  <a:tcPr>
                    <a:lnB w="38100" cmpd="sng">
                      <a:noFill/>
                    </a:lnB>
                  </a:tcPr>
                </a:tc>
                <a:tc>
                  <a:txBody>
                    <a:bodyPr/>
                    <a:lstStyle/>
                    <a:p>
                      <a:pPr algn="ctr"/>
                      <a:r>
                        <a:rPr lang="en-US" altLang="zh-CN" sz="1600" dirty="0" err="1" smtClean="0">
                          <a:solidFill>
                            <a:schemeClr val="tx1"/>
                          </a:solidFill>
                          <a:latin typeface="微软雅黑" pitchFamily="34" charset="-122"/>
                          <a:ea typeface="微软雅黑" pitchFamily="34" charset="-122"/>
                        </a:rPr>
                        <a:t>SigFox</a:t>
                      </a:r>
                      <a:endParaRPr lang="zh-CN" altLang="en-US" sz="1600" dirty="0">
                        <a:solidFill>
                          <a:schemeClr val="tx1"/>
                        </a:solidFill>
                        <a:latin typeface="微软雅黑" pitchFamily="34" charset="-122"/>
                        <a:ea typeface="微软雅黑" pitchFamily="34" charset="-122"/>
                      </a:endParaRPr>
                    </a:p>
                  </a:txBody>
                  <a:tcPr>
                    <a:lnB w="38100" cmpd="sng">
                      <a:noFill/>
                    </a:lnB>
                  </a:tcPr>
                </a:tc>
                <a:tc>
                  <a:txBody>
                    <a:bodyPr/>
                    <a:lstStyle/>
                    <a:p>
                      <a:pPr algn="ctr"/>
                      <a:r>
                        <a:rPr lang="en-US" altLang="zh-CN" sz="1600" dirty="0" smtClean="0">
                          <a:solidFill>
                            <a:schemeClr val="tx1"/>
                          </a:solidFill>
                          <a:latin typeface="微软雅黑" pitchFamily="34" charset="-122"/>
                          <a:ea typeface="微软雅黑" pitchFamily="34" charset="-122"/>
                        </a:rPr>
                        <a:t>Weightless</a:t>
                      </a:r>
                      <a:endParaRPr lang="zh-CN" altLang="en-US" sz="1600" dirty="0">
                        <a:solidFill>
                          <a:schemeClr val="tx1"/>
                        </a:solidFill>
                        <a:latin typeface="微软雅黑" pitchFamily="34" charset="-122"/>
                        <a:ea typeface="微软雅黑" pitchFamily="34" charset="-122"/>
                      </a:endParaRPr>
                    </a:p>
                  </a:txBody>
                  <a:tcPr>
                    <a:lnB w="38100" cmpd="sng">
                      <a:noFill/>
                    </a:lnB>
                  </a:tcPr>
                </a:tc>
                <a:tc>
                  <a:txBody>
                    <a:bodyPr/>
                    <a:lstStyle/>
                    <a:p>
                      <a:pPr algn="ctr"/>
                      <a:r>
                        <a:rPr lang="en-US" altLang="zh-CN" sz="1600" dirty="0" smtClean="0">
                          <a:solidFill>
                            <a:schemeClr val="tx1"/>
                          </a:solidFill>
                          <a:latin typeface="微软雅黑" pitchFamily="34" charset="-122"/>
                          <a:ea typeface="微软雅黑" pitchFamily="34" charset="-122"/>
                        </a:rPr>
                        <a:t>NB-</a:t>
                      </a:r>
                      <a:r>
                        <a:rPr lang="en-US" altLang="zh-CN" sz="1600" dirty="0" err="1" smtClean="0">
                          <a:solidFill>
                            <a:schemeClr val="tx1"/>
                          </a:solidFill>
                          <a:latin typeface="微软雅黑" pitchFamily="34" charset="-122"/>
                          <a:ea typeface="微软雅黑" pitchFamily="34" charset="-122"/>
                        </a:rPr>
                        <a:t>IoT</a:t>
                      </a:r>
                      <a:endParaRPr lang="zh-CN" altLang="en-US" sz="1600" dirty="0">
                        <a:solidFill>
                          <a:schemeClr val="tx1"/>
                        </a:solidFill>
                        <a:latin typeface="微软雅黑" pitchFamily="34" charset="-122"/>
                        <a:ea typeface="微软雅黑" pitchFamily="34" charset="-122"/>
                      </a:endParaRPr>
                    </a:p>
                  </a:txBody>
                  <a:tcPr>
                    <a:lnB w="38100" cmpd="sng">
                      <a:noFill/>
                    </a:lnB>
                    <a:solidFill>
                      <a:srgbClr val="FF0000"/>
                    </a:solidFill>
                  </a:tcPr>
                </a:tc>
              </a:tr>
              <a:tr h="714360">
                <a:tc>
                  <a:txBody>
                    <a:bodyPr/>
                    <a:lstStyle/>
                    <a:p>
                      <a:pPr algn="l"/>
                      <a:r>
                        <a:rPr lang="en-US" altLang="zh-CN" sz="1200" dirty="0" smtClean="0">
                          <a:solidFill>
                            <a:schemeClr val="tx1"/>
                          </a:solidFill>
                          <a:latin typeface="微软雅黑" pitchFamily="34" charset="-122"/>
                          <a:ea typeface="微软雅黑" pitchFamily="34" charset="-122"/>
                        </a:rPr>
                        <a:t>Microchip</a:t>
                      </a:r>
                      <a:r>
                        <a:rPr lang="zh-CN" altLang="en-US" sz="1200" dirty="0" smtClean="0">
                          <a:solidFill>
                            <a:schemeClr val="tx1"/>
                          </a:solidFill>
                          <a:latin typeface="微软雅黑" pitchFamily="34" charset="-122"/>
                          <a:ea typeface="微软雅黑" pitchFamily="34" charset="-122"/>
                        </a:rPr>
                        <a:t>推出基于</a:t>
                      </a:r>
                      <a:r>
                        <a:rPr lang="en-US" altLang="zh-CN" sz="1200" dirty="0" err="1" smtClean="0">
                          <a:solidFill>
                            <a:schemeClr val="tx1"/>
                          </a:solidFill>
                          <a:latin typeface="微软雅黑" pitchFamily="34" charset="-122"/>
                          <a:ea typeface="微软雅黑" pitchFamily="34" charset="-122"/>
                        </a:rPr>
                        <a:t>LoRa</a:t>
                      </a:r>
                      <a:r>
                        <a:rPr lang="zh-CN" altLang="en-US" sz="1200" dirty="0" smtClean="0">
                          <a:solidFill>
                            <a:schemeClr val="tx1"/>
                          </a:solidFill>
                          <a:latin typeface="微软雅黑" pitchFamily="34" charset="-122"/>
                          <a:ea typeface="微软雅黑" pitchFamily="34" charset="-122"/>
                        </a:rPr>
                        <a:t>协议的无线模块</a:t>
                      </a:r>
                      <a:endParaRPr lang="zh-CN" altLang="en-US" sz="1200" dirty="0">
                        <a:solidFill>
                          <a:schemeClr val="tx1"/>
                        </a:solidFill>
                        <a:latin typeface="微软雅黑" pitchFamily="34" charset="-122"/>
                        <a:ea typeface="微软雅黑" pitchFamily="34" charset="-122"/>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200" dirty="0" smtClean="0">
                          <a:solidFill>
                            <a:schemeClr val="tx1"/>
                          </a:solidFill>
                          <a:latin typeface="微软雅黑" pitchFamily="34" charset="-122"/>
                          <a:ea typeface="微软雅黑" pitchFamily="34" charset="-122"/>
                        </a:rPr>
                        <a:t>丹麦部署基于</a:t>
                      </a:r>
                      <a:r>
                        <a:rPr lang="en-US" altLang="zh-CN" sz="1200" dirty="0" err="1" smtClean="0">
                          <a:solidFill>
                            <a:schemeClr val="tx1"/>
                          </a:solidFill>
                          <a:latin typeface="微软雅黑" pitchFamily="34" charset="-122"/>
                          <a:ea typeface="微软雅黑" pitchFamily="34" charset="-122"/>
                        </a:rPr>
                        <a:t>Nwave</a:t>
                      </a:r>
                      <a:r>
                        <a:rPr lang="zh-CN" altLang="en-US" sz="1200" dirty="0" smtClean="0">
                          <a:solidFill>
                            <a:schemeClr val="tx1"/>
                          </a:solidFill>
                          <a:latin typeface="微软雅黑" pitchFamily="34" charset="-122"/>
                          <a:ea typeface="微软雅黑" pitchFamily="34" charset="-122"/>
                        </a:rPr>
                        <a:t>的公共网络试点</a:t>
                      </a:r>
                      <a:endParaRPr lang="zh-CN" altLang="en-US" sz="1200" dirty="0">
                        <a:solidFill>
                          <a:schemeClr val="tx1"/>
                        </a:solidFill>
                        <a:latin typeface="微软雅黑" pitchFamily="34" charset="-122"/>
                        <a:ea typeface="微软雅黑" pitchFamily="34" charset="-122"/>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200" dirty="0" smtClean="0">
                          <a:solidFill>
                            <a:schemeClr val="tx1"/>
                          </a:solidFill>
                          <a:latin typeface="微软雅黑" pitchFamily="34" charset="-122"/>
                          <a:ea typeface="微软雅黑" pitchFamily="34" charset="-122"/>
                        </a:rPr>
                        <a:t>发布白皮书，开放技术使用授权。</a:t>
                      </a:r>
                      <a:endParaRPr lang="zh-CN" altLang="en-US" sz="1200" dirty="0">
                        <a:solidFill>
                          <a:schemeClr val="tx1"/>
                        </a:solidFill>
                        <a:latin typeface="微软雅黑" pitchFamily="34" charset="-122"/>
                        <a:ea typeface="微软雅黑" pitchFamily="34" charset="-122"/>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200" dirty="0" smtClean="0">
                          <a:solidFill>
                            <a:schemeClr val="tx1"/>
                          </a:solidFill>
                          <a:latin typeface="微软雅黑" pitchFamily="34" charset="-122"/>
                          <a:ea typeface="微软雅黑" pitchFamily="34" charset="-122"/>
                        </a:rPr>
                        <a:t>暂无。</a:t>
                      </a:r>
                      <a:endParaRPr lang="zh-CN" altLang="en-US" sz="1200" dirty="0">
                        <a:solidFill>
                          <a:schemeClr val="tx1"/>
                        </a:solidFill>
                        <a:latin typeface="微软雅黑" pitchFamily="34" charset="-122"/>
                        <a:ea typeface="微软雅黑" pitchFamily="34" charset="-122"/>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200" dirty="0" smtClean="0">
                          <a:solidFill>
                            <a:schemeClr val="tx1"/>
                          </a:solidFill>
                          <a:latin typeface="微软雅黑" pitchFamily="34" charset="-122"/>
                          <a:ea typeface="微软雅黑" pitchFamily="34" charset="-122"/>
                        </a:rPr>
                        <a:t>获得来自欧洲运营商的</a:t>
                      </a:r>
                      <a:r>
                        <a:rPr lang="en-US" altLang="zh-CN" sz="1200" dirty="0" smtClean="0">
                          <a:solidFill>
                            <a:schemeClr val="tx1"/>
                          </a:solidFill>
                          <a:latin typeface="微软雅黑" pitchFamily="34" charset="-122"/>
                          <a:ea typeface="微软雅黑" pitchFamily="34" charset="-122"/>
                        </a:rPr>
                        <a:t>1</a:t>
                      </a:r>
                      <a:r>
                        <a:rPr lang="zh-CN" altLang="en-US" sz="1200" dirty="0" smtClean="0">
                          <a:solidFill>
                            <a:schemeClr val="tx1"/>
                          </a:solidFill>
                          <a:latin typeface="微软雅黑" pitchFamily="34" charset="-122"/>
                          <a:ea typeface="微软雅黑" pitchFamily="34" charset="-122"/>
                        </a:rPr>
                        <a:t>亿欧元融资，网络覆盖</a:t>
                      </a:r>
                      <a:r>
                        <a:rPr lang="en-US" altLang="zh-CN" sz="1200" dirty="0" smtClean="0">
                          <a:solidFill>
                            <a:schemeClr val="tx1"/>
                          </a:solidFill>
                          <a:latin typeface="微软雅黑" pitchFamily="34" charset="-122"/>
                          <a:ea typeface="微软雅黑" pitchFamily="34" charset="-122"/>
                        </a:rPr>
                        <a:t>10</a:t>
                      </a:r>
                      <a:r>
                        <a:rPr lang="zh-CN" altLang="en-US" sz="1200" dirty="0" smtClean="0">
                          <a:solidFill>
                            <a:schemeClr val="tx1"/>
                          </a:solidFill>
                          <a:latin typeface="微软雅黑" pitchFamily="34" charset="-122"/>
                          <a:ea typeface="微软雅黑" pitchFamily="34" charset="-122"/>
                        </a:rPr>
                        <a:t>个城市</a:t>
                      </a:r>
                      <a:endParaRPr lang="zh-CN" altLang="en-US" sz="1200" dirty="0">
                        <a:solidFill>
                          <a:schemeClr val="tx1"/>
                        </a:solidFill>
                        <a:latin typeface="微软雅黑" pitchFamily="34" charset="-122"/>
                        <a:ea typeface="微软雅黑" pitchFamily="34" charset="-122"/>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200" dirty="0" smtClean="0">
                          <a:solidFill>
                            <a:schemeClr val="tx1"/>
                          </a:solidFill>
                          <a:latin typeface="微软雅黑" pitchFamily="34" charset="-122"/>
                          <a:ea typeface="微软雅黑" pitchFamily="34" charset="-122"/>
                        </a:rPr>
                        <a:t>公布</a:t>
                      </a:r>
                      <a:r>
                        <a:rPr lang="en-US" altLang="zh-CN" sz="1200" dirty="0" smtClean="0">
                          <a:solidFill>
                            <a:schemeClr val="tx1"/>
                          </a:solidFill>
                          <a:latin typeface="微软雅黑" pitchFamily="34" charset="-122"/>
                          <a:ea typeface="微软雅黑" pitchFamily="34" charset="-122"/>
                        </a:rPr>
                        <a:t>1.0</a:t>
                      </a:r>
                      <a:r>
                        <a:rPr lang="zh-CN" altLang="en-US" sz="1200" dirty="0" smtClean="0">
                          <a:solidFill>
                            <a:schemeClr val="tx1"/>
                          </a:solidFill>
                          <a:latin typeface="微软雅黑" pitchFamily="34" charset="-122"/>
                          <a:ea typeface="微软雅黑" pitchFamily="34" charset="-122"/>
                        </a:rPr>
                        <a:t>版本协议架构。</a:t>
                      </a:r>
                      <a:endParaRPr lang="zh-CN" altLang="en-US" sz="1200" dirty="0">
                        <a:solidFill>
                          <a:schemeClr val="tx1"/>
                        </a:solidFill>
                        <a:latin typeface="微软雅黑" pitchFamily="34" charset="-122"/>
                        <a:ea typeface="微软雅黑" pitchFamily="34" charset="-122"/>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1200" dirty="0" smtClean="0">
                          <a:solidFill>
                            <a:schemeClr val="tx1"/>
                          </a:solidFill>
                          <a:latin typeface="微软雅黑" pitchFamily="34" charset="-122"/>
                          <a:ea typeface="微软雅黑" pitchFamily="34" charset="-122"/>
                        </a:rPr>
                        <a:t>华为上海开通全球首个</a:t>
                      </a:r>
                      <a:r>
                        <a:rPr lang="en-US" altLang="zh-CN" sz="1200" dirty="0" smtClean="0">
                          <a:solidFill>
                            <a:schemeClr val="tx1"/>
                          </a:solidFill>
                          <a:latin typeface="微软雅黑" pitchFamily="34" charset="-122"/>
                          <a:ea typeface="微软雅黑" pitchFamily="34" charset="-122"/>
                        </a:rPr>
                        <a:t>LTE-M</a:t>
                      </a:r>
                      <a:r>
                        <a:rPr lang="zh-CN" altLang="en-US" sz="1200" dirty="0" smtClean="0">
                          <a:solidFill>
                            <a:schemeClr val="tx1"/>
                          </a:solidFill>
                          <a:latin typeface="微软雅黑" pitchFamily="34" charset="-122"/>
                          <a:ea typeface="微软雅黑" pitchFamily="34" charset="-122"/>
                        </a:rPr>
                        <a:t>试点</a:t>
                      </a:r>
                    </a:p>
                    <a:p>
                      <a:pPr algn="l"/>
                      <a:endParaRPr lang="zh-CN" altLang="en-US" sz="1200" dirty="0">
                        <a:solidFill>
                          <a:schemeClr val="tx1"/>
                        </a:solidFill>
                        <a:latin typeface="微软雅黑" pitchFamily="34" charset="-122"/>
                        <a:ea typeface="微软雅黑" pitchFamily="34" charset="-122"/>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8" name="TextBox 27"/>
          <p:cNvSpPr txBox="1"/>
          <p:nvPr/>
        </p:nvSpPr>
        <p:spPr>
          <a:xfrm>
            <a:off x="2592288" y="4941168"/>
            <a:ext cx="4138754" cy="307777"/>
          </a:xfrm>
          <a:prstGeom prst="rect">
            <a:avLst/>
          </a:prstGeom>
          <a:noFill/>
        </p:spPr>
        <p:txBody>
          <a:bodyPr wrap="square" rtlCol="0">
            <a:spAutoFit/>
          </a:bodyPr>
          <a:lstStyle/>
          <a:p>
            <a:pPr algn="ctr"/>
            <a:r>
              <a:rPr lang="en-US" altLang="zh-CN" sz="1400" b="1" u="sng" dirty="0" smtClean="0">
                <a:latin typeface="微软雅黑" pitchFamily="34" charset="-122"/>
                <a:ea typeface="微软雅黑" pitchFamily="34" charset="-122"/>
              </a:rPr>
              <a:t>2015</a:t>
            </a:r>
            <a:r>
              <a:rPr lang="zh-CN" altLang="en-US" sz="1400" b="1" u="sng" dirty="0" smtClean="0">
                <a:latin typeface="微软雅黑" pitchFamily="34" charset="-122"/>
                <a:ea typeface="微软雅黑" pitchFamily="34" charset="-122"/>
              </a:rPr>
              <a:t>年各类低功耗广域网通信协议发展情况</a:t>
            </a:r>
            <a:endParaRPr lang="zh-CN" altLang="en-US" sz="1400" b="1" u="sng" dirty="0">
              <a:latin typeface="微软雅黑" pitchFamily="34" charset="-122"/>
              <a:ea typeface="微软雅黑" pitchFamily="34" charset="-122"/>
            </a:endParaRPr>
          </a:p>
        </p:txBody>
      </p:sp>
    </p:spTree>
    <p:extLst>
      <p:ext uri="{BB962C8B-B14F-4D97-AF65-F5344CB8AC3E}">
        <p14:creationId xmlns:p14="http://schemas.microsoft.com/office/powerpoint/2010/main" val="31220739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0" y="52388"/>
            <a:ext cx="8321675" cy="619125"/>
          </a:xfrm>
        </p:spPr>
        <p:txBody>
          <a:bodyPr>
            <a:noAutofit/>
          </a:bodyPr>
          <a:lstStyle/>
          <a:p>
            <a:pPr lvl="1" algn="ctr" rtl="0">
              <a:spcBef>
                <a:spcPct val="0"/>
              </a:spcBef>
            </a:pPr>
            <a:r>
              <a:rPr lang="en-US" altLang="zh-CN" sz="2800" b="1" dirty="0">
                <a:solidFill>
                  <a:schemeClr val="tx1"/>
                </a:solidFill>
                <a:latin typeface="黑体" pitchFamily="49" charset="-122"/>
                <a:ea typeface="黑体" pitchFamily="49" charset="-122"/>
                <a:cs typeface="华文行楷"/>
              </a:rPr>
              <a:t>NB-</a:t>
            </a:r>
            <a:r>
              <a:rPr lang="en-US" altLang="zh-CN" sz="2800" b="1" dirty="0" err="1">
                <a:solidFill>
                  <a:schemeClr val="tx1"/>
                </a:solidFill>
                <a:latin typeface="黑体" pitchFamily="49" charset="-122"/>
                <a:ea typeface="黑体" pitchFamily="49" charset="-122"/>
                <a:cs typeface="华文行楷"/>
              </a:rPr>
              <a:t>IoT</a:t>
            </a:r>
            <a:r>
              <a:rPr lang="zh-CN" altLang="en-US" sz="2800" b="1" dirty="0">
                <a:solidFill>
                  <a:schemeClr val="tx1"/>
                </a:solidFill>
                <a:latin typeface="黑体" pitchFamily="49" charset="-122"/>
                <a:ea typeface="黑体" pitchFamily="49" charset="-122"/>
                <a:cs typeface="华文行楷"/>
              </a:rPr>
              <a:t>为运营商切入万物互联</a:t>
            </a:r>
            <a:r>
              <a:rPr lang="zh-CN" altLang="en-US" sz="2800" b="1" dirty="0" smtClean="0">
                <a:solidFill>
                  <a:schemeClr val="tx1"/>
                </a:solidFill>
                <a:latin typeface="黑体" pitchFamily="49" charset="-122"/>
                <a:ea typeface="黑体" pitchFamily="49" charset="-122"/>
                <a:cs typeface="华文行楷"/>
              </a:rPr>
              <a:t>市场提供新</a:t>
            </a:r>
            <a:r>
              <a:rPr lang="zh-CN" altLang="en-US" sz="2800" b="1" dirty="0">
                <a:solidFill>
                  <a:schemeClr val="tx1"/>
                </a:solidFill>
                <a:latin typeface="黑体" pitchFamily="49" charset="-122"/>
                <a:ea typeface="黑体" pitchFamily="49" charset="-122"/>
                <a:cs typeface="华文行楷"/>
              </a:rPr>
              <a:t>机遇</a:t>
            </a:r>
            <a:endParaRPr lang="zh-CN" altLang="en-US" sz="2800" b="1" dirty="0">
              <a:solidFill>
                <a:schemeClr val="tx1"/>
              </a:solidFill>
              <a:latin typeface="黑体" pitchFamily="49" charset="-122"/>
              <a:ea typeface="黑体" pitchFamily="49" charset="-122"/>
            </a:endParaRPr>
          </a:p>
        </p:txBody>
      </p:sp>
      <p:sp>
        <p:nvSpPr>
          <p:cNvPr id="13" name="圆角矩形 12"/>
          <p:cNvSpPr/>
          <p:nvPr/>
        </p:nvSpPr>
        <p:spPr>
          <a:xfrm>
            <a:off x="263131" y="4416454"/>
            <a:ext cx="1368152" cy="900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lnSpc>
                <a:spcPct val="150000"/>
              </a:lnSpc>
            </a:pPr>
            <a:r>
              <a:rPr lang="zh-CN" altLang="en-US" sz="1400" dirty="0" smtClean="0">
                <a:solidFill>
                  <a:prstClr val="black"/>
                </a:solidFill>
                <a:latin typeface="Calibri"/>
                <a:ea typeface="华文细黑" pitchFamily="2" charset="-122"/>
              </a:rPr>
              <a:t>基于非授权</a:t>
            </a:r>
            <a:endParaRPr lang="en-US" altLang="zh-CN" sz="1400" dirty="0" smtClean="0">
              <a:solidFill>
                <a:prstClr val="black"/>
              </a:solidFill>
              <a:latin typeface="Calibri"/>
              <a:ea typeface="华文细黑" pitchFamily="2" charset="-122"/>
            </a:endParaRPr>
          </a:p>
          <a:p>
            <a:pPr algn="ctr">
              <a:lnSpc>
                <a:spcPct val="150000"/>
              </a:lnSpc>
            </a:pPr>
            <a:r>
              <a:rPr lang="zh-CN" altLang="en-US" sz="1400" dirty="0" smtClean="0">
                <a:solidFill>
                  <a:prstClr val="black"/>
                </a:solidFill>
                <a:latin typeface="Calibri"/>
                <a:ea typeface="华文细黑" pitchFamily="2" charset="-122"/>
              </a:rPr>
              <a:t>频谱</a:t>
            </a:r>
            <a:endParaRPr lang="zh-CN" altLang="en-US" sz="1400" dirty="0">
              <a:solidFill>
                <a:prstClr val="black"/>
              </a:solidFill>
              <a:latin typeface="Calibri"/>
              <a:ea typeface="华文细黑" pitchFamily="2" charset="-122"/>
            </a:endParaRPr>
          </a:p>
        </p:txBody>
      </p:sp>
      <p:sp>
        <p:nvSpPr>
          <p:cNvPr id="14" name="圆角矩形 13"/>
          <p:cNvSpPr/>
          <p:nvPr/>
        </p:nvSpPr>
        <p:spPr>
          <a:xfrm>
            <a:off x="263131" y="5814108"/>
            <a:ext cx="1368152" cy="9000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lnSpc>
                <a:spcPct val="150000"/>
              </a:lnSpc>
            </a:pPr>
            <a:r>
              <a:rPr lang="zh-CN" altLang="en-US" sz="1400" dirty="0" smtClean="0">
                <a:solidFill>
                  <a:prstClr val="black"/>
                </a:solidFill>
                <a:latin typeface="Calibri"/>
                <a:ea typeface="华文细黑" pitchFamily="2" charset="-122"/>
              </a:rPr>
              <a:t>自组网</a:t>
            </a:r>
            <a:endParaRPr lang="zh-CN" altLang="en-US" sz="1400" dirty="0">
              <a:solidFill>
                <a:prstClr val="black"/>
              </a:solidFill>
              <a:latin typeface="Calibri"/>
              <a:ea typeface="华文细黑" pitchFamily="2" charset="-122"/>
            </a:endParaRPr>
          </a:p>
        </p:txBody>
      </p:sp>
      <p:sp>
        <p:nvSpPr>
          <p:cNvPr id="15" name="矩形 14"/>
          <p:cNvSpPr/>
          <p:nvPr/>
        </p:nvSpPr>
        <p:spPr>
          <a:xfrm>
            <a:off x="731580" y="4014894"/>
            <a:ext cx="2441695" cy="338554"/>
          </a:xfrm>
          <a:prstGeom prst="rect">
            <a:avLst/>
          </a:prstGeom>
        </p:spPr>
        <p:txBody>
          <a:bodyPr wrap="none">
            <a:spAutoFit/>
          </a:bodyPr>
          <a:lstStyle/>
          <a:p>
            <a:pPr algn="ctr"/>
            <a:r>
              <a:rPr lang="zh-CN" altLang="en-US" sz="1600" b="1" dirty="0" smtClean="0">
                <a:solidFill>
                  <a:srgbClr val="005A9E"/>
                </a:solidFill>
                <a:latin typeface="Calibri"/>
                <a:ea typeface="华文细黑" pitchFamily="2" charset="-122"/>
              </a:rPr>
              <a:t>非蜂窝物联网现状及问题</a:t>
            </a:r>
            <a:endParaRPr lang="zh-CN" altLang="en-US" sz="1600" b="1" dirty="0">
              <a:solidFill>
                <a:srgbClr val="005A9E"/>
              </a:solidFill>
              <a:latin typeface="Calibri"/>
              <a:ea typeface="华文细黑" pitchFamily="2" charset="-122"/>
            </a:endParaRPr>
          </a:p>
        </p:txBody>
      </p:sp>
      <p:sp>
        <p:nvSpPr>
          <p:cNvPr id="16" name="矩形 15"/>
          <p:cNvSpPr/>
          <p:nvPr/>
        </p:nvSpPr>
        <p:spPr>
          <a:xfrm>
            <a:off x="1847306" y="4409502"/>
            <a:ext cx="2190303" cy="234000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80975">
              <a:lnSpc>
                <a:spcPct val="120000"/>
              </a:lnSpc>
              <a:spcBef>
                <a:spcPts val="800"/>
              </a:spcBef>
              <a:buSzPct val="80000"/>
              <a:buFont typeface="Wingdings" pitchFamily="2" charset="2"/>
              <a:buChar char="l"/>
            </a:pPr>
            <a:r>
              <a:rPr lang="zh-CN" altLang="en-US" sz="1200" dirty="0" smtClean="0">
                <a:solidFill>
                  <a:prstClr val="black">
                    <a:lumMod val="95000"/>
                    <a:lumOff val="5000"/>
                  </a:prstClr>
                </a:solidFill>
                <a:latin typeface="Calibri"/>
                <a:ea typeface="华文细黑" pitchFamily="2" charset="-122"/>
              </a:rPr>
              <a:t>存在干扰问题，导致传输可靠性降低</a:t>
            </a:r>
            <a:endParaRPr lang="en-US" altLang="zh-CN" sz="1200" dirty="0">
              <a:solidFill>
                <a:prstClr val="black">
                  <a:lumMod val="95000"/>
                  <a:lumOff val="5000"/>
                </a:prstClr>
              </a:solidFill>
              <a:latin typeface="Calibri"/>
              <a:ea typeface="华文细黑" pitchFamily="2" charset="-122"/>
            </a:endParaRPr>
          </a:p>
          <a:p>
            <a:pPr indent="180975">
              <a:lnSpc>
                <a:spcPct val="120000"/>
              </a:lnSpc>
              <a:spcBef>
                <a:spcPts val="800"/>
              </a:spcBef>
              <a:buSzPct val="80000"/>
              <a:buFont typeface="Wingdings" pitchFamily="2" charset="2"/>
              <a:buChar char="l"/>
            </a:pPr>
            <a:r>
              <a:rPr lang="zh-CN" altLang="en-US" sz="1200" dirty="0" smtClean="0">
                <a:solidFill>
                  <a:prstClr val="black">
                    <a:lumMod val="95000"/>
                    <a:lumOff val="5000"/>
                  </a:prstClr>
                </a:solidFill>
                <a:latin typeface="Calibri"/>
                <a:ea typeface="华文细黑" pitchFamily="2" charset="-122"/>
              </a:rPr>
              <a:t>传输安全性低</a:t>
            </a:r>
            <a:endParaRPr lang="en-US" altLang="zh-CN" sz="1200" dirty="0" smtClean="0">
              <a:solidFill>
                <a:prstClr val="black">
                  <a:lumMod val="95000"/>
                  <a:lumOff val="5000"/>
                </a:prstClr>
              </a:solidFill>
              <a:latin typeface="Calibri"/>
              <a:ea typeface="华文细黑" pitchFamily="2" charset="-122"/>
            </a:endParaRPr>
          </a:p>
          <a:p>
            <a:pPr indent="180975">
              <a:lnSpc>
                <a:spcPct val="120000"/>
              </a:lnSpc>
              <a:spcBef>
                <a:spcPts val="800"/>
              </a:spcBef>
              <a:buSzPct val="80000"/>
              <a:buFont typeface="Wingdings" pitchFamily="2" charset="2"/>
              <a:buChar char="l"/>
            </a:pPr>
            <a:r>
              <a:rPr lang="en-US" altLang="zh-CN" sz="1200" dirty="0" err="1" smtClean="0">
                <a:solidFill>
                  <a:prstClr val="black">
                    <a:lumMod val="95000"/>
                    <a:lumOff val="5000"/>
                  </a:prstClr>
                </a:solidFill>
                <a:ea typeface="华文细黑" pitchFamily="2" charset="-122"/>
              </a:rPr>
              <a:t>LoRa</a:t>
            </a:r>
            <a:r>
              <a:rPr lang="zh-CN" altLang="en-US" sz="1200" dirty="0" smtClean="0">
                <a:solidFill>
                  <a:prstClr val="black">
                    <a:lumMod val="95000"/>
                    <a:lumOff val="5000"/>
                  </a:prstClr>
                </a:solidFill>
                <a:ea typeface="华文细黑" pitchFamily="2" charset="-122"/>
              </a:rPr>
              <a:t>、</a:t>
            </a:r>
            <a:r>
              <a:rPr lang="en-US" altLang="zh-CN" sz="1200" dirty="0" err="1" smtClean="0">
                <a:solidFill>
                  <a:prstClr val="black">
                    <a:lumMod val="95000"/>
                    <a:lumOff val="5000"/>
                  </a:prstClr>
                </a:solidFill>
                <a:ea typeface="华文细黑" pitchFamily="2" charset="-122"/>
              </a:rPr>
              <a:t>Sigfox</a:t>
            </a:r>
            <a:r>
              <a:rPr lang="zh-CN" altLang="en-US" sz="1200" dirty="0" smtClean="0">
                <a:solidFill>
                  <a:prstClr val="black">
                    <a:lumMod val="95000"/>
                    <a:lumOff val="5000"/>
                  </a:prstClr>
                </a:solidFill>
                <a:ea typeface="华文细黑" pitchFamily="2" charset="-122"/>
              </a:rPr>
              <a:t>：产业规模</a:t>
            </a:r>
            <a:r>
              <a:rPr lang="zh-CN" altLang="en-US" sz="1200" dirty="0">
                <a:solidFill>
                  <a:prstClr val="black">
                    <a:lumMod val="95000"/>
                    <a:lumOff val="5000"/>
                  </a:prstClr>
                </a:solidFill>
                <a:ea typeface="华文细黑" pitchFamily="2" charset="-122"/>
              </a:rPr>
              <a:t>小，</a:t>
            </a:r>
            <a:r>
              <a:rPr lang="zh-CN" altLang="en-US" sz="1200" dirty="0" smtClean="0">
                <a:solidFill>
                  <a:prstClr val="black">
                    <a:lumMod val="95000"/>
                    <a:lumOff val="5000"/>
                  </a:prstClr>
                </a:solidFill>
                <a:ea typeface="华文细黑" pitchFamily="2" charset="-122"/>
              </a:rPr>
              <a:t>无法形成规模市场效应</a:t>
            </a:r>
            <a:endParaRPr lang="en-US" altLang="zh-CN" sz="1200" dirty="0" smtClean="0">
              <a:solidFill>
                <a:prstClr val="black">
                  <a:lumMod val="95000"/>
                  <a:lumOff val="5000"/>
                </a:prstClr>
              </a:solidFill>
              <a:latin typeface="Calibri"/>
              <a:ea typeface="华文细黑" pitchFamily="2" charset="-122"/>
            </a:endParaRPr>
          </a:p>
          <a:p>
            <a:pPr indent="180975">
              <a:lnSpc>
                <a:spcPct val="120000"/>
              </a:lnSpc>
              <a:spcBef>
                <a:spcPts val="800"/>
              </a:spcBef>
              <a:buSzPct val="80000"/>
              <a:buFont typeface="Wingdings" pitchFamily="2" charset="2"/>
              <a:buChar char="l"/>
            </a:pPr>
            <a:r>
              <a:rPr lang="en-US" altLang="zh-CN" sz="1200" dirty="0" err="1" smtClean="0">
                <a:solidFill>
                  <a:prstClr val="black">
                    <a:lumMod val="95000"/>
                    <a:lumOff val="5000"/>
                  </a:prstClr>
                </a:solidFill>
                <a:latin typeface="Calibri"/>
                <a:ea typeface="华文细黑" pitchFamily="2" charset="-122"/>
              </a:rPr>
              <a:t>WiFi</a:t>
            </a:r>
            <a:r>
              <a:rPr lang="zh-CN" altLang="en-US" sz="1200" dirty="0" smtClean="0">
                <a:solidFill>
                  <a:prstClr val="black">
                    <a:lumMod val="95000"/>
                    <a:lumOff val="5000"/>
                  </a:prstClr>
                </a:solidFill>
                <a:latin typeface="Calibri"/>
                <a:ea typeface="华文细黑" pitchFamily="2" charset="-122"/>
              </a:rPr>
              <a:t>、</a:t>
            </a:r>
            <a:r>
              <a:rPr lang="en-US" altLang="zh-CN" sz="1200" dirty="0" err="1" smtClean="0">
                <a:solidFill>
                  <a:prstClr val="black">
                    <a:lumMod val="95000"/>
                    <a:lumOff val="5000"/>
                  </a:prstClr>
                </a:solidFill>
                <a:latin typeface="Calibri"/>
                <a:ea typeface="华文细黑" pitchFamily="2" charset="-122"/>
              </a:rPr>
              <a:t>Zigbee</a:t>
            </a:r>
            <a:r>
              <a:rPr lang="zh-CN" altLang="en-US" sz="1200" dirty="0" smtClean="0">
                <a:solidFill>
                  <a:prstClr val="black">
                    <a:lumMod val="95000"/>
                    <a:lumOff val="5000"/>
                  </a:prstClr>
                </a:solidFill>
                <a:latin typeface="Calibri"/>
                <a:ea typeface="华文细黑" pitchFamily="2" charset="-122"/>
              </a:rPr>
              <a:t>等短距通信技术：覆盖能力弱，一般需采用两级组网方案，配置复杂、维护</a:t>
            </a:r>
            <a:r>
              <a:rPr lang="en-US" altLang="zh-CN" sz="1200" dirty="0" smtClean="0">
                <a:solidFill>
                  <a:prstClr val="black">
                    <a:lumMod val="95000"/>
                    <a:lumOff val="5000"/>
                  </a:prstClr>
                </a:solidFill>
                <a:latin typeface="Calibri"/>
                <a:ea typeface="华文细黑" pitchFamily="2" charset="-122"/>
              </a:rPr>
              <a:t>/</a:t>
            </a:r>
            <a:r>
              <a:rPr lang="zh-CN" altLang="en-US" sz="1200" dirty="0" smtClean="0">
                <a:solidFill>
                  <a:prstClr val="black">
                    <a:lumMod val="95000"/>
                    <a:lumOff val="5000"/>
                  </a:prstClr>
                </a:solidFill>
                <a:latin typeface="Calibri"/>
                <a:ea typeface="华文细黑" pitchFamily="2" charset="-122"/>
              </a:rPr>
              <a:t>使用门槛高</a:t>
            </a:r>
            <a:endParaRPr lang="en-US" altLang="zh-CN" sz="1200" dirty="0" smtClean="0">
              <a:solidFill>
                <a:prstClr val="black">
                  <a:lumMod val="95000"/>
                  <a:lumOff val="5000"/>
                </a:prstClr>
              </a:solidFill>
              <a:ea typeface="华文细黑" pitchFamily="2" charset="-122"/>
            </a:endParaRPr>
          </a:p>
        </p:txBody>
      </p:sp>
      <p:sp>
        <p:nvSpPr>
          <p:cNvPr id="17" name="圆角矩形 16"/>
          <p:cNvSpPr/>
          <p:nvPr/>
        </p:nvSpPr>
        <p:spPr>
          <a:xfrm>
            <a:off x="5087489" y="4416454"/>
            <a:ext cx="1368152" cy="900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lnSpc>
                <a:spcPct val="150000"/>
              </a:lnSpc>
            </a:pPr>
            <a:r>
              <a:rPr lang="zh-CN" altLang="en-US" sz="1400" dirty="0" smtClean="0">
                <a:solidFill>
                  <a:prstClr val="black"/>
                </a:solidFill>
                <a:latin typeface="Calibri"/>
                <a:ea typeface="华文细黑" pitchFamily="2" charset="-122"/>
              </a:rPr>
              <a:t>基于授权</a:t>
            </a:r>
            <a:endParaRPr lang="en-US" altLang="zh-CN" sz="1400" dirty="0" smtClean="0">
              <a:solidFill>
                <a:prstClr val="black"/>
              </a:solidFill>
              <a:latin typeface="Calibri"/>
              <a:ea typeface="华文细黑" pitchFamily="2" charset="-122"/>
            </a:endParaRPr>
          </a:p>
          <a:p>
            <a:pPr algn="ctr">
              <a:lnSpc>
                <a:spcPct val="150000"/>
              </a:lnSpc>
            </a:pPr>
            <a:r>
              <a:rPr lang="zh-CN" altLang="en-US" sz="1400" dirty="0" smtClean="0">
                <a:solidFill>
                  <a:prstClr val="black"/>
                </a:solidFill>
                <a:latin typeface="Calibri"/>
                <a:ea typeface="华文细黑" pitchFamily="2" charset="-122"/>
              </a:rPr>
              <a:t>频谱</a:t>
            </a:r>
            <a:endParaRPr lang="zh-CN" altLang="en-US" sz="1400" dirty="0">
              <a:solidFill>
                <a:prstClr val="black"/>
              </a:solidFill>
              <a:latin typeface="Calibri"/>
              <a:ea typeface="华文细黑" pitchFamily="2" charset="-122"/>
            </a:endParaRPr>
          </a:p>
        </p:txBody>
      </p:sp>
      <p:sp>
        <p:nvSpPr>
          <p:cNvPr id="18" name="圆角矩形 17"/>
          <p:cNvSpPr/>
          <p:nvPr/>
        </p:nvSpPr>
        <p:spPr>
          <a:xfrm>
            <a:off x="5064305" y="5814108"/>
            <a:ext cx="1368152" cy="900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lnSpc>
                <a:spcPct val="150000"/>
              </a:lnSpc>
            </a:pPr>
            <a:r>
              <a:rPr lang="zh-CN" altLang="en-US" sz="1400" dirty="0" smtClean="0">
                <a:solidFill>
                  <a:prstClr val="black"/>
                </a:solidFill>
                <a:latin typeface="Calibri"/>
                <a:ea typeface="华文细黑" pitchFamily="2" charset="-122"/>
              </a:rPr>
              <a:t>丰富的网络运维经验</a:t>
            </a:r>
            <a:endParaRPr lang="zh-CN" altLang="en-US" sz="1400" dirty="0">
              <a:solidFill>
                <a:prstClr val="black"/>
              </a:solidFill>
              <a:latin typeface="Calibri"/>
              <a:ea typeface="华文细黑" pitchFamily="2" charset="-122"/>
            </a:endParaRPr>
          </a:p>
        </p:txBody>
      </p:sp>
      <p:sp>
        <p:nvSpPr>
          <p:cNvPr id="19" name="矩形 18"/>
          <p:cNvSpPr/>
          <p:nvPr/>
        </p:nvSpPr>
        <p:spPr>
          <a:xfrm>
            <a:off x="6648481" y="4409502"/>
            <a:ext cx="1872208" cy="2340000"/>
          </a:xfrm>
          <a:prstGeom prst="rect">
            <a:avLst/>
          </a:prstGeom>
          <a:no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80975">
              <a:lnSpc>
                <a:spcPct val="150000"/>
              </a:lnSpc>
              <a:spcBef>
                <a:spcPts val="1200"/>
              </a:spcBef>
              <a:buSzPct val="80000"/>
              <a:buFont typeface="Wingdings" pitchFamily="2" charset="2"/>
              <a:buChar char="l"/>
            </a:pPr>
            <a:r>
              <a:rPr lang="zh-CN" altLang="en-US" sz="1200" dirty="0" smtClean="0">
                <a:solidFill>
                  <a:prstClr val="black">
                    <a:lumMod val="95000"/>
                    <a:lumOff val="5000"/>
                  </a:prstClr>
                </a:solidFill>
                <a:latin typeface="Calibri"/>
                <a:ea typeface="华文细黑" pitchFamily="2" charset="-122"/>
              </a:rPr>
              <a:t>传输可靠性更高</a:t>
            </a:r>
            <a:endParaRPr lang="en-US" altLang="zh-CN" sz="1200" dirty="0" smtClean="0">
              <a:solidFill>
                <a:prstClr val="black">
                  <a:lumMod val="95000"/>
                  <a:lumOff val="5000"/>
                </a:prstClr>
              </a:solidFill>
              <a:latin typeface="Calibri"/>
              <a:ea typeface="华文细黑" pitchFamily="2" charset="-122"/>
            </a:endParaRPr>
          </a:p>
          <a:p>
            <a:pPr indent="180975">
              <a:lnSpc>
                <a:spcPct val="150000"/>
              </a:lnSpc>
              <a:spcBef>
                <a:spcPts val="1200"/>
              </a:spcBef>
              <a:buSzPct val="80000"/>
              <a:buFont typeface="Wingdings" pitchFamily="2" charset="2"/>
              <a:buChar char="l"/>
            </a:pPr>
            <a:r>
              <a:rPr lang="zh-CN" altLang="en-US" sz="1200" dirty="0" smtClean="0">
                <a:solidFill>
                  <a:prstClr val="black">
                    <a:lumMod val="95000"/>
                    <a:lumOff val="5000"/>
                  </a:prstClr>
                </a:solidFill>
                <a:latin typeface="Calibri"/>
                <a:ea typeface="华文细黑" pitchFamily="2" charset="-122"/>
              </a:rPr>
              <a:t>传输安全性更强</a:t>
            </a:r>
            <a:endParaRPr lang="en-US" altLang="zh-CN" sz="1200" dirty="0" smtClean="0">
              <a:solidFill>
                <a:prstClr val="black">
                  <a:lumMod val="95000"/>
                  <a:lumOff val="5000"/>
                </a:prstClr>
              </a:solidFill>
              <a:latin typeface="Calibri"/>
              <a:ea typeface="华文细黑" pitchFamily="2" charset="-122"/>
            </a:endParaRPr>
          </a:p>
          <a:p>
            <a:pPr indent="180975">
              <a:lnSpc>
                <a:spcPct val="150000"/>
              </a:lnSpc>
              <a:spcBef>
                <a:spcPts val="1200"/>
              </a:spcBef>
              <a:buSzPct val="80000"/>
              <a:buFont typeface="Wingdings" pitchFamily="2" charset="2"/>
              <a:buChar char="l"/>
            </a:pPr>
            <a:r>
              <a:rPr lang="zh-CN" altLang="en-US" sz="1200" dirty="0" smtClean="0">
                <a:solidFill>
                  <a:prstClr val="black">
                    <a:lumMod val="95000"/>
                    <a:lumOff val="5000"/>
                  </a:prstClr>
                </a:solidFill>
                <a:latin typeface="Calibri"/>
                <a:ea typeface="华文细黑" pitchFamily="2" charset="-122"/>
              </a:rPr>
              <a:t>帮助物联网业务提供商解决网络部署和维护问题，可实现终端即插即用，大幅降低业务部署门槛</a:t>
            </a:r>
            <a:endParaRPr lang="zh-CN" altLang="en-US" sz="1200" dirty="0">
              <a:solidFill>
                <a:prstClr val="black">
                  <a:lumMod val="95000"/>
                  <a:lumOff val="5000"/>
                </a:prstClr>
              </a:solidFill>
              <a:latin typeface="Calibri"/>
              <a:ea typeface="华文细黑" pitchFamily="2" charset="-122"/>
            </a:endParaRPr>
          </a:p>
        </p:txBody>
      </p:sp>
      <p:sp>
        <p:nvSpPr>
          <p:cNvPr id="20" name="矩形 19"/>
          <p:cNvSpPr/>
          <p:nvPr/>
        </p:nvSpPr>
        <p:spPr>
          <a:xfrm>
            <a:off x="5545950" y="4005598"/>
            <a:ext cx="2852063" cy="338554"/>
          </a:xfrm>
          <a:prstGeom prst="rect">
            <a:avLst/>
          </a:prstGeom>
        </p:spPr>
        <p:txBody>
          <a:bodyPr wrap="none">
            <a:spAutoFit/>
          </a:bodyPr>
          <a:lstStyle/>
          <a:p>
            <a:pPr algn="ctr"/>
            <a:r>
              <a:rPr lang="zh-CN" altLang="en-US" sz="1600" b="1" dirty="0" smtClean="0">
                <a:solidFill>
                  <a:srgbClr val="005A9E"/>
                </a:solidFill>
                <a:latin typeface="Calibri"/>
                <a:ea typeface="华文细黑" pitchFamily="2" charset="-122"/>
              </a:rPr>
              <a:t>运营商切入物联网的独特优势</a:t>
            </a:r>
            <a:endParaRPr lang="zh-CN" altLang="en-US" sz="1600" b="1" dirty="0">
              <a:solidFill>
                <a:srgbClr val="005A9E"/>
              </a:solidFill>
              <a:latin typeface="Calibri"/>
              <a:ea typeface="华文细黑" pitchFamily="2" charset="-122"/>
            </a:endParaRPr>
          </a:p>
        </p:txBody>
      </p:sp>
      <p:sp>
        <p:nvSpPr>
          <p:cNvPr id="23" name="文本框 1"/>
          <p:cNvSpPr txBox="1"/>
          <p:nvPr/>
        </p:nvSpPr>
        <p:spPr>
          <a:xfrm>
            <a:off x="0" y="3352433"/>
            <a:ext cx="9144000" cy="633465"/>
          </a:xfrm>
          <a:prstGeom prst="rect">
            <a:avLst/>
          </a:prstGeom>
          <a:ln/>
        </p:spPr>
        <p:style>
          <a:lnRef idx="1">
            <a:schemeClr val="accent1"/>
          </a:lnRef>
          <a:fillRef idx="3">
            <a:schemeClr val="accent1"/>
          </a:fillRef>
          <a:effectRef idx="2">
            <a:schemeClr val="accent1"/>
          </a:effectRef>
          <a:fontRef idx="minor">
            <a:schemeClr val="lt1"/>
          </a:fontRef>
        </p:style>
        <p:txBody>
          <a:bodyPr wrap="square" lIns="91418" tIns="45710" rIns="91418" bIns="45710" anchor="ctr" anchorCtr="0">
            <a:noAutofit/>
          </a:bodyPr>
          <a:lstStyle>
            <a:defPPr>
              <a:defRPr lang="zh-CN"/>
            </a:defPPr>
            <a:lvl1pPr>
              <a:lnSpc>
                <a:spcPct val="130000"/>
              </a:lnSpc>
              <a:defRPr sz="1600" b="1">
                <a:solidFill>
                  <a:schemeClr val="tx2"/>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10000"/>
              </a:lnSpc>
              <a:buSzPct val="80000"/>
            </a:pPr>
            <a:r>
              <a:rPr lang="en-US" altLang="zh-CN" dirty="0">
                <a:solidFill>
                  <a:srgbClr val="FFFF00"/>
                </a:solidFill>
                <a:latin typeface="Calibri"/>
                <a:ea typeface="华文细黑"/>
                <a:cs typeface="华文细黑"/>
              </a:rPr>
              <a:t>NB-</a:t>
            </a:r>
            <a:r>
              <a:rPr lang="en-US" altLang="zh-CN" dirty="0" err="1">
                <a:solidFill>
                  <a:srgbClr val="FFFF00"/>
                </a:solidFill>
                <a:latin typeface="Calibri"/>
                <a:ea typeface="华文细黑"/>
                <a:cs typeface="华文细黑"/>
              </a:rPr>
              <a:t>IoT</a:t>
            </a:r>
            <a:r>
              <a:rPr lang="zh-CN" altLang="en-US" dirty="0">
                <a:solidFill>
                  <a:srgbClr val="FFFF00"/>
                </a:solidFill>
                <a:latin typeface="Calibri"/>
                <a:ea typeface="华文细黑"/>
                <a:cs typeface="华文细黑"/>
              </a:rPr>
              <a:t>是</a:t>
            </a:r>
            <a:r>
              <a:rPr lang="en-US" altLang="zh-CN" dirty="0">
                <a:solidFill>
                  <a:srgbClr val="FFFF00"/>
                </a:solidFill>
                <a:latin typeface="Calibri"/>
                <a:ea typeface="华文细黑"/>
                <a:cs typeface="华文细黑"/>
              </a:rPr>
              <a:t>3GPP</a:t>
            </a:r>
            <a:r>
              <a:rPr lang="zh-CN" altLang="en-US" dirty="0">
                <a:solidFill>
                  <a:srgbClr val="FFFF00"/>
                </a:solidFill>
                <a:latin typeface="Calibri"/>
                <a:ea typeface="华文细黑"/>
                <a:cs typeface="华文细黑"/>
              </a:rPr>
              <a:t>专为运营商定制的</a:t>
            </a:r>
            <a:r>
              <a:rPr lang="en-US" altLang="zh-CN" dirty="0">
                <a:solidFill>
                  <a:srgbClr val="FFFF00"/>
                </a:solidFill>
                <a:latin typeface="Calibri"/>
                <a:ea typeface="华文细黑"/>
                <a:cs typeface="华文细黑"/>
              </a:rPr>
              <a:t>LPWA</a:t>
            </a:r>
            <a:r>
              <a:rPr lang="zh-CN" altLang="en-US" dirty="0">
                <a:solidFill>
                  <a:srgbClr val="FFFF00"/>
                </a:solidFill>
                <a:latin typeface="Calibri"/>
                <a:ea typeface="华文细黑"/>
                <a:cs typeface="华文细黑"/>
              </a:rPr>
              <a:t>蜂窝解决方案</a:t>
            </a:r>
            <a:r>
              <a:rPr lang="zh-CN" altLang="en-US" dirty="0">
                <a:solidFill>
                  <a:prstClr val="white"/>
                </a:solidFill>
                <a:latin typeface="Calibri"/>
                <a:ea typeface="华文细黑"/>
                <a:cs typeface="华文细黑"/>
              </a:rPr>
              <a:t>，</a:t>
            </a:r>
            <a:r>
              <a:rPr lang="zh-CN" altLang="en-US" dirty="0" smtClean="0">
                <a:solidFill>
                  <a:prstClr val="white"/>
                </a:solidFill>
                <a:latin typeface="Calibri"/>
                <a:ea typeface="华文细黑"/>
                <a:cs typeface="华文细黑"/>
              </a:rPr>
              <a:t>可充分发挥运营商在网络</a:t>
            </a:r>
            <a:r>
              <a:rPr lang="zh-CN" altLang="en-US" dirty="0">
                <a:solidFill>
                  <a:prstClr val="white"/>
                </a:solidFill>
                <a:latin typeface="Calibri"/>
                <a:ea typeface="华文细黑"/>
                <a:cs typeface="华文细黑"/>
              </a:rPr>
              <a:t>接入及服务保障方面的基础优势，抓住万物互联发展新机遇，扩大新连接，实现新增长</a:t>
            </a:r>
            <a:endParaRPr lang="en-US" altLang="zh-CN" dirty="0" smtClean="0">
              <a:solidFill>
                <a:prstClr val="white"/>
              </a:solidFill>
              <a:latin typeface="Calibri"/>
              <a:ea typeface="华文细黑"/>
              <a:cs typeface="华文细黑"/>
            </a:endParaRPr>
          </a:p>
        </p:txBody>
      </p:sp>
      <p:sp>
        <p:nvSpPr>
          <p:cNvPr id="81" name="圆角矩形 80"/>
          <p:cNvSpPr/>
          <p:nvPr/>
        </p:nvSpPr>
        <p:spPr>
          <a:xfrm>
            <a:off x="5023972" y="980728"/>
            <a:ext cx="3796500" cy="2275665"/>
          </a:xfrm>
          <a:prstGeom prst="roundRect">
            <a:avLst>
              <a:gd name="adj" fmla="val 5866"/>
            </a:avLst>
          </a:prstGeom>
          <a:noFill/>
          <a:ln>
            <a:solidFill>
              <a:srgbClr val="95B9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a:endParaRPr>
          </a:p>
        </p:txBody>
      </p:sp>
      <p:grpSp>
        <p:nvGrpSpPr>
          <p:cNvPr id="4" name="组合 3"/>
          <p:cNvGrpSpPr/>
          <p:nvPr/>
        </p:nvGrpSpPr>
        <p:grpSpPr>
          <a:xfrm>
            <a:off x="232635" y="980728"/>
            <a:ext cx="3838592" cy="2285126"/>
            <a:chOff x="232635" y="1437744"/>
            <a:chExt cx="3838592" cy="1828110"/>
          </a:xfrm>
        </p:grpSpPr>
        <p:sp>
          <p:nvSpPr>
            <p:cNvPr id="67" name="椭圆 66"/>
            <p:cNvSpPr/>
            <p:nvPr/>
          </p:nvSpPr>
          <p:spPr>
            <a:xfrm>
              <a:off x="576919" y="1540500"/>
              <a:ext cx="304537" cy="305422"/>
            </a:xfrm>
            <a:prstGeom prst="ellipse">
              <a:avLst/>
            </a:prstGeom>
            <a:solidFill>
              <a:srgbClr val="E8B16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en-US" altLang="zh-CN" sz="1200" b="1" dirty="0" smtClean="0">
                  <a:solidFill>
                    <a:prstClr val="white"/>
                  </a:solidFill>
                  <a:ea typeface="Arial Unicode MS" panose="020B0604020202020204" pitchFamily="34" charset="-122"/>
                  <a:cs typeface="Arial Unicode MS" panose="020B0604020202020204" pitchFamily="34" charset="-122"/>
                </a:rPr>
                <a:t>1</a:t>
              </a:r>
              <a:endParaRPr lang="zh-CN" altLang="en-US" sz="1200" b="1" dirty="0" smtClean="0">
                <a:solidFill>
                  <a:prstClr val="white"/>
                </a:solidFill>
                <a:ea typeface="Arial Unicode MS" panose="020B0604020202020204" pitchFamily="34" charset="-122"/>
                <a:cs typeface="Arial Unicode MS" panose="020B0604020202020204" pitchFamily="34" charset="-122"/>
              </a:endParaRPr>
            </a:p>
          </p:txBody>
        </p:sp>
        <p:sp>
          <p:nvSpPr>
            <p:cNvPr id="68" name="文本框 57"/>
            <p:cNvSpPr txBox="1"/>
            <p:nvPr/>
          </p:nvSpPr>
          <p:spPr>
            <a:xfrm>
              <a:off x="934927" y="1546941"/>
              <a:ext cx="2391250" cy="276999"/>
            </a:xfrm>
            <a:prstGeom prst="rect">
              <a:avLst/>
            </a:prstGeom>
            <a:noFill/>
          </p:spPr>
          <p:txBody>
            <a:bodyPr wrap="square">
              <a:spAutoFit/>
            </a:bodyPr>
            <a:lstStyle/>
            <a:p>
              <a:pPr>
                <a:defRPr/>
              </a:pPr>
              <a:r>
                <a:rPr lang="zh-CN" altLang="zh-CN" sz="1200" dirty="0">
                  <a:solidFill>
                    <a:prstClr val="black"/>
                  </a:solidFill>
                  <a:ea typeface="华文细黑" pitchFamily="2" charset="-122"/>
                  <a:sym typeface="+mn-ea"/>
                </a:rPr>
                <a:t>终端</a:t>
              </a:r>
              <a:r>
                <a:rPr lang="zh-CN" altLang="zh-CN" sz="1200" b="1" dirty="0">
                  <a:solidFill>
                    <a:prstClr val="black"/>
                  </a:solidFill>
                  <a:effectLst>
                    <a:outerShdw blurRad="38100" dist="38100" dir="2700000" algn="tl">
                      <a:srgbClr val="000000">
                        <a:alpha val="43137"/>
                      </a:srgbClr>
                    </a:outerShdw>
                  </a:effectLst>
                  <a:ea typeface="华文细黑" pitchFamily="2" charset="-122"/>
                  <a:sym typeface="+mn-ea"/>
                </a:rPr>
                <a:t>功耗</a:t>
              </a:r>
              <a:r>
                <a:rPr lang="zh-CN" altLang="zh-CN" sz="1200" b="1" dirty="0" smtClean="0">
                  <a:solidFill>
                    <a:prstClr val="black"/>
                  </a:solidFill>
                  <a:effectLst>
                    <a:outerShdw blurRad="38100" dist="38100" dir="2700000" algn="tl">
                      <a:srgbClr val="000000">
                        <a:alpha val="43137"/>
                      </a:srgbClr>
                    </a:outerShdw>
                  </a:effectLst>
                  <a:ea typeface="华文细黑" pitchFamily="2" charset="-122"/>
                  <a:sym typeface="+mn-ea"/>
                </a:rPr>
                <a:t>过高</a:t>
              </a:r>
              <a:endParaRPr lang="zh-CN" altLang="zh-CN" sz="1500" baseline="30000" dirty="0">
                <a:solidFill>
                  <a:prstClr val="black"/>
                </a:solidFill>
                <a:ea typeface="华文细黑" pitchFamily="2" charset="-122"/>
                <a:sym typeface="+mn-ea"/>
              </a:endParaRPr>
            </a:p>
          </p:txBody>
        </p:sp>
        <p:sp>
          <p:nvSpPr>
            <p:cNvPr id="69" name="文本框 61"/>
            <p:cNvSpPr txBox="1"/>
            <p:nvPr/>
          </p:nvSpPr>
          <p:spPr>
            <a:xfrm>
              <a:off x="934928" y="2281951"/>
              <a:ext cx="2999845" cy="461665"/>
            </a:xfrm>
            <a:prstGeom prst="rect">
              <a:avLst/>
            </a:prstGeom>
            <a:noFill/>
          </p:spPr>
          <p:txBody>
            <a:bodyPr wrap="square">
              <a:spAutoFit/>
            </a:bodyPr>
            <a:lstStyle/>
            <a:p>
              <a:pPr marL="0" lvl="1">
                <a:defRPr/>
              </a:pPr>
              <a:r>
                <a:rPr lang="zh-CN" altLang="zh-CN" sz="1200" dirty="0">
                  <a:solidFill>
                    <a:prstClr val="black"/>
                  </a:solidFill>
                  <a:latin typeface="Calibri"/>
                  <a:ea typeface="华文细黑" pitchFamily="2" charset="-122"/>
                  <a:sym typeface="+mn-ea"/>
                </a:rPr>
                <a:t>典型场景</a:t>
              </a:r>
              <a:r>
                <a:rPr lang="zh-CN" altLang="zh-CN" sz="1200" b="1" dirty="0">
                  <a:solidFill>
                    <a:prstClr val="black"/>
                  </a:solidFill>
                  <a:effectLst>
                    <a:outerShdw blurRad="38100" dist="38100" dir="2700000" algn="tl">
                      <a:srgbClr val="000000">
                        <a:alpha val="43137"/>
                      </a:srgbClr>
                    </a:outerShdw>
                  </a:effectLst>
                  <a:latin typeface="Calibri"/>
                  <a:ea typeface="华文细黑" pitchFamily="2" charset="-122"/>
                  <a:sym typeface="+mn-ea"/>
                </a:rPr>
                <a:t>网络覆盖不足</a:t>
              </a:r>
              <a:r>
                <a:rPr lang="zh-CN" altLang="zh-CN" sz="1200" dirty="0">
                  <a:solidFill>
                    <a:prstClr val="black"/>
                  </a:solidFill>
                  <a:latin typeface="Calibri"/>
                  <a:ea typeface="华文细黑" pitchFamily="2" charset="-122"/>
                  <a:sym typeface="+mn-ea"/>
                </a:rPr>
                <a:t>，例如</a:t>
              </a:r>
              <a:r>
                <a:rPr lang="zh-CN" altLang="en-US" sz="1200" dirty="0" smtClean="0">
                  <a:solidFill>
                    <a:prstClr val="black"/>
                  </a:solidFill>
                  <a:latin typeface="Calibri"/>
                  <a:ea typeface="华文细黑" pitchFamily="2" charset="-122"/>
                  <a:sym typeface="+mn-ea"/>
                </a:rPr>
                <a:t>：室内的</a:t>
              </a:r>
              <a:r>
                <a:rPr lang="zh-CN" altLang="zh-CN" sz="1200" dirty="0" smtClean="0">
                  <a:solidFill>
                    <a:prstClr val="black"/>
                  </a:solidFill>
                  <a:latin typeface="Calibri"/>
                  <a:ea typeface="华文细黑" pitchFamily="2" charset="-122"/>
                  <a:sym typeface="+mn-ea"/>
                </a:rPr>
                <a:t>无线</a:t>
              </a:r>
              <a:r>
                <a:rPr lang="zh-CN" altLang="zh-CN" sz="1200" dirty="0">
                  <a:solidFill>
                    <a:prstClr val="black"/>
                  </a:solidFill>
                  <a:latin typeface="Calibri"/>
                  <a:ea typeface="华文细黑" pitchFamily="2" charset="-122"/>
                  <a:sym typeface="+mn-ea"/>
                </a:rPr>
                <a:t>抄表</a:t>
              </a:r>
              <a:r>
                <a:rPr lang="zh-CN" altLang="zh-CN" sz="1200" dirty="0" smtClean="0">
                  <a:solidFill>
                    <a:prstClr val="black"/>
                  </a:solidFill>
                  <a:latin typeface="Calibri"/>
                  <a:ea typeface="华文细黑" pitchFamily="2" charset="-122"/>
                  <a:sym typeface="+mn-ea"/>
                </a:rPr>
                <a:t>、</a:t>
              </a:r>
              <a:r>
                <a:rPr lang="zh-CN" altLang="en-US" sz="1200" dirty="0" smtClean="0">
                  <a:solidFill>
                    <a:prstClr val="black"/>
                  </a:solidFill>
                  <a:latin typeface="Calibri"/>
                  <a:ea typeface="华文细黑" pitchFamily="2" charset="-122"/>
                  <a:sym typeface="+mn-ea"/>
                </a:rPr>
                <a:t>地下资源监控</a:t>
              </a:r>
              <a:endParaRPr lang="zh-CN" altLang="zh-CN" sz="1200" dirty="0">
                <a:solidFill>
                  <a:prstClr val="black"/>
                </a:solidFill>
                <a:latin typeface="Calibri"/>
                <a:ea typeface="华文细黑" pitchFamily="2" charset="-122"/>
                <a:sym typeface="+mn-ea"/>
              </a:endParaRPr>
            </a:p>
          </p:txBody>
        </p:sp>
        <p:sp>
          <p:nvSpPr>
            <p:cNvPr id="70" name="文本框 65"/>
            <p:cNvSpPr txBox="1"/>
            <p:nvPr/>
          </p:nvSpPr>
          <p:spPr>
            <a:xfrm>
              <a:off x="934927" y="1920268"/>
              <a:ext cx="2650606" cy="276999"/>
            </a:xfrm>
            <a:prstGeom prst="rect">
              <a:avLst/>
            </a:prstGeom>
            <a:noFill/>
          </p:spPr>
          <p:txBody>
            <a:bodyPr wrap="square">
              <a:spAutoFit/>
            </a:bodyPr>
            <a:lstStyle/>
            <a:p>
              <a:pPr marL="0" lvl="1">
                <a:defRPr/>
              </a:pPr>
              <a:r>
                <a:rPr lang="zh-CN" altLang="zh-CN" sz="1200" dirty="0">
                  <a:solidFill>
                    <a:prstClr val="black"/>
                  </a:solidFill>
                  <a:latin typeface="Calibri"/>
                  <a:ea typeface="华文细黑" pitchFamily="2" charset="-122"/>
                  <a:sym typeface="+mn-ea"/>
                </a:rPr>
                <a:t>无法</a:t>
              </a:r>
              <a:r>
                <a:rPr lang="zh-CN" altLang="en-US" sz="1200" dirty="0">
                  <a:solidFill>
                    <a:prstClr val="black"/>
                  </a:solidFill>
                  <a:latin typeface="Calibri"/>
                  <a:ea typeface="华文细黑" pitchFamily="2" charset="-122"/>
                  <a:sym typeface="+mn-ea"/>
                </a:rPr>
                <a:t>满足</a:t>
              </a:r>
              <a:r>
                <a:rPr lang="zh-CN" altLang="en-US" sz="1200" b="1" dirty="0">
                  <a:solidFill>
                    <a:prstClr val="black"/>
                  </a:solidFill>
                  <a:effectLst>
                    <a:outerShdw blurRad="38100" dist="38100" dir="2700000" algn="tl">
                      <a:srgbClr val="000000">
                        <a:alpha val="43137"/>
                      </a:srgbClr>
                    </a:outerShdw>
                  </a:effectLst>
                  <a:latin typeface="Calibri"/>
                  <a:ea typeface="华文细黑" pitchFamily="2" charset="-122"/>
                  <a:sym typeface="+mn-ea"/>
                </a:rPr>
                <a:t>海量终端</a:t>
              </a:r>
              <a:r>
                <a:rPr lang="zh-CN" altLang="en-US" sz="1200" dirty="0">
                  <a:solidFill>
                    <a:prstClr val="black"/>
                  </a:solidFill>
                  <a:latin typeface="Calibri"/>
                  <a:ea typeface="华文细黑" pitchFamily="2" charset="-122"/>
                  <a:sym typeface="+mn-ea"/>
                </a:rPr>
                <a:t>应用</a:t>
              </a:r>
              <a:r>
                <a:rPr lang="zh-CN" altLang="zh-CN" sz="1200" dirty="0">
                  <a:solidFill>
                    <a:prstClr val="black"/>
                  </a:solidFill>
                  <a:latin typeface="Calibri"/>
                  <a:ea typeface="华文细黑" pitchFamily="2" charset="-122"/>
                  <a:sym typeface="+mn-ea"/>
                </a:rPr>
                <a:t>需求</a:t>
              </a:r>
            </a:p>
          </p:txBody>
        </p:sp>
        <p:sp>
          <p:nvSpPr>
            <p:cNvPr id="71" name="文本框 69"/>
            <p:cNvSpPr txBox="1"/>
            <p:nvPr/>
          </p:nvSpPr>
          <p:spPr>
            <a:xfrm>
              <a:off x="934927" y="2759521"/>
              <a:ext cx="2944466" cy="461665"/>
            </a:xfrm>
            <a:prstGeom prst="rect">
              <a:avLst/>
            </a:prstGeom>
            <a:noFill/>
          </p:spPr>
          <p:txBody>
            <a:bodyPr wrap="square">
              <a:spAutoFit/>
            </a:bodyPr>
            <a:lstStyle/>
            <a:p>
              <a:pPr marL="0" lvl="1">
                <a:defRPr/>
              </a:pPr>
              <a:r>
                <a:rPr lang="zh-CN" altLang="zh-CN" sz="1200" dirty="0">
                  <a:solidFill>
                    <a:prstClr val="black"/>
                  </a:solidFill>
                  <a:latin typeface="Calibri"/>
                  <a:ea typeface="华文细黑" pitchFamily="2" charset="-122"/>
                  <a:sym typeface="+mn-ea"/>
                </a:rPr>
                <a:t>终端种类多、</a:t>
              </a:r>
              <a:r>
                <a:rPr lang="zh-CN" altLang="zh-CN" sz="1200" dirty="0" smtClean="0">
                  <a:solidFill>
                    <a:prstClr val="black"/>
                  </a:solidFill>
                  <a:latin typeface="Calibri"/>
                  <a:ea typeface="华文细黑" pitchFamily="2" charset="-122"/>
                  <a:sym typeface="+mn-ea"/>
                </a:rPr>
                <a:t>批量小，</a:t>
              </a:r>
              <a:r>
                <a:rPr lang="zh-CN" altLang="en-US" sz="1200" dirty="0" smtClean="0">
                  <a:solidFill>
                    <a:prstClr val="black"/>
                  </a:solidFill>
                  <a:latin typeface="Calibri"/>
                  <a:ea typeface="华文细黑" pitchFamily="2" charset="-122"/>
                  <a:sym typeface="+mn-ea"/>
                </a:rPr>
                <a:t>业务开发门槛高，</a:t>
              </a:r>
              <a:r>
                <a:rPr lang="zh-CN" altLang="en-US" sz="1200" b="1" dirty="0" smtClean="0">
                  <a:solidFill>
                    <a:prstClr val="black"/>
                  </a:solidFill>
                  <a:effectLst>
                    <a:outerShdw blurRad="38100" dist="38100" dir="2700000" algn="tl">
                      <a:srgbClr val="000000">
                        <a:alpha val="43137"/>
                      </a:srgbClr>
                    </a:outerShdw>
                  </a:effectLst>
                  <a:latin typeface="Calibri"/>
                  <a:ea typeface="华文细黑" pitchFamily="2" charset="-122"/>
                  <a:sym typeface="+mn-ea"/>
                </a:rPr>
                <a:t>综合</a:t>
              </a:r>
              <a:r>
                <a:rPr lang="zh-CN" altLang="zh-CN" sz="1200" b="1" dirty="0" smtClean="0">
                  <a:solidFill>
                    <a:prstClr val="black"/>
                  </a:solidFill>
                  <a:effectLst>
                    <a:outerShdw blurRad="38100" dist="38100" dir="2700000" algn="tl">
                      <a:srgbClr val="000000">
                        <a:alpha val="43137"/>
                      </a:srgbClr>
                    </a:outerShdw>
                  </a:effectLst>
                  <a:latin typeface="Calibri"/>
                  <a:ea typeface="华文细黑" pitchFamily="2" charset="-122"/>
                  <a:sym typeface="+mn-ea"/>
                </a:rPr>
                <a:t>成本高</a:t>
              </a:r>
              <a:endParaRPr lang="zh-CN" altLang="zh-CN" sz="1200" b="1" dirty="0">
                <a:solidFill>
                  <a:prstClr val="black"/>
                </a:solidFill>
                <a:effectLst>
                  <a:outerShdw blurRad="38100" dist="38100" dir="2700000" algn="tl">
                    <a:srgbClr val="000000">
                      <a:alpha val="43137"/>
                    </a:srgbClr>
                  </a:outerShdw>
                </a:effectLst>
                <a:latin typeface="Calibri"/>
                <a:ea typeface="华文细黑" pitchFamily="2" charset="-122"/>
                <a:sym typeface="+mn-ea"/>
              </a:endParaRPr>
            </a:p>
          </p:txBody>
        </p:sp>
        <p:sp>
          <p:nvSpPr>
            <p:cNvPr id="72" name="圆角矩形 71"/>
            <p:cNvSpPr/>
            <p:nvPr/>
          </p:nvSpPr>
          <p:spPr>
            <a:xfrm>
              <a:off x="232635" y="1437744"/>
              <a:ext cx="3838592" cy="1828110"/>
            </a:xfrm>
            <a:prstGeom prst="roundRect">
              <a:avLst>
                <a:gd name="adj" fmla="val 5865"/>
              </a:avLst>
            </a:prstGeom>
            <a:noFill/>
            <a:ln>
              <a:solidFill>
                <a:srgbClr val="E8B161"/>
              </a:solidFill>
              <a:prstDash val="sysDash"/>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zh-CN" altLang="en-US" sz="1200" dirty="0">
                <a:solidFill>
                  <a:prstClr val="black"/>
                </a:solidFill>
                <a:latin typeface="Calibri"/>
                <a:ea typeface="宋体"/>
              </a:endParaRPr>
            </a:p>
          </p:txBody>
        </p:sp>
        <p:sp>
          <p:nvSpPr>
            <p:cNvPr id="85" name="椭圆 84"/>
            <p:cNvSpPr/>
            <p:nvPr/>
          </p:nvSpPr>
          <p:spPr>
            <a:xfrm>
              <a:off x="576919" y="1942394"/>
              <a:ext cx="304537" cy="305422"/>
            </a:xfrm>
            <a:prstGeom prst="ellipse">
              <a:avLst/>
            </a:prstGeom>
            <a:solidFill>
              <a:srgbClr val="E8B16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en-US" altLang="zh-CN" sz="1200" b="1" dirty="0" smtClean="0">
                  <a:solidFill>
                    <a:prstClr val="white"/>
                  </a:solidFill>
                  <a:ea typeface="Arial Unicode MS" panose="020B0604020202020204" pitchFamily="34" charset="-122"/>
                  <a:cs typeface="Arial Unicode MS" panose="020B0604020202020204" pitchFamily="34" charset="-122"/>
                </a:rPr>
                <a:t>2</a:t>
              </a:r>
              <a:endParaRPr lang="zh-CN" altLang="en-US" sz="1200" b="1" dirty="0" smtClean="0">
                <a:solidFill>
                  <a:prstClr val="white"/>
                </a:solidFill>
                <a:ea typeface="Arial Unicode MS" panose="020B0604020202020204" pitchFamily="34" charset="-122"/>
                <a:cs typeface="Arial Unicode MS" panose="020B0604020202020204" pitchFamily="34" charset="-122"/>
              </a:endParaRPr>
            </a:p>
          </p:txBody>
        </p:sp>
        <p:sp>
          <p:nvSpPr>
            <p:cNvPr id="86" name="椭圆 85"/>
            <p:cNvSpPr/>
            <p:nvPr/>
          </p:nvSpPr>
          <p:spPr>
            <a:xfrm>
              <a:off x="582653" y="2367984"/>
              <a:ext cx="304537" cy="305422"/>
            </a:xfrm>
            <a:prstGeom prst="ellipse">
              <a:avLst/>
            </a:prstGeom>
            <a:solidFill>
              <a:srgbClr val="E8B16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en-US" altLang="zh-CN" sz="1200" b="1" dirty="0" smtClean="0">
                  <a:solidFill>
                    <a:prstClr val="white"/>
                  </a:solidFill>
                  <a:ea typeface="Arial Unicode MS" panose="020B0604020202020204" pitchFamily="34" charset="-122"/>
                  <a:cs typeface="Arial Unicode MS" panose="020B0604020202020204" pitchFamily="34" charset="-122"/>
                </a:rPr>
                <a:t>3</a:t>
              </a:r>
              <a:endParaRPr lang="zh-CN" altLang="en-US" sz="1200" b="1" dirty="0" smtClean="0">
                <a:solidFill>
                  <a:prstClr val="white"/>
                </a:solidFill>
                <a:ea typeface="Arial Unicode MS" panose="020B0604020202020204" pitchFamily="34" charset="-122"/>
                <a:cs typeface="Arial Unicode MS" panose="020B0604020202020204" pitchFamily="34" charset="-122"/>
              </a:endParaRPr>
            </a:p>
          </p:txBody>
        </p:sp>
        <p:sp>
          <p:nvSpPr>
            <p:cNvPr id="87" name="椭圆 86"/>
            <p:cNvSpPr/>
            <p:nvPr/>
          </p:nvSpPr>
          <p:spPr>
            <a:xfrm>
              <a:off x="576919" y="2827318"/>
              <a:ext cx="304537" cy="305422"/>
            </a:xfrm>
            <a:prstGeom prst="ellipse">
              <a:avLst/>
            </a:prstGeom>
            <a:solidFill>
              <a:srgbClr val="E8B16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en-US" altLang="zh-CN" sz="1200" b="1" dirty="0" smtClean="0">
                  <a:solidFill>
                    <a:prstClr val="white"/>
                  </a:solidFill>
                  <a:ea typeface="Arial Unicode MS" panose="020B0604020202020204" pitchFamily="34" charset="-122"/>
                  <a:cs typeface="Arial Unicode MS" panose="020B0604020202020204" pitchFamily="34" charset="-122"/>
                </a:rPr>
                <a:t>4</a:t>
              </a:r>
              <a:endParaRPr lang="zh-CN" altLang="en-US" sz="1200" b="1" dirty="0" smtClean="0">
                <a:solidFill>
                  <a:prstClr val="white"/>
                </a:solidFill>
                <a:ea typeface="Arial Unicode MS" panose="020B0604020202020204" pitchFamily="34" charset="-122"/>
                <a:cs typeface="Arial Unicode MS" panose="020B0604020202020204" pitchFamily="34" charset="-122"/>
              </a:endParaRPr>
            </a:p>
          </p:txBody>
        </p:sp>
      </p:grpSp>
      <p:sp>
        <p:nvSpPr>
          <p:cNvPr id="89" name="右箭头 88"/>
          <p:cNvSpPr/>
          <p:nvPr/>
        </p:nvSpPr>
        <p:spPr>
          <a:xfrm rot="10800000" flipH="1">
            <a:off x="4243375" y="1947501"/>
            <a:ext cx="689179" cy="628015"/>
          </a:xfrm>
          <a:prstGeom prst="rightArrow">
            <a:avLst>
              <a:gd name="adj1" fmla="val 50000"/>
              <a:gd name="adj2" fmla="val 68814"/>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5091512" y="980728"/>
            <a:ext cx="4052488" cy="2264514"/>
            <a:chOff x="5091512" y="1409184"/>
            <a:chExt cx="3433225" cy="1836058"/>
          </a:xfrm>
        </p:grpSpPr>
        <p:pic>
          <p:nvPicPr>
            <p:cNvPr id="73" name="Picture 1"/>
            <p:cNvPicPr>
              <a:picLocks noChangeAspect="1" noChangeArrowheads="1"/>
            </p:cNvPicPr>
            <p:nvPr/>
          </p:nvPicPr>
          <p:blipFill>
            <a:blip r:embed="rId3" cstate="print"/>
            <a:srcRect/>
            <a:stretch>
              <a:fillRect/>
            </a:stretch>
          </p:blipFill>
          <p:spPr bwMode="auto">
            <a:xfrm>
              <a:off x="5997039" y="2345632"/>
              <a:ext cx="513241" cy="412269"/>
            </a:xfrm>
            <a:prstGeom prst="rect">
              <a:avLst/>
            </a:prstGeom>
            <a:noFill/>
            <a:ln w="9525">
              <a:noFill/>
              <a:miter lim="800000"/>
              <a:headEnd/>
              <a:tailEnd/>
            </a:ln>
            <a:effectLst/>
          </p:spPr>
        </p:pic>
        <p:pic>
          <p:nvPicPr>
            <p:cNvPr id="74" name="Picture 2"/>
            <p:cNvPicPr>
              <a:picLocks noChangeAspect="1" noChangeArrowheads="1"/>
            </p:cNvPicPr>
            <p:nvPr/>
          </p:nvPicPr>
          <p:blipFill>
            <a:blip r:embed="rId4" cstate="print"/>
            <a:srcRect/>
            <a:stretch>
              <a:fillRect/>
            </a:stretch>
          </p:blipFill>
          <p:spPr bwMode="auto">
            <a:xfrm>
              <a:off x="5923552" y="1518634"/>
              <a:ext cx="741508" cy="376556"/>
            </a:xfrm>
            <a:prstGeom prst="rect">
              <a:avLst/>
            </a:prstGeom>
            <a:noFill/>
            <a:ln w="9525">
              <a:noFill/>
              <a:miter lim="800000"/>
              <a:headEnd/>
              <a:tailEnd/>
            </a:ln>
            <a:effectLst/>
          </p:spPr>
        </p:pic>
        <p:pic>
          <p:nvPicPr>
            <p:cNvPr id="75" name="Picture 3"/>
            <p:cNvPicPr>
              <a:picLocks noChangeAspect="1" noChangeArrowheads="1"/>
            </p:cNvPicPr>
            <p:nvPr/>
          </p:nvPicPr>
          <p:blipFill>
            <a:blip r:embed="rId5" cstate="print"/>
            <a:srcRect t="9071" b="17472"/>
            <a:stretch>
              <a:fillRect/>
            </a:stretch>
          </p:blipFill>
          <p:spPr bwMode="auto">
            <a:xfrm>
              <a:off x="5900886" y="2854855"/>
              <a:ext cx="692955" cy="342581"/>
            </a:xfrm>
            <a:prstGeom prst="rect">
              <a:avLst/>
            </a:prstGeom>
            <a:noFill/>
            <a:ln w="9525">
              <a:noFill/>
              <a:miter lim="800000"/>
              <a:headEnd/>
              <a:tailEnd/>
            </a:ln>
            <a:effectLst/>
          </p:spPr>
        </p:pic>
        <p:pic>
          <p:nvPicPr>
            <p:cNvPr id="76" name="Picture 4"/>
            <p:cNvPicPr>
              <a:picLocks noChangeAspect="1" noChangeArrowheads="1"/>
            </p:cNvPicPr>
            <p:nvPr/>
          </p:nvPicPr>
          <p:blipFill>
            <a:blip r:embed="rId6" cstate="print"/>
            <a:srcRect/>
            <a:stretch>
              <a:fillRect/>
            </a:stretch>
          </p:blipFill>
          <p:spPr bwMode="auto">
            <a:xfrm>
              <a:off x="5997039" y="1906227"/>
              <a:ext cx="503844" cy="389089"/>
            </a:xfrm>
            <a:prstGeom prst="rect">
              <a:avLst/>
            </a:prstGeom>
            <a:noFill/>
            <a:ln w="9525">
              <a:noFill/>
              <a:miter lim="800000"/>
              <a:headEnd/>
              <a:tailEnd/>
            </a:ln>
            <a:effectLst/>
          </p:spPr>
        </p:pic>
        <p:sp>
          <p:nvSpPr>
            <p:cNvPr id="77" name="矩形 76"/>
            <p:cNvSpPr/>
            <p:nvPr/>
          </p:nvSpPr>
          <p:spPr>
            <a:xfrm>
              <a:off x="6532862" y="2204496"/>
              <a:ext cx="1980000" cy="461665"/>
            </a:xfrm>
            <a:prstGeom prst="rect">
              <a:avLst/>
            </a:prstGeom>
          </p:spPr>
          <p:txBody>
            <a:bodyPr wrap="square">
              <a:spAutoFit/>
            </a:bodyPr>
            <a:lstStyle/>
            <a:p>
              <a:pPr algn="ctr"/>
              <a:r>
                <a:rPr lang="zh-CN" altLang="en-US" sz="1200" b="1" dirty="0" smtClean="0">
                  <a:solidFill>
                    <a:prstClr val="black"/>
                  </a:solidFill>
                  <a:latin typeface="Calibri"/>
                  <a:ea typeface="华文细黑" pitchFamily="2" charset="-122"/>
                </a:rPr>
                <a:t>超强覆盖</a:t>
              </a:r>
            </a:p>
            <a:p>
              <a:pPr algn="ctr"/>
              <a:r>
                <a:rPr lang="zh-CN" altLang="en-US" sz="1200" dirty="0" smtClean="0">
                  <a:solidFill>
                    <a:prstClr val="black"/>
                  </a:solidFill>
                  <a:latin typeface="Calibri"/>
                  <a:ea typeface="华文细黑" pitchFamily="2" charset="-122"/>
                </a:rPr>
                <a:t>相比</a:t>
              </a:r>
              <a:r>
                <a:rPr lang="en-US" altLang="zh-CN" sz="1200" dirty="0" smtClean="0">
                  <a:solidFill>
                    <a:prstClr val="black"/>
                  </a:solidFill>
                  <a:latin typeface="Calibri"/>
                  <a:ea typeface="华文细黑" pitchFamily="2" charset="-122"/>
                </a:rPr>
                <a:t>GSM</a:t>
              </a:r>
              <a:r>
                <a:rPr lang="zh-CN" altLang="en-US" sz="1200" dirty="0" smtClean="0">
                  <a:solidFill>
                    <a:prstClr val="black"/>
                  </a:solidFill>
                  <a:latin typeface="Calibri"/>
                  <a:ea typeface="华文细黑" pitchFamily="2" charset="-122"/>
                </a:rPr>
                <a:t>增强</a:t>
              </a:r>
              <a:r>
                <a:rPr lang="en-US" altLang="zh-CN" sz="1200" dirty="0" smtClean="0">
                  <a:solidFill>
                    <a:prstClr val="black"/>
                  </a:solidFill>
                  <a:latin typeface="Calibri"/>
                  <a:ea typeface="华文细黑" pitchFamily="2" charset="-122"/>
                </a:rPr>
                <a:t>20dB</a:t>
              </a:r>
            </a:p>
          </p:txBody>
        </p:sp>
        <p:sp>
          <p:nvSpPr>
            <p:cNvPr id="78" name="矩形 77"/>
            <p:cNvSpPr/>
            <p:nvPr/>
          </p:nvSpPr>
          <p:spPr>
            <a:xfrm>
              <a:off x="6532862" y="1409184"/>
              <a:ext cx="1980000" cy="461665"/>
            </a:xfrm>
            <a:prstGeom prst="rect">
              <a:avLst/>
            </a:prstGeom>
          </p:spPr>
          <p:txBody>
            <a:bodyPr wrap="square">
              <a:spAutoFit/>
            </a:bodyPr>
            <a:lstStyle/>
            <a:p>
              <a:pPr algn="ctr"/>
              <a:r>
                <a:rPr lang="zh-CN" altLang="en-US" sz="1200" b="1" dirty="0" smtClean="0">
                  <a:solidFill>
                    <a:prstClr val="black"/>
                  </a:solidFill>
                  <a:latin typeface="Calibri"/>
                  <a:ea typeface="华文细黑" pitchFamily="2" charset="-122"/>
                </a:rPr>
                <a:t>超低功耗</a:t>
              </a:r>
              <a:endParaRPr lang="en-US" altLang="zh-CN" sz="1200" b="1" dirty="0" smtClean="0">
                <a:solidFill>
                  <a:prstClr val="black"/>
                </a:solidFill>
                <a:latin typeface="Calibri"/>
                <a:ea typeface="华文细黑" pitchFamily="2" charset="-122"/>
              </a:endParaRPr>
            </a:p>
            <a:p>
              <a:pPr algn="ctr"/>
              <a:r>
                <a:rPr lang="en-US" altLang="zh-CN" sz="1200" dirty="0" smtClean="0">
                  <a:solidFill>
                    <a:prstClr val="black"/>
                  </a:solidFill>
                  <a:latin typeface="Calibri"/>
                  <a:ea typeface="华文细黑" pitchFamily="2" charset="-122"/>
                </a:rPr>
                <a:t>5Wh</a:t>
              </a:r>
              <a:r>
                <a:rPr lang="zh-CN" altLang="en-US" sz="1200" dirty="0" smtClean="0">
                  <a:solidFill>
                    <a:prstClr val="black"/>
                  </a:solidFill>
                  <a:latin typeface="Calibri"/>
                  <a:ea typeface="华文细黑" pitchFamily="2" charset="-122"/>
                </a:rPr>
                <a:t>电池续航</a:t>
              </a:r>
              <a:r>
                <a:rPr lang="en-US" altLang="zh-CN" sz="1200" dirty="0" smtClean="0">
                  <a:solidFill>
                    <a:prstClr val="black"/>
                  </a:solidFill>
                  <a:latin typeface="Calibri"/>
                  <a:ea typeface="华文细黑" pitchFamily="2" charset="-122"/>
                </a:rPr>
                <a:t>10</a:t>
              </a:r>
              <a:r>
                <a:rPr lang="zh-CN" altLang="en-US" sz="1200" dirty="0" smtClean="0">
                  <a:solidFill>
                    <a:prstClr val="black"/>
                  </a:solidFill>
                  <a:latin typeface="Calibri"/>
                  <a:ea typeface="华文细黑" pitchFamily="2" charset="-122"/>
                </a:rPr>
                <a:t>年</a:t>
              </a:r>
              <a:endParaRPr lang="en-US" altLang="zh-CN" sz="1200" dirty="0" smtClean="0">
                <a:solidFill>
                  <a:prstClr val="black"/>
                </a:solidFill>
                <a:latin typeface="Calibri"/>
                <a:ea typeface="华文细黑" pitchFamily="2" charset="-122"/>
              </a:endParaRPr>
            </a:p>
          </p:txBody>
        </p:sp>
        <p:sp>
          <p:nvSpPr>
            <p:cNvPr id="79" name="矩形 78"/>
            <p:cNvSpPr/>
            <p:nvPr/>
          </p:nvSpPr>
          <p:spPr>
            <a:xfrm>
              <a:off x="6544737" y="2598911"/>
              <a:ext cx="1980000" cy="646331"/>
            </a:xfrm>
            <a:prstGeom prst="rect">
              <a:avLst/>
            </a:prstGeom>
          </p:spPr>
          <p:txBody>
            <a:bodyPr wrap="square">
              <a:spAutoFit/>
            </a:bodyPr>
            <a:lstStyle/>
            <a:p>
              <a:pPr algn="ctr"/>
              <a:r>
                <a:rPr lang="zh-CN" altLang="en-US" sz="1200" b="1" dirty="0" smtClean="0">
                  <a:solidFill>
                    <a:prstClr val="black"/>
                  </a:solidFill>
                  <a:latin typeface="Calibri"/>
                  <a:ea typeface="华文细黑" pitchFamily="2" charset="-122"/>
                </a:rPr>
                <a:t>超低成本</a:t>
              </a:r>
              <a:endParaRPr lang="en-US" altLang="zh-CN" sz="1200" b="1" dirty="0" smtClean="0">
                <a:solidFill>
                  <a:prstClr val="black"/>
                </a:solidFill>
                <a:latin typeface="Calibri"/>
                <a:ea typeface="华文细黑" pitchFamily="2" charset="-122"/>
              </a:endParaRPr>
            </a:p>
            <a:p>
              <a:pPr algn="ctr"/>
              <a:r>
                <a:rPr lang="zh-CN" altLang="en-US" sz="1200" dirty="0" smtClean="0">
                  <a:solidFill>
                    <a:prstClr val="black"/>
                  </a:solidFill>
                  <a:latin typeface="Calibri"/>
                  <a:ea typeface="华文细黑" pitchFamily="2" charset="-122"/>
                </a:rPr>
                <a:t>模组成本小于</a:t>
              </a:r>
              <a:r>
                <a:rPr lang="en-US" altLang="zh-CN" sz="1200" dirty="0" smtClean="0">
                  <a:solidFill>
                    <a:prstClr val="black"/>
                  </a:solidFill>
                  <a:latin typeface="Calibri"/>
                  <a:ea typeface="华文细黑" pitchFamily="2" charset="-122"/>
                </a:rPr>
                <a:t>5</a:t>
              </a:r>
              <a:r>
                <a:rPr lang="zh-CN" altLang="en-US" sz="1200" dirty="0" smtClean="0">
                  <a:solidFill>
                    <a:prstClr val="black"/>
                  </a:solidFill>
                  <a:latin typeface="Calibri"/>
                  <a:ea typeface="华文细黑" pitchFamily="2" charset="-122"/>
                </a:rPr>
                <a:t>美元，</a:t>
              </a:r>
              <a:endParaRPr lang="en-US" altLang="zh-CN" sz="1200" dirty="0" smtClean="0">
                <a:solidFill>
                  <a:prstClr val="black"/>
                </a:solidFill>
                <a:latin typeface="Calibri"/>
                <a:ea typeface="华文细黑" pitchFamily="2" charset="-122"/>
              </a:endParaRPr>
            </a:p>
            <a:p>
              <a:pPr algn="ctr"/>
              <a:r>
                <a:rPr lang="zh-CN" altLang="en-US" sz="1200" dirty="0" smtClean="0">
                  <a:solidFill>
                    <a:prstClr val="black"/>
                  </a:solidFill>
                  <a:latin typeface="Calibri"/>
                  <a:ea typeface="华文细黑" pitchFamily="2" charset="-122"/>
                </a:rPr>
                <a:t>甚至未来要求</a:t>
              </a:r>
              <a:r>
                <a:rPr lang="en-US" altLang="zh-CN" sz="1200" dirty="0" smtClean="0">
                  <a:solidFill>
                    <a:prstClr val="black"/>
                  </a:solidFill>
                  <a:latin typeface="Calibri"/>
                  <a:ea typeface="华文细黑" pitchFamily="2" charset="-122"/>
                </a:rPr>
                <a:t>2</a:t>
              </a:r>
              <a:r>
                <a:rPr lang="zh-CN" altLang="en-US" sz="1200" dirty="0" smtClean="0">
                  <a:solidFill>
                    <a:prstClr val="black"/>
                  </a:solidFill>
                  <a:latin typeface="Calibri"/>
                  <a:ea typeface="华文细黑" pitchFamily="2" charset="-122"/>
                </a:rPr>
                <a:t>美元</a:t>
              </a:r>
              <a:endParaRPr lang="en-US" altLang="zh-CN" sz="1200" dirty="0" smtClean="0">
                <a:solidFill>
                  <a:prstClr val="black"/>
                </a:solidFill>
                <a:latin typeface="Calibri"/>
                <a:ea typeface="华文细黑" pitchFamily="2" charset="-122"/>
              </a:endParaRPr>
            </a:p>
          </p:txBody>
        </p:sp>
        <p:sp>
          <p:nvSpPr>
            <p:cNvPr id="80" name="矩形 79"/>
            <p:cNvSpPr/>
            <p:nvPr/>
          </p:nvSpPr>
          <p:spPr>
            <a:xfrm>
              <a:off x="6532862" y="1827940"/>
              <a:ext cx="1980000" cy="461665"/>
            </a:xfrm>
            <a:prstGeom prst="rect">
              <a:avLst/>
            </a:prstGeom>
          </p:spPr>
          <p:txBody>
            <a:bodyPr wrap="square">
              <a:spAutoFit/>
            </a:bodyPr>
            <a:lstStyle/>
            <a:p>
              <a:pPr algn="ctr"/>
              <a:r>
                <a:rPr lang="zh-CN" altLang="en-US" sz="1200" b="1" dirty="0" smtClean="0">
                  <a:solidFill>
                    <a:prstClr val="black"/>
                  </a:solidFill>
                  <a:latin typeface="Calibri"/>
                  <a:ea typeface="华文细黑" pitchFamily="2" charset="-122"/>
                </a:rPr>
                <a:t>超大连接</a:t>
              </a:r>
              <a:endParaRPr lang="en-US" altLang="zh-CN" sz="1200" b="1" dirty="0" smtClean="0">
                <a:solidFill>
                  <a:prstClr val="black"/>
                </a:solidFill>
                <a:latin typeface="Calibri"/>
                <a:ea typeface="华文细黑" pitchFamily="2" charset="-122"/>
              </a:endParaRPr>
            </a:p>
            <a:p>
              <a:pPr algn="ctr"/>
              <a:r>
                <a:rPr lang="zh-CN" altLang="en-US" sz="1200" dirty="0" smtClean="0">
                  <a:solidFill>
                    <a:prstClr val="black"/>
                  </a:solidFill>
                  <a:latin typeface="Calibri"/>
                  <a:ea typeface="华文细黑" pitchFamily="2" charset="-122"/>
                </a:rPr>
                <a:t>大于</a:t>
              </a:r>
              <a:r>
                <a:rPr lang="en-US" altLang="zh-CN" sz="1200" dirty="0" smtClean="0">
                  <a:solidFill>
                    <a:prstClr val="black"/>
                  </a:solidFill>
                  <a:latin typeface="Calibri"/>
                  <a:ea typeface="华文细黑" pitchFamily="2" charset="-122"/>
                </a:rPr>
                <a:t>5</a:t>
              </a:r>
              <a:r>
                <a:rPr lang="zh-CN" altLang="en-US" sz="1200" dirty="0" smtClean="0">
                  <a:solidFill>
                    <a:prstClr val="black"/>
                  </a:solidFill>
                  <a:latin typeface="Calibri"/>
                  <a:ea typeface="华文细黑" pitchFamily="2" charset="-122"/>
                </a:rPr>
                <a:t>万连接每小区</a:t>
              </a:r>
              <a:endParaRPr lang="en-US" altLang="zh-CN" sz="1200" dirty="0" smtClean="0">
                <a:solidFill>
                  <a:prstClr val="black"/>
                </a:solidFill>
                <a:latin typeface="Calibri"/>
                <a:ea typeface="华文细黑" pitchFamily="2" charset="-122"/>
              </a:endParaRPr>
            </a:p>
          </p:txBody>
        </p:sp>
        <p:sp>
          <p:nvSpPr>
            <p:cNvPr id="2" name="文本框 1"/>
            <p:cNvSpPr txBox="1"/>
            <p:nvPr/>
          </p:nvSpPr>
          <p:spPr>
            <a:xfrm>
              <a:off x="5091512" y="1904862"/>
              <a:ext cx="764252" cy="830997"/>
            </a:xfrm>
            <a:prstGeom prst="rect">
              <a:avLst/>
            </a:prstGeom>
            <a:noFill/>
          </p:spPr>
          <p:txBody>
            <a:bodyPr wrap="none" rtlCol="0">
              <a:spAutoFit/>
            </a:bodyPr>
            <a:lstStyle/>
            <a:p>
              <a:pPr algn="ctr"/>
              <a:r>
                <a:rPr kumimoji="1" lang="en-US" altLang="zh-CN" sz="1600" b="1" dirty="0" smtClean="0">
                  <a:ea typeface="华文细黑"/>
                  <a:cs typeface="华文细黑"/>
                </a:rPr>
                <a:t>NB-</a:t>
              </a:r>
              <a:r>
                <a:rPr kumimoji="1" lang="en-US" altLang="zh-CN" sz="1600" b="1" dirty="0" err="1" smtClean="0">
                  <a:ea typeface="华文细黑"/>
                  <a:cs typeface="华文细黑"/>
                </a:rPr>
                <a:t>IoT</a:t>
              </a:r>
              <a:endParaRPr kumimoji="1" lang="en-US" altLang="zh-CN" sz="1600" b="1" dirty="0" smtClean="0">
                <a:ea typeface="华文细黑"/>
                <a:cs typeface="华文细黑"/>
              </a:endParaRPr>
            </a:p>
            <a:p>
              <a:pPr algn="ctr"/>
              <a:r>
                <a:rPr kumimoji="1" lang="zh-CN" altLang="en-US" sz="1600" b="1" dirty="0" smtClean="0">
                  <a:ea typeface="华文细黑"/>
                  <a:cs typeface="华文细黑"/>
                </a:rPr>
                <a:t>设计</a:t>
              </a:r>
              <a:endParaRPr kumimoji="1" lang="en-US" altLang="zh-CN" sz="1600" b="1" dirty="0" smtClean="0">
                <a:ea typeface="华文细黑"/>
                <a:cs typeface="华文细黑"/>
              </a:endParaRPr>
            </a:p>
            <a:p>
              <a:pPr algn="ctr"/>
              <a:r>
                <a:rPr kumimoji="1" lang="zh-CN" altLang="en-US" sz="1600" b="1" dirty="0" smtClean="0">
                  <a:ea typeface="华文细黑"/>
                  <a:cs typeface="华文细黑"/>
                </a:rPr>
                <a:t>目标</a:t>
              </a:r>
              <a:endParaRPr kumimoji="1" lang="zh-CN" altLang="en-US" sz="1600" b="1" dirty="0">
                <a:ea typeface="华文细黑"/>
                <a:cs typeface="华文细黑"/>
              </a:endParaRPr>
            </a:p>
          </p:txBody>
        </p:sp>
      </p:grpSp>
    </p:spTree>
    <p:extLst>
      <p:ext uri="{BB962C8B-B14F-4D97-AF65-F5344CB8AC3E}">
        <p14:creationId xmlns:p14="http://schemas.microsoft.com/office/powerpoint/2010/main" val="33333916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bwMode="auto">
          <a:xfrm>
            <a:off x="-252535" y="116632"/>
            <a:ext cx="9013564" cy="962632"/>
          </a:xfrm>
          <a:prstGeom prst="rect">
            <a:avLst/>
          </a:prstGeom>
          <a:noFill/>
          <a:ln w="9525">
            <a:noFill/>
            <a:miter lim="800000"/>
          </a:ln>
        </p:spPr>
        <p:txBody>
          <a:bodyPr vert="horz" wrap="square" lIns="91440" tIns="45720" rIns="91440" bIns="45720" numCol="1" anchor="ctr" anchorCtr="0" compatLnSpc="1">
            <a:noAutofit/>
          </a:bodyPr>
          <a:lstStyle>
            <a:lvl1pPr algn="ctr" rtl="0" eaLnBrk="0" fontAlgn="base" hangingPunct="0">
              <a:spcBef>
                <a:spcPct val="0"/>
              </a:spcBef>
              <a:spcAft>
                <a:spcPct val="0"/>
              </a:spcAft>
              <a:defRPr sz="3600" b="1">
                <a:solidFill>
                  <a:srgbClr val="FF0000"/>
                </a:solidFill>
                <a:latin typeface="微软雅黑" pitchFamily="34" charset="-122"/>
                <a:ea typeface="微软雅黑" pitchFamily="34" charset="-122"/>
                <a:cs typeface="+mj-cs"/>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defRPr>
            </a:lvl5pPr>
            <a:lvl6pPr marL="457200" algn="ctr" rtl="0" fontAlgn="base">
              <a:spcBef>
                <a:spcPct val="0"/>
              </a:spcBef>
              <a:spcAft>
                <a:spcPct val="0"/>
              </a:spcAft>
              <a:defRPr sz="4000" b="1">
                <a:solidFill>
                  <a:srgbClr val="FF0000"/>
                </a:solidFill>
                <a:latin typeface="Arial" pitchFamily="34" charset="0"/>
                <a:ea typeface="宋体" pitchFamily="2" charset="-122"/>
              </a:defRPr>
            </a:lvl6pPr>
            <a:lvl7pPr marL="914400" algn="ctr" rtl="0" fontAlgn="base">
              <a:spcBef>
                <a:spcPct val="0"/>
              </a:spcBef>
              <a:spcAft>
                <a:spcPct val="0"/>
              </a:spcAft>
              <a:defRPr sz="4000" b="1">
                <a:solidFill>
                  <a:srgbClr val="FF0000"/>
                </a:solidFill>
                <a:latin typeface="Arial" pitchFamily="34" charset="0"/>
                <a:ea typeface="宋体" pitchFamily="2" charset="-122"/>
              </a:defRPr>
            </a:lvl7pPr>
            <a:lvl8pPr marL="1371600" algn="ctr" rtl="0" fontAlgn="base">
              <a:spcBef>
                <a:spcPct val="0"/>
              </a:spcBef>
              <a:spcAft>
                <a:spcPct val="0"/>
              </a:spcAft>
              <a:defRPr sz="4000" b="1">
                <a:solidFill>
                  <a:srgbClr val="FF0000"/>
                </a:solidFill>
                <a:latin typeface="Arial" pitchFamily="34" charset="0"/>
                <a:ea typeface="宋体" pitchFamily="2" charset="-122"/>
              </a:defRPr>
            </a:lvl8pPr>
            <a:lvl9pPr marL="1828800" algn="ctr" rtl="0" fontAlgn="base">
              <a:spcBef>
                <a:spcPct val="0"/>
              </a:spcBef>
              <a:spcAft>
                <a:spcPct val="0"/>
              </a:spcAft>
              <a:defRPr sz="4000" b="1">
                <a:solidFill>
                  <a:srgbClr val="FF0000"/>
                </a:solidFill>
                <a:latin typeface="Arial" pitchFamily="34" charset="0"/>
                <a:ea typeface="宋体" pitchFamily="2" charset="-122"/>
              </a:defRPr>
            </a:lvl9pPr>
          </a:lstStyle>
          <a:p>
            <a:r>
              <a:rPr lang="zh-CN" altLang="en-US" sz="3200" b="0" kern="0" dirty="0" smtClean="0">
                <a:solidFill>
                  <a:schemeClr val="tx1"/>
                </a:solidFill>
              </a:rPr>
              <a:t> </a:t>
            </a:r>
            <a:r>
              <a:rPr lang="zh-CN" altLang="en-US" sz="2800" dirty="0">
                <a:solidFill>
                  <a:schemeClr val="tx1"/>
                </a:solidFill>
                <a:latin typeface="黑体" pitchFamily="49" charset="-122"/>
                <a:ea typeface="黑体" pitchFamily="49" charset="-122"/>
                <a:cs typeface="+mn-cs"/>
              </a:rPr>
              <a:t>热点五、数据安全事件激增，损害社会公众利益</a:t>
            </a:r>
          </a:p>
        </p:txBody>
      </p:sp>
      <p:sp>
        <p:nvSpPr>
          <p:cNvPr id="5" name="Shape 623"/>
          <p:cNvSpPr/>
          <p:nvPr/>
        </p:nvSpPr>
        <p:spPr>
          <a:xfrm>
            <a:off x="513809" y="2025782"/>
            <a:ext cx="4274191" cy="1542211"/>
          </a:xfrm>
          <a:prstGeom prst="rect">
            <a:avLst/>
          </a:prstGeom>
          <a:solidFill>
            <a:srgbClr val="EEECE1">
              <a:alpha val="90000"/>
            </a:srgbClr>
          </a:solidFill>
          <a:ln w="19050">
            <a:solidFill>
              <a:srgbClr val="D9CACA">
                <a:alpha val="90000"/>
              </a:srgbClr>
            </a:solidFill>
          </a:ln>
        </p:spPr>
        <p:txBody>
          <a:bodyPr lIns="45719" rIns="45719"/>
          <a:lstStyle/>
          <a:p>
            <a:pPr defTabSz="533400" hangingPunct="0">
              <a:lnSpc>
                <a:spcPct val="120000"/>
              </a:lnSpc>
              <a:defRPr sz="1400">
                <a:latin typeface="KaiTi"/>
                <a:ea typeface="KaiTi"/>
                <a:cs typeface="KaiTi"/>
                <a:sym typeface="KaiTi"/>
              </a:defRPr>
            </a:pPr>
            <a:endParaRPr sz="1400" kern="0">
              <a:solidFill>
                <a:srgbClr val="000000"/>
              </a:solidFill>
              <a:latin typeface="KaiTi"/>
              <a:ea typeface="KaiTi"/>
              <a:cs typeface="KaiTi"/>
              <a:sym typeface="KaiTi"/>
            </a:endParaRPr>
          </a:p>
        </p:txBody>
      </p:sp>
      <p:grpSp>
        <p:nvGrpSpPr>
          <p:cNvPr id="6" name="Group 626"/>
          <p:cNvGrpSpPr/>
          <p:nvPr/>
        </p:nvGrpSpPr>
        <p:grpSpPr>
          <a:xfrm>
            <a:off x="510889" y="1413000"/>
            <a:ext cx="4279945" cy="646981"/>
            <a:chOff x="0" y="7486"/>
            <a:chExt cx="4279941" cy="841869"/>
          </a:xfrm>
        </p:grpSpPr>
        <p:sp>
          <p:nvSpPr>
            <p:cNvPr id="7" name="Shape 624"/>
            <p:cNvSpPr/>
            <p:nvPr/>
          </p:nvSpPr>
          <p:spPr>
            <a:xfrm>
              <a:off x="0" y="7486"/>
              <a:ext cx="4279941" cy="841869"/>
            </a:xfrm>
            <a:prstGeom prst="rect">
              <a:avLst/>
            </a:prstGeom>
            <a:solidFill>
              <a:srgbClr val="8A0000"/>
            </a:solidFill>
            <a:ln w="19050" cap="flat">
              <a:solidFill>
                <a:srgbClr val="8A0000"/>
              </a:solidFill>
              <a:prstDash val="solid"/>
              <a:round/>
            </a:ln>
            <a:effectLst/>
          </p:spPr>
          <p:txBody>
            <a:bodyPr wrap="square" lIns="45719" tIns="45719" rIns="45719" bIns="45719" numCol="1" anchor="ctr">
              <a:noAutofit/>
            </a:bodyPr>
            <a:lstStyle/>
            <a:p>
              <a:pPr defTabSz="800100" hangingPunct="0">
                <a:lnSpc>
                  <a:spcPct val="120000"/>
                </a:lnSpc>
                <a:defRPr>
                  <a:solidFill>
                    <a:srgbClr val="FFFFFF"/>
                  </a:solidFill>
                  <a:latin typeface="Arial"/>
                  <a:ea typeface="Arial"/>
                  <a:cs typeface="Arial"/>
                  <a:sym typeface="Arial"/>
                </a:defRPr>
              </a:pPr>
              <a:endParaRPr b="1" kern="0" dirty="0">
                <a:solidFill>
                  <a:srgbClr val="FFFFFF"/>
                </a:solidFill>
                <a:latin typeface="Arial"/>
                <a:ea typeface="Arial"/>
                <a:cs typeface="Arial"/>
                <a:sym typeface="Arial"/>
              </a:endParaRPr>
            </a:p>
          </p:txBody>
        </p:sp>
        <p:sp>
          <p:nvSpPr>
            <p:cNvPr id="8" name="Shape 625"/>
            <p:cNvSpPr/>
            <p:nvPr/>
          </p:nvSpPr>
          <p:spPr>
            <a:xfrm>
              <a:off x="0" y="165546"/>
              <a:ext cx="3423698" cy="4857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73152" tIns="73152" rIns="73152" bIns="73152" numCol="1" anchor="ctr">
              <a:spAutoFit/>
            </a:bodyPr>
            <a:lstStyle/>
            <a:p>
              <a:pPr indent="467994" defTabSz="800100" hangingPunct="0">
                <a:lnSpc>
                  <a:spcPct val="120000"/>
                </a:lnSpc>
                <a:defRPr>
                  <a:solidFill>
                    <a:srgbClr val="FFFFFF"/>
                  </a:solidFill>
                  <a:latin typeface="Microsoft YaHei"/>
                  <a:ea typeface="Microsoft YaHei"/>
                  <a:cs typeface="Microsoft YaHei"/>
                  <a:sym typeface="Microsoft YaHei"/>
                </a:defRPr>
              </a:pPr>
              <a:endParaRPr sz="2000" b="1" kern="0" dirty="0">
                <a:solidFill>
                  <a:srgbClr val="FFFFFF"/>
                </a:solidFill>
                <a:latin typeface="Microsoft YaHei"/>
                <a:ea typeface="Microsoft YaHei"/>
                <a:cs typeface="Microsoft YaHei"/>
                <a:sym typeface="Microsoft YaHei"/>
              </a:endParaRPr>
            </a:p>
          </p:txBody>
        </p:sp>
      </p:grpSp>
      <p:sp>
        <p:nvSpPr>
          <p:cNvPr id="10" name="Shape 638"/>
          <p:cNvSpPr/>
          <p:nvPr/>
        </p:nvSpPr>
        <p:spPr>
          <a:xfrm>
            <a:off x="565410" y="2118601"/>
            <a:ext cx="4170987" cy="1371135"/>
          </a:xfrm>
          <a:prstGeom prst="rect">
            <a:avLst/>
          </a:prstGeom>
          <a:ln w="12700">
            <a:miter lim="400000"/>
          </a:ln>
          <a:extLst>
            <a:ext uri="{C572A759-6A51-4108-AA02-DFA0A04FC94B}">
              <ma14:wrappingTextBoxFlag xmlns="" xmlns:ma14="http://schemas.microsoft.com/office/mac/drawingml/2011/main" val="1"/>
            </a:ext>
          </a:extLst>
        </p:spPr>
        <p:txBody>
          <a:bodyPr wrap="square" lIns="36000" tIns="36000" rIns="36000" bIns="36000" anchor="ctr">
            <a:spAutoFit/>
          </a:bodyPr>
          <a:lstStyle/>
          <a:p>
            <a:pPr marL="180000" lvl="1" indent="-180000" algn="just" defTabSz="1289050">
              <a:lnSpc>
                <a:spcPct val="120000"/>
              </a:lnSpc>
              <a:buFont typeface="Arial" panose="020B0604020202020204" pitchFamily="34" charset="0"/>
              <a:buChar char="•"/>
            </a:pPr>
            <a:r>
              <a:rPr lang="zh-CN" altLang="en-US" b="1" dirty="0" smtClean="0">
                <a:solidFill>
                  <a:srgbClr val="003B86"/>
                </a:solidFill>
                <a:latin typeface="微软雅黑" panose="020B0503020204020204" pitchFamily="34" charset="-122"/>
                <a:ea typeface="微软雅黑" panose="020B0503020204020204" pitchFamily="34" charset="-122"/>
                <a:cs typeface="微软雅黑"/>
              </a:rPr>
              <a:t>大麦网泄露用户数据</a:t>
            </a:r>
            <a:endParaRPr lang="en-US" altLang="zh-CN" b="1" dirty="0">
              <a:solidFill>
                <a:srgbClr val="003B86"/>
              </a:solidFill>
              <a:latin typeface="微软雅黑" panose="020B0503020204020204" pitchFamily="34" charset="-122"/>
              <a:ea typeface="微软雅黑" panose="020B0503020204020204" pitchFamily="34" charset="-122"/>
              <a:cs typeface="微软雅黑"/>
            </a:endParaRPr>
          </a:p>
          <a:p>
            <a:pPr marL="110250" lvl="2" algn="just" defTabSz="1289050">
              <a:lnSpc>
                <a:spcPct val="120000"/>
              </a:lnSpc>
            </a:pPr>
            <a:r>
              <a:rPr lang="en-US" altLang="zh-CN" b="1" kern="0" dirty="0">
                <a:solidFill>
                  <a:srgbClr val="C00000"/>
                </a:solidFill>
                <a:latin typeface="微软雅黑" panose="020B0503020204020204" pitchFamily="34" charset="-122"/>
                <a:ea typeface="微软雅黑" panose="020B0503020204020204" pitchFamily="34" charset="-122"/>
                <a:cs typeface="KaiTi"/>
              </a:rPr>
              <a:t>600</a:t>
            </a:r>
            <a:r>
              <a:rPr lang="zh-CN" altLang="en-US" b="1" kern="0" dirty="0">
                <a:solidFill>
                  <a:srgbClr val="C00000"/>
                </a:solidFill>
                <a:latin typeface="微软雅黑" panose="020B0503020204020204" pitchFamily="34" charset="-122"/>
                <a:ea typeface="微软雅黑" panose="020B0503020204020204" pitchFamily="34" charset="-122"/>
                <a:cs typeface="KaiTi"/>
              </a:rPr>
              <a:t>余万</a:t>
            </a:r>
            <a:r>
              <a:rPr lang="zh-CN" altLang="en-US" dirty="0">
                <a:latin typeface="楷体" panose="02010609060101010101" pitchFamily="49" charset="-122"/>
                <a:ea typeface="楷体" panose="02010609060101010101" pitchFamily="49" charset="-122"/>
                <a:cs typeface="微软雅黑"/>
              </a:rPr>
              <a:t>用户账户密码遭到</a:t>
            </a:r>
            <a:r>
              <a:rPr lang="zh-CN" altLang="en-US" dirty="0" smtClean="0">
                <a:latin typeface="楷体" panose="02010609060101010101" pitchFamily="49" charset="-122"/>
                <a:ea typeface="楷体" panose="02010609060101010101" pitchFamily="49" charset="-122"/>
                <a:cs typeface="微软雅黑"/>
              </a:rPr>
              <a:t>泄露、售卖</a:t>
            </a:r>
            <a:endParaRPr lang="en-US" altLang="zh-CN" dirty="0" smtClean="0">
              <a:latin typeface="楷体" panose="02010609060101010101" pitchFamily="49" charset="-122"/>
              <a:ea typeface="楷体" panose="02010609060101010101" pitchFamily="49" charset="-122"/>
              <a:cs typeface="微软雅黑"/>
            </a:endParaRPr>
          </a:p>
          <a:p>
            <a:pPr marL="180000" lvl="1" indent="-180000" algn="just" defTabSz="1289050">
              <a:lnSpc>
                <a:spcPct val="120000"/>
              </a:lnSpc>
              <a:buFont typeface="Arial" panose="020B0604020202020204" pitchFamily="34" charset="0"/>
              <a:buChar char="•"/>
            </a:pPr>
            <a:r>
              <a:rPr lang="zh-CN" altLang="en-US" b="1" dirty="0">
                <a:solidFill>
                  <a:srgbClr val="003B86"/>
                </a:solidFill>
                <a:latin typeface="微软雅黑" panose="020B0503020204020204" pitchFamily="34" charset="-122"/>
                <a:ea typeface="微软雅黑" panose="020B0503020204020204" pitchFamily="34" charset="-122"/>
                <a:cs typeface="微软雅黑"/>
              </a:rPr>
              <a:t>美国税局遭网络攻击</a:t>
            </a:r>
          </a:p>
          <a:p>
            <a:pPr marL="110250" lvl="2" algn="just" defTabSz="1289050">
              <a:lnSpc>
                <a:spcPct val="120000"/>
              </a:lnSpc>
            </a:pPr>
            <a:r>
              <a:rPr lang="zh-CN" altLang="en-US" dirty="0">
                <a:latin typeface="楷体" panose="02010609060101010101" pitchFamily="49" charset="-122"/>
                <a:ea typeface="楷体" panose="02010609060101010101" pitchFamily="49" charset="-122"/>
                <a:cs typeface="微软雅黑"/>
              </a:rPr>
              <a:t>影响</a:t>
            </a:r>
            <a:r>
              <a:rPr lang="en-US" altLang="zh-CN" b="1" kern="0" dirty="0">
                <a:solidFill>
                  <a:srgbClr val="C00000"/>
                </a:solidFill>
                <a:latin typeface="微软雅黑" panose="020B0503020204020204" pitchFamily="34" charset="-122"/>
                <a:ea typeface="微软雅黑" panose="020B0503020204020204" pitchFamily="34" charset="-122"/>
                <a:cs typeface="KaiTi"/>
              </a:rPr>
              <a:t>10.4</a:t>
            </a:r>
            <a:r>
              <a:rPr lang="zh-CN" altLang="en-US" b="1" kern="0" dirty="0">
                <a:solidFill>
                  <a:srgbClr val="C00000"/>
                </a:solidFill>
                <a:latin typeface="微软雅黑" panose="020B0503020204020204" pitchFamily="34" charset="-122"/>
                <a:ea typeface="微软雅黑" panose="020B0503020204020204" pitchFamily="34" charset="-122"/>
                <a:cs typeface="KaiTi"/>
              </a:rPr>
              <a:t>万</a:t>
            </a:r>
            <a:r>
              <a:rPr lang="zh-CN" altLang="en-US" dirty="0">
                <a:latin typeface="楷体" panose="02010609060101010101" pitchFamily="49" charset="-122"/>
                <a:ea typeface="楷体" panose="02010609060101010101" pitchFamily="49" charset="-122"/>
                <a:cs typeface="微软雅黑"/>
              </a:rPr>
              <a:t>纳税人</a:t>
            </a:r>
            <a:r>
              <a:rPr lang="en-US" altLang="zh-CN" dirty="0">
                <a:latin typeface="楷体" panose="02010609060101010101" pitchFamily="49" charset="-122"/>
                <a:ea typeface="楷体" panose="02010609060101010101" pitchFamily="49" charset="-122"/>
                <a:cs typeface="微软雅黑"/>
              </a:rPr>
              <a:t>,</a:t>
            </a:r>
            <a:r>
              <a:rPr lang="zh-CN" altLang="en-US" dirty="0">
                <a:latin typeface="楷体" panose="02010609060101010101" pitchFamily="49" charset="-122"/>
                <a:ea typeface="楷体" panose="02010609060101010101" pitchFamily="49" charset="-122"/>
                <a:cs typeface="微软雅黑"/>
              </a:rPr>
              <a:t>损失</a:t>
            </a:r>
            <a:r>
              <a:rPr lang="en-US" altLang="zh-CN" b="1" kern="0" dirty="0">
                <a:solidFill>
                  <a:srgbClr val="C00000"/>
                </a:solidFill>
                <a:latin typeface="微软雅黑" panose="020B0503020204020204" pitchFamily="34" charset="-122"/>
                <a:ea typeface="微软雅黑" panose="020B0503020204020204" pitchFamily="34" charset="-122"/>
                <a:cs typeface="KaiTi"/>
              </a:rPr>
              <a:t>5000</a:t>
            </a:r>
            <a:r>
              <a:rPr lang="zh-CN" altLang="en-US" b="1" kern="0" dirty="0">
                <a:solidFill>
                  <a:srgbClr val="C00000"/>
                </a:solidFill>
                <a:latin typeface="微软雅黑" panose="020B0503020204020204" pitchFamily="34" charset="-122"/>
                <a:ea typeface="微软雅黑" panose="020B0503020204020204" pitchFamily="34" charset="-122"/>
                <a:cs typeface="KaiTi"/>
              </a:rPr>
              <a:t>万</a:t>
            </a:r>
            <a:r>
              <a:rPr lang="zh-CN" altLang="en-US" dirty="0" smtClean="0">
                <a:latin typeface="楷体" panose="02010609060101010101" pitchFamily="49" charset="-122"/>
                <a:ea typeface="楷体" panose="02010609060101010101" pitchFamily="49" charset="-122"/>
                <a:cs typeface="微软雅黑"/>
              </a:rPr>
              <a:t>美元</a:t>
            </a:r>
            <a:endParaRPr lang="zh-CN" altLang="en-US" dirty="0">
              <a:latin typeface="楷体" panose="02010609060101010101" pitchFamily="49" charset="-122"/>
              <a:ea typeface="楷体" panose="02010609060101010101" pitchFamily="49" charset="-122"/>
              <a:cs typeface="微软雅黑"/>
            </a:endParaRPr>
          </a:p>
        </p:txBody>
      </p:sp>
      <p:sp>
        <p:nvSpPr>
          <p:cNvPr id="11" name="矩形 10"/>
          <p:cNvSpPr/>
          <p:nvPr/>
        </p:nvSpPr>
        <p:spPr>
          <a:xfrm>
            <a:off x="528332" y="1521928"/>
            <a:ext cx="4222587" cy="430374"/>
          </a:xfrm>
          <a:prstGeom prst="rect">
            <a:avLst/>
          </a:prstGeom>
        </p:spPr>
        <p:txBody>
          <a:bodyPr wrap="square">
            <a:spAutoFit/>
          </a:bodyPr>
          <a:lstStyle/>
          <a:p>
            <a:pPr algn="ctr" defTabSz="800100" hangingPunct="0">
              <a:lnSpc>
                <a:spcPct val="120000"/>
              </a:lnSpc>
              <a:defRPr>
                <a:solidFill>
                  <a:srgbClr val="FFFFFF"/>
                </a:solidFill>
                <a:latin typeface="Microsoft YaHei"/>
                <a:ea typeface="Microsoft YaHei"/>
                <a:cs typeface="Microsoft YaHei"/>
                <a:sym typeface="Microsoft YaHei"/>
              </a:defRPr>
            </a:pPr>
            <a:r>
              <a:rPr lang="zh-CN" altLang="en-US" sz="2000" b="1" kern="0" dirty="0">
                <a:solidFill>
                  <a:srgbClr val="FFFFFF"/>
                </a:solidFill>
                <a:latin typeface="Microsoft YaHei"/>
                <a:ea typeface="Microsoft YaHei"/>
                <a:cs typeface="Microsoft YaHei"/>
                <a:sym typeface="Microsoft YaHei"/>
              </a:rPr>
              <a:t>个人信息泄露</a:t>
            </a:r>
            <a:r>
              <a:rPr lang="zh-CN" altLang="en-US" sz="2000" b="1" kern="0" dirty="0" smtClean="0">
                <a:solidFill>
                  <a:srgbClr val="FFFFFF"/>
                </a:solidFill>
                <a:latin typeface="Microsoft YaHei"/>
                <a:ea typeface="Microsoft YaHei"/>
                <a:cs typeface="Microsoft YaHei"/>
                <a:sym typeface="Microsoft YaHei"/>
              </a:rPr>
              <a:t>事件频</a:t>
            </a:r>
            <a:r>
              <a:rPr lang="zh-CN" altLang="en-US" sz="2000" b="1" kern="0" dirty="0">
                <a:solidFill>
                  <a:srgbClr val="FFFFFF"/>
                </a:solidFill>
                <a:latin typeface="Microsoft YaHei"/>
                <a:ea typeface="Microsoft YaHei"/>
                <a:cs typeface="Microsoft YaHei"/>
                <a:sym typeface="Microsoft YaHei"/>
              </a:rPr>
              <a:t>发，危害加剧</a:t>
            </a:r>
          </a:p>
        </p:txBody>
      </p:sp>
      <p:sp>
        <p:nvSpPr>
          <p:cNvPr id="19" name="Shape 623"/>
          <p:cNvSpPr/>
          <p:nvPr/>
        </p:nvSpPr>
        <p:spPr>
          <a:xfrm>
            <a:off x="546869" y="4467688"/>
            <a:ext cx="4274191" cy="1634805"/>
          </a:xfrm>
          <a:prstGeom prst="rect">
            <a:avLst/>
          </a:prstGeom>
          <a:solidFill>
            <a:srgbClr val="EEECE1">
              <a:alpha val="90000"/>
            </a:srgbClr>
          </a:solidFill>
          <a:ln w="19050">
            <a:solidFill>
              <a:srgbClr val="D9CACA">
                <a:alpha val="90000"/>
              </a:srgbClr>
            </a:solidFill>
          </a:ln>
        </p:spPr>
        <p:txBody>
          <a:bodyPr lIns="45719" rIns="45719"/>
          <a:lstStyle/>
          <a:p>
            <a:pPr defTabSz="533400" hangingPunct="0">
              <a:lnSpc>
                <a:spcPct val="120000"/>
              </a:lnSpc>
              <a:defRPr sz="1400">
                <a:latin typeface="KaiTi"/>
                <a:ea typeface="KaiTi"/>
                <a:cs typeface="KaiTi"/>
                <a:sym typeface="KaiTi"/>
              </a:defRPr>
            </a:pPr>
            <a:endParaRPr sz="1400" kern="0">
              <a:solidFill>
                <a:srgbClr val="000000"/>
              </a:solidFill>
              <a:latin typeface="KaiTi"/>
              <a:ea typeface="KaiTi"/>
              <a:cs typeface="KaiTi"/>
              <a:sym typeface="KaiTi"/>
            </a:endParaRPr>
          </a:p>
        </p:txBody>
      </p:sp>
      <p:grpSp>
        <p:nvGrpSpPr>
          <p:cNvPr id="20" name="Group 626"/>
          <p:cNvGrpSpPr/>
          <p:nvPr/>
        </p:nvGrpSpPr>
        <p:grpSpPr>
          <a:xfrm>
            <a:off x="533359" y="3926603"/>
            <a:ext cx="4301211" cy="643834"/>
            <a:chOff x="0" y="7486"/>
            <a:chExt cx="4301207" cy="643833"/>
          </a:xfrm>
        </p:grpSpPr>
        <p:sp>
          <p:nvSpPr>
            <p:cNvPr id="21" name="Shape 624"/>
            <p:cNvSpPr/>
            <p:nvPr/>
          </p:nvSpPr>
          <p:spPr>
            <a:xfrm>
              <a:off x="0" y="7486"/>
              <a:ext cx="4301207" cy="643833"/>
            </a:xfrm>
            <a:prstGeom prst="rect">
              <a:avLst/>
            </a:prstGeom>
            <a:solidFill>
              <a:srgbClr val="8A0000"/>
            </a:solidFill>
            <a:ln w="19050" cap="flat">
              <a:solidFill>
                <a:srgbClr val="8A0000"/>
              </a:solidFill>
              <a:prstDash val="solid"/>
              <a:round/>
            </a:ln>
            <a:effectLst/>
          </p:spPr>
          <p:txBody>
            <a:bodyPr wrap="square" lIns="45719" tIns="45719" rIns="45719" bIns="45719" numCol="1" anchor="ctr">
              <a:noAutofit/>
            </a:bodyPr>
            <a:lstStyle/>
            <a:p>
              <a:pPr defTabSz="800100" hangingPunct="0">
                <a:lnSpc>
                  <a:spcPct val="120000"/>
                </a:lnSpc>
                <a:defRPr>
                  <a:solidFill>
                    <a:srgbClr val="FFFFFF"/>
                  </a:solidFill>
                  <a:latin typeface="Arial"/>
                  <a:ea typeface="Arial"/>
                  <a:cs typeface="Arial"/>
                  <a:sym typeface="Arial"/>
                </a:defRPr>
              </a:pPr>
              <a:endParaRPr b="1" kern="0" dirty="0">
                <a:solidFill>
                  <a:srgbClr val="FFFFFF"/>
                </a:solidFill>
                <a:latin typeface="Arial"/>
                <a:ea typeface="Arial"/>
                <a:cs typeface="Arial"/>
                <a:sym typeface="Arial"/>
              </a:endParaRPr>
            </a:p>
          </p:txBody>
        </p:sp>
        <p:sp>
          <p:nvSpPr>
            <p:cNvPr id="22" name="Shape 625"/>
            <p:cNvSpPr/>
            <p:nvPr/>
          </p:nvSpPr>
          <p:spPr>
            <a:xfrm>
              <a:off x="0" y="165546"/>
              <a:ext cx="3423698" cy="4857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73152" tIns="73152" rIns="73152" bIns="73152" numCol="1" anchor="ctr">
              <a:spAutoFit/>
            </a:bodyPr>
            <a:lstStyle/>
            <a:p>
              <a:pPr indent="467994" defTabSz="800100" hangingPunct="0">
                <a:lnSpc>
                  <a:spcPct val="120000"/>
                </a:lnSpc>
                <a:defRPr>
                  <a:solidFill>
                    <a:srgbClr val="FFFFFF"/>
                  </a:solidFill>
                  <a:latin typeface="Microsoft YaHei"/>
                  <a:ea typeface="Microsoft YaHei"/>
                  <a:cs typeface="Microsoft YaHei"/>
                  <a:sym typeface="Microsoft YaHei"/>
                </a:defRPr>
              </a:pPr>
              <a:endParaRPr sz="2000" b="1" kern="0" dirty="0">
                <a:solidFill>
                  <a:srgbClr val="FFFFFF"/>
                </a:solidFill>
                <a:latin typeface="Microsoft YaHei"/>
                <a:ea typeface="Microsoft YaHei"/>
                <a:cs typeface="Microsoft YaHei"/>
                <a:sym typeface="Microsoft YaHei"/>
              </a:endParaRPr>
            </a:p>
          </p:txBody>
        </p:sp>
      </p:grpSp>
      <p:sp>
        <p:nvSpPr>
          <p:cNvPr id="24" name="Shape 638"/>
          <p:cNvSpPr/>
          <p:nvPr/>
        </p:nvSpPr>
        <p:spPr>
          <a:xfrm>
            <a:off x="618524" y="4664659"/>
            <a:ext cx="4170987" cy="1371135"/>
          </a:xfrm>
          <a:prstGeom prst="rect">
            <a:avLst/>
          </a:prstGeom>
          <a:ln w="12700">
            <a:miter lim="400000"/>
          </a:ln>
          <a:extLst>
            <a:ext uri="{C572A759-6A51-4108-AA02-DFA0A04FC94B}">
              <ma14:wrappingTextBoxFlag xmlns="" xmlns:ma14="http://schemas.microsoft.com/office/mac/drawingml/2011/main" val="1"/>
            </a:ext>
          </a:extLst>
        </p:spPr>
        <p:txBody>
          <a:bodyPr wrap="square" lIns="36000" tIns="36000" rIns="36000" bIns="36000" anchor="ctr">
            <a:spAutoFit/>
          </a:bodyPr>
          <a:lstStyle/>
          <a:p>
            <a:pPr marL="180000" lvl="1" indent="-180000" algn="just" defTabSz="1289050">
              <a:lnSpc>
                <a:spcPct val="120000"/>
              </a:lnSpc>
              <a:buFont typeface="Arial" panose="020B0604020202020204" pitchFamily="34" charset="0"/>
              <a:buChar char="•"/>
            </a:pPr>
            <a:r>
              <a:rPr lang="zh-CN" altLang="en-US" dirty="0" smtClean="0">
                <a:latin typeface="楷体" panose="02010609060101010101" pitchFamily="49" charset="-122"/>
                <a:ea typeface="楷体" panose="02010609060101010101" pitchFamily="49" charset="-122"/>
                <a:cs typeface="微软雅黑"/>
              </a:rPr>
              <a:t>企业</a:t>
            </a:r>
            <a:r>
              <a:rPr lang="zh-CN" altLang="en-US" b="1" dirty="0" smtClean="0">
                <a:solidFill>
                  <a:srgbClr val="003B86"/>
                </a:solidFill>
                <a:latin typeface="微软雅黑" panose="020B0503020204020204" pitchFamily="34" charset="-122"/>
                <a:ea typeface="微软雅黑" panose="020B0503020204020204" pitchFamily="34" charset="-122"/>
                <a:cs typeface="微软雅黑"/>
              </a:rPr>
              <a:t>数据共享、挖掘、交易</a:t>
            </a:r>
            <a:r>
              <a:rPr lang="zh-CN" altLang="en-US" dirty="0" smtClean="0">
                <a:latin typeface="楷体" panose="02010609060101010101" pitchFamily="49" charset="-122"/>
                <a:ea typeface="楷体" panose="02010609060101010101" pitchFamily="49" charset="-122"/>
                <a:cs typeface="微软雅黑"/>
              </a:rPr>
              <a:t>等业务合作过程易出现数据</a:t>
            </a:r>
            <a:r>
              <a:rPr lang="zh-CN" altLang="en-US" b="1" dirty="0" smtClean="0">
                <a:solidFill>
                  <a:srgbClr val="003B86"/>
                </a:solidFill>
                <a:latin typeface="微软雅黑" panose="020B0503020204020204" pitchFamily="34" charset="-122"/>
                <a:ea typeface="微软雅黑" panose="020B0503020204020204" pitchFamily="34" charset="-122"/>
                <a:cs typeface="微软雅黑"/>
              </a:rPr>
              <a:t>滥用、泄露等</a:t>
            </a:r>
            <a:endParaRPr lang="en-US" altLang="zh-CN" b="1" dirty="0" smtClean="0">
              <a:solidFill>
                <a:srgbClr val="003B86"/>
              </a:solidFill>
              <a:latin typeface="微软雅黑" panose="020B0503020204020204" pitchFamily="34" charset="-122"/>
              <a:ea typeface="微软雅黑" panose="020B0503020204020204" pitchFamily="34" charset="-122"/>
              <a:cs typeface="微软雅黑"/>
            </a:endParaRPr>
          </a:p>
          <a:p>
            <a:pPr marL="180000" lvl="1" indent="-180000" algn="just" defTabSz="1289050">
              <a:lnSpc>
                <a:spcPct val="120000"/>
              </a:lnSpc>
              <a:buFont typeface="Arial" panose="020B0604020202020204" pitchFamily="34" charset="0"/>
              <a:buChar char="•"/>
            </a:pPr>
            <a:r>
              <a:rPr lang="zh-CN" altLang="en-US" b="1" dirty="0" smtClean="0">
                <a:solidFill>
                  <a:srgbClr val="003B86"/>
                </a:solidFill>
                <a:latin typeface="微软雅黑" panose="020B0503020204020204" pitchFamily="34" charset="-122"/>
                <a:ea typeface="微软雅黑" panose="020B0503020204020204" pitchFamily="34" charset="-122"/>
                <a:cs typeface="微软雅黑"/>
              </a:rPr>
              <a:t>印度</a:t>
            </a:r>
            <a:r>
              <a:rPr lang="en-US" altLang="zh-CN" b="1" dirty="0">
                <a:solidFill>
                  <a:srgbClr val="003B86"/>
                </a:solidFill>
                <a:latin typeface="微软雅黑" panose="020B0503020204020204" pitchFamily="34" charset="-122"/>
                <a:ea typeface="微软雅黑" panose="020B0503020204020204" pitchFamily="34" charset="-122"/>
                <a:cs typeface="微软雅黑"/>
              </a:rPr>
              <a:t>call </a:t>
            </a:r>
            <a:r>
              <a:rPr lang="en-US" altLang="zh-CN" b="1" dirty="0" smtClean="0">
                <a:solidFill>
                  <a:srgbClr val="003B86"/>
                </a:solidFill>
                <a:latin typeface="微软雅黑" panose="020B0503020204020204" pitchFamily="34" charset="-122"/>
                <a:ea typeface="微软雅黑" panose="020B0503020204020204" pitchFamily="34" charset="-122"/>
                <a:cs typeface="微软雅黑"/>
              </a:rPr>
              <a:t>center</a:t>
            </a:r>
            <a:r>
              <a:rPr lang="zh-CN" altLang="en-US" b="1" dirty="0" smtClean="0">
                <a:solidFill>
                  <a:srgbClr val="003B86"/>
                </a:solidFill>
                <a:latin typeface="微软雅黑" panose="020B0503020204020204" pitchFamily="34" charset="-122"/>
                <a:ea typeface="微软雅黑" panose="020B0503020204020204" pitchFamily="34" charset="-122"/>
                <a:cs typeface="微软雅黑"/>
              </a:rPr>
              <a:t>公司</a:t>
            </a:r>
            <a:r>
              <a:rPr lang="zh-CN" altLang="en-US" dirty="0" smtClean="0">
                <a:latin typeface="楷体" panose="02010609060101010101" pitchFamily="49" charset="-122"/>
                <a:ea typeface="楷体" panose="02010609060101010101" pitchFamily="49" charset="-122"/>
                <a:cs typeface="微软雅黑"/>
              </a:rPr>
              <a:t>成为泄露合作伙伴</a:t>
            </a:r>
            <a:r>
              <a:rPr lang="zh-CN" altLang="en-US" b="1" dirty="0">
                <a:solidFill>
                  <a:srgbClr val="003B86"/>
                </a:solidFill>
                <a:latin typeface="微软雅黑" panose="020B0503020204020204" pitchFamily="34" charset="-122"/>
                <a:ea typeface="微软雅黑" panose="020B0503020204020204" pitchFamily="34" charset="-122"/>
                <a:cs typeface="微软雅黑"/>
              </a:rPr>
              <a:t>英国</a:t>
            </a:r>
            <a:r>
              <a:rPr lang="en-US" altLang="zh-CN" b="1" dirty="0" err="1">
                <a:solidFill>
                  <a:srgbClr val="003B86"/>
                </a:solidFill>
                <a:latin typeface="微软雅黑" panose="020B0503020204020204" pitchFamily="34" charset="-122"/>
                <a:ea typeface="微软雅黑" panose="020B0503020204020204" pitchFamily="34" charset="-122"/>
                <a:cs typeface="微软雅黑"/>
              </a:rPr>
              <a:t>TalkTalk</a:t>
            </a:r>
            <a:r>
              <a:rPr lang="zh-CN" altLang="en-US" dirty="0" smtClean="0">
                <a:latin typeface="楷体" panose="02010609060101010101" pitchFamily="49" charset="-122"/>
                <a:ea typeface="楷体" panose="02010609060101010101" pitchFamily="49" charset="-122"/>
                <a:cs typeface="微软雅黑"/>
              </a:rPr>
              <a:t>公司用户数据的渠道</a:t>
            </a:r>
            <a:endParaRPr lang="zh-CN" altLang="en-US" b="1" dirty="0">
              <a:solidFill>
                <a:srgbClr val="003B86"/>
              </a:solidFill>
              <a:latin typeface="微软雅黑" panose="020B0503020204020204" pitchFamily="34" charset="-122"/>
              <a:ea typeface="微软雅黑" panose="020B0503020204020204" pitchFamily="34" charset="-122"/>
              <a:cs typeface="微软雅黑"/>
            </a:endParaRPr>
          </a:p>
        </p:txBody>
      </p:sp>
      <p:sp>
        <p:nvSpPr>
          <p:cNvPr id="25" name="矩形 24"/>
          <p:cNvSpPr/>
          <p:nvPr/>
        </p:nvSpPr>
        <p:spPr>
          <a:xfrm>
            <a:off x="633147" y="4045343"/>
            <a:ext cx="4103250" cy="461665"/>
          </a:xfrm>
          <a:prstGeom prst="rect">
            <a:avLst/>
          </a:prstGeom>
        </p:spPr>
        <p:txBody>
          <a:bodyPr wrap="square">
            <a:spAutoFit/>
          </a:bodyPr>
          <a:lstStyle/>
          <a:p>
            <a:pPr defTabSz="800100" hangingPunct="0">
              <a:lnSpc>
                <a:spcPct val="120000"/>
              </a:lnSpc>
              <a:defRPr>
                <a:solidFill>
                  <a:srgbClr val="FFFFFF"/>
                </a:solidFill>
                <a:latin typeface="Microsoft YaHei"/>
                <a:ea typeface="Microsoft YaHei"/>
                <a:cs typeface="Microsoft YaHei"/>
                <a:sym typeface="Microsoft YaHei"/>
              </a:defRPr>
            </a:pPr>
            <a:r>
              <a:rPr lang="zh-CN" altLang="en-US" sz="2000" b="1" kern="0" dirty="0" smtClean="0">
                <a:solidFill>
                  <a:srgbClr val="FFFFFF"/>
                </a:solidFill>
                <a:latin typeface="Microsoft YaHei"/>
                <a:ea typeface="Microsoft YaHei"/>
                <a:cs typeface="Microsoft YaHei"/>
                <a:sym typeface="Microsoft YaHei"/>
              </a:rPr>
              <a:t>企业合作过程中数据泄露隐患突出</a:t>
            </a:r>
            <a:endParaRPr lang="zh-CN" altLang="en-US" sz="2000" b="1" kern="0" dirty="0">
              <a:solidFill>
                <a:srgbClr val="FFFFFF"/>
              </a:solidFill>
              <a:latin typeface="Microsoft YaHei"/>
              <a:ea typeface="Microsoft YaHei"/>
              <a:cs typeface="Microsoft YaHei"/>
              <a:sym typeface="Microsoft YaHei"/>
            </a:endParaRPr>
          </a:p>
        </p:txBody>
      </p:sp>
      <p:graphicFrame>
        <p:nvGraphicFramePr>
          <p:cNvPr id="27" name="图表 26"/>
          <p:cNvGraphicFramePr/>
          <p:nvPr>
            <p:extLst>
              <p:ext uri="{D42A27DB-BD31-4B8C-83A1-F6EECF244321}">
                <p14:modId xmlns:p14="http://schemas.microsoft.com/office/powerpoint/2010/main" val="652065242"/>
              </p:ext>
            </p:extLst>
          </p:nvPr>
        </p:nvGraphicFramePr>
        <p:xfrm>
          <a:off x="4945029" y="1483899"/>
          <a:ext cx="3816000" cy="2482428"/>
        </p:xfrm>
        <a:graphic>
          <a:graphicData uri="http://schemas.openxmlformats.org/drawingml/2006/chart">
            <c:chart xmlns:c="http://schemas.openxmlformats.org/drawingml/2006/chart" xmlns:r="http://schemas.openxmlformats.org/officeDocument/2006/relationships" r:id="rId2"/>
          </a:graphicData>
        </a:graphic>
      </p:graphicFrame>
      <p:sp>
        <p:nvSpPr>
          <p:cNvPr id="28" name="矩形 27"/>
          <p:cNvSpPr/>
          <p:nvPr/>
        </p:nvSpPr>
        <p:spPr>
          <a:xfrm>
            <a:off x="5676482" y="1308918"/>
            <a:ext cx="2803333" cy="523220"/>
          </a:xfrm>
          <a:prstGeom prst="rect">
            <a:avLst/>
          </a:prstGeom>
        </p:spPr>
        <p:txBody>
          <a:bodyPr wrap="none">
            <a:spAutoFit/>
          </a:bodyPr>
          <a:lstStyle/>
          <a:p>
            <a:pPr algn="ctr">
              <a:defRPr sz="1200" b="0" i="0" u="none" strike="noStrike" kern="1200" cap="none" spc="20" baseline="0">
                <a:solidFill>
                  <a:prstClr val="black">
                    <a:lumMod val="50000"/>
                    <a:lumOff val="50000"/>
                  </a:prstClr>
                </a:solidFill>
                <a:latin typeface="微软雅黑" panose="020B0503020204020204" pitchFamily="34" charset="-122"/>
                <a:ea typeface="微软雅黑" panose="020B0503020204020204" pitchFamily="34" charset="-122"/>
                <a:cs typeface="+mn-cs"/>
              </a:defRPr>
            </a:pPr>
            <a:r>
              <a:rPr lang="en-US" altLang="zh-CN" sz="1400" dirty="0" smtClean="0">
                <a:latin typeface="微软雅黑" panose="020B0503020204020204" pitchFamily="34" charset="-122"/>
                <a:ea typeface="微软雅黑" panose="020B0503020204020204" pitchFamily="34" charset="-122"/>
              </a:rPr>
              <a:t>2015</a:t>
            </a:r>
            <a:r>
              <a:rPr lang="zh-CN" altLang="en-US" sz="1400" dirty="0" smtClean="0">
                <a:latin typeface="微软雅黑" panose="020B0503020204020204" pitchFamily="34" charset="-122"/>
                <a:ea typeface="微软雅黑" panose="020B0503020204020204" pitchFamily="34" charset="-122"/>
              </a:rPr>
              <a:t>年</a:t>
            </a:r>
            <a:r>
              <a:rPr lang="zh-CN" altLang="en-US" sz="1400" dirty="0">
                <a:latin typeface="微软雅黑" panose="020B0503020204020204" pitchFamily="34" charset="-122"/>
                <a:ea typeface="微软雅黑" panose="020B0503020204020204" pitchFamily="34" charset="-122"/>
              </a:rPr>
              <a:t>上半年</a:t>
            </a:r>
            <a:r>
              <a:rPr lang="zh-CN" altLang="zh-CN" sz="1400" dirty="0">
                <a:latin typeface="微软雅黑" panose="020B0503020204020204" pitchFamily="34" charset="-122"/>
                <a:ea typeface="微软雅黑" panose="020B0503020204020204" pitchFamily="34" charset="-122"/>
              </a:rPr>
              <a:t>数据泄露事件</a:t>
            </a:r>
            <a:r>
              <a:rPr lang="zh-CN" altLang="zh-CN" sz="1400" dirty="0" smtClean="0">
                <a:latin typeface="微软雅黑" panose="020B0503020204020204" pitchFamily="34" charset="-122"/>
                <a:ea typeface="微软雅黑" panose="020B0503020204020204" pitchFamily="34" charset="-122"/>
              </a:rPr>
              <a:t>数量</a:t>
            </a:r>
            <a:endParaRPr lang="en-US" altLang="zh-CN" sz="1400" dirty="0" smtClean="0">
              <a:latin typeface="微软雅黑" panose="020B0503020204020204" pitchFamily="34" charset="-122"/>
              <a:ea typeface="微软雅黑" panose="020B0503020204020204" pitchFamily="34" charset="-122"/>
            </a:endParaRPr>
          </a:p>
          <a:p>
            <a:pPr algn="ctr">
              <a:defRPr sz="1200" b="0" i="0" u="none" strike="noStrike" kern="1200" cap="none" spc="20" baseline="0">
                <a:solidFill>
                  <a:prstClr val="black">
                    <a:lumMod val="50000"/>
                    <a:lumOff val="50000"/>
                  </a:prstClr>
                </a:solidFill>
                <a:latin typeface="微软雅黑" panose="020B0503020204020204" pitchFamily="34" charset="-122"/>
                <a:ea typeface="微软雅黑" panose="020B0503020204020204" pitchFamily="34" charset="-122"/>
                <a:cs typeface="+mn-cs"/>
              </a:defRPr>
            </a:pPr>
            <a:r>
              <a:rPr lang="zh-CN" altLang="zh-CN" sz="1400" dirty="0" smtClean="0">
                <a:latin typeface="微软雅黑" panose="020B0503020204020204" pitchFamily="34" charset="-122"/>
                <a:ea typeface="微软雅黑" panose="020B0503020204020204" pitchFamily="34" charset="-122"/>
              </a:rPr>
              <a:t>国家</a:t>
            </a:r>
            <a:r>
              <a:rPr lang="zh-CN" altLang="zh-CN" sz="1400" dirty="0">
                <a:latin typeface="微软雅黑" panose="020B0503020204020204" pitchFamily="34" charset="-122"/>
                <a:ea typeface="微软雅黑" panose="020B0503020204020204" pitchFamily="34" charset="-122"/>
              </a:rPr>
              <a:t>排名</a:t>
            </a:r>
          </a:p>
        </p:txBody>
      </p:sp>
      <p:sp>
        <p:nvSpPr>
          <p:cNvPr id="29" name="Shape 383"/>
          <p:cNvSpPr/>
          <p:nvPr/>
        </p:nvSpPr>
        <p:spPr>
          <a:xfrm>
            <a:off x="6248498" y="5956007"/>
            <a:ext cx="2618554" cy="24622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defRPr sz="900">
                <a:solidFill>
                  <a:srgbClr val="404040"/>
                </a:solidFill>
                <a:latin typeface="Microsoft YaHei"/>
                <a:ea typeface="Microsoft YaHei"/>
                <a:cs typeface="Microsoft YaHei"/>
                <a:sym typeface="Microsoft YaHei"/>
              </a:defRPr>
            </a:pPr>
            <a:r>
              <a:rPr sz="1000" dirty="0" err="1">
                <a:solidFill>
                  <a:schemeClr val="bg1">
                    <a:lumMod val="50000"/>
                  </a:schemeClr>
                </a:solidFill>
              </a:rPr>
              <a:t>数据来源</a:t>
            </a:r>
            <a:r>
              <a:rPr sz="1000" dirty="0" smtClean="0">
                <a:solidFill>
                  <a:schemeClr val="bg1">
                    <a:lumMod val="50000"/>
                  </a:schemeClr>
                </a:solidFill>
              </a:rPr>
              <a:t>：《</a:t>
            </a:r>
            <a:r>
              <a:rPr lang="en-US" altLang="zh-CN" sz="1000" dirty="0" smtClean="0">
                <a:solidFill>
                  <a:schemeClr val="bg1">
                    <a:lumMod val="50000"/>
                  </a:schemeClr>
                </a:solidFill>
                <a:sym typeface="Microsoft YaHei"/>
              </a:rPr>
              <a:t> Breach Level Index</a:t>
            </a:r>
            <a:r>
              <a:rPr lang="zh-CN" altLang="en-US" sz="1000" dirty="0" smtClean="0">
                <a:solidFill>
                  <a:schemeClr val="bg1">
                    <a:lumMod val="50000"/>
                  </a:schemeClr>
                </a:solidFill>
                <a:sym typeface="Microsoft YaHei"/>
              </a:rPr>
              <a:t>，</a:t>
            </a:r>
            <a:r>
              <a:rPr sz="1000" dirty="0" smtClean="0">
                <a:solidFill>
                  <a:schemeClr val="bg1">
                    <a:lumMod val="50000"/>
                  </a:schemeClr>
                </a:solidFill>
              </a:rPr>
              <a:t>2016</a:t>
            </a:r>
            <a:r>
              <a:rPr sz="1000" dirty="0">
                <a:solidFill>
                  <a:schemeClr val="bg1">
                    <a:lumMod val="50000"/>
                  </a:schemeClr>
                </a:solidFill>
              </a:rPr>
              <a:t>》</a:t>
            </a:r>
          </a:p>
        </p:txBody>
      </p:sp>
      <p:graphicFrame>
        <p:nvGraphicFramePr>
          <p:cNvPr id="33" name="图表 32"/>
          <p:cNvGraphicFramePr/>
          <p:nvPr>
            <p:extLst>
              <p:ext uri="{D42A27DB-BD31-4B8C-83A1-F6EECF244321}">
                <p14:modId xmlns:p14="http://schemas.microsoft.com/office/powerpoint/2010/main" val="1103064104"/>
              </p:ext>
            </p:extLst>
          </p:nvPr>
        </p:nvGraphicFramePr>
        <p:xfrm>
          <a:off x="4999005" y="3914665"/>
          <a:ext cx="3628252" cy="2287563"/>
        </p:xfrm>
        <a:graphic>
          <a:graphicData uri="http://schemas.openxmlformats.org/drawingml/2006/chart">
            <c:chart xmlns:c="http://schemas.openxmlformats.org/drawingml/2006/chart" xmlns:r="http://schemas.openxmlformats.org/officeDocument/2006/relationships" r:id="rId3"/>
          </a:graphicData>
        </a:graphic>
      </p:graphicFrame>
      <p:cxnSp>
        <p:nvCxnSpPr>
          <p:cNvPr id="34" name="直接连接符 33"/>
          <p:cNvCxnSpPr>
            <a:cxnSpLocks noChangeShapeType="1"/>
          </p:cNvCxnSpPr>
          <p:nvPr/>
        </p:nvCxnSpPr>
        <p:spPr bwMode="auto">
          <a:xfrm rot="5400000">
            <a:off x="6907005" y="1953000"/>
            <a:ext cx="0" cy="3816000"/>
          </a:xfrm>
          <a:prstGeom prst="line">
            <a:avLst/>
          </a:prstGeom>
          <a:noFill/>
          <a:ln w="9525" algn="ctr">
            <a:solidFill>
              <a:schemeClr val="bg1">
                <a:lumMod val="50000"/>
              </a:schemeClr>
            </a:solidFill>
            <a:prstDash val="lgDash"/>
            <a:round/>
            <a:headEnd/>
            <a:tailEnd/>
          </a:ln>
          <a:extLst>
            <a:ext uri="{909E8E84-426E-40DD-AFC4-6F175D3DCCD1}">
              <a14:hiddenFill xmlns:a14="http://schemas.microsoft.com/office/drawing/2010/main">
                <a:noFill/>
              </a14:hiddenFill>
            </a:ext>
          </a:extLst>
        </p:spPr>
      </p:cxnSp>
      <p:sp>
        <p:nvSpPr>
          <p:cNvPr id="35" name="矩形 34"/>
          <p:cNvSpPr/>
          <p:nvPr/>
        </p:nvSpPr>
        <p:spPr>
          <a:xfrm>
            <a:off x="7336255" y="5353550"/>
            <a:ext cx="1459374" cy="523220"/>
          </a:xfrm>
          <a:prstGeom prst="rect">
            <a:avLst/>
          </a:prstGeom>
        </p:spPr>
        <p:txBody>
          <a:bodyPr wrap="none">
            <a:spAutoFit/>
          </a:bodyPr>
          <a:lstStyle/>
          <a:p>
            <a:pPr algn="r">
              <a:defRPr sz="1200" b="0" i="0" u="none" strike="noStrike" kern="1200" cap="none" spc="20" baseline="0">
                <a:solidFill>
                  <a:prstClr val="black">
                    <a:lumMod val="50000"/>
                    <a:lumOff val="50000"/>
                  </a:prstClr>
                </a:solidFill>
                <a:latin typeface="微软雅黑" panose="020B0503020204020204" pitchFamily="34" charset="-122"/>
                <a:ea typeface="微软雅黑" panose="020B0503020204020204" pitchFamily="34" charset="-122"/>
                <a:cs typeface="+mn-cs"/>
              </a:defRPr>
            </a:pPr>
            <a:r>
              <a:rPr lang="zh-CN" altLang="zh-CN" sz="1400" dirty="0" smtClean="0">
                <a:latin typeface="微软雅黑" panose="020B0503020204020204" pitchFamily="34" charset="-122"/>
                <a:ea typeface="微软雅黑" panose="020B0503020204020204" pitchFamily="34" charset="-122"/>
              </a:rPr>
              <a:t>数据</a:t>
            </a:r>
            <a:r>
              <a:rPr lang="zh-CN" altLang="zh-CN" sz="1400" dirty="0">
                <a:latin typeface="微软雅黑" panose="020B0503020204020204" pitchFamily="34" charset="-122"/>
                <a:ea typeface="微软雅黑" panose="020B0503020204020204" pitchFamily="34" charset="-122"/>
              </a:rPr>
              <a:t>泄露</a:t>
            </a:r>
            <a:r>
              <a:rPr lang="zh-CN" altLang="zh-CN" sz="1400" dirty="0" smtClean="0">
                <a:latin typeface="微软雅黑" panose="020B0503020204020204" pitchFamily="34" charset="-122"/>
                <a:ea typeface="微软雅黑" panose="020B0503020204020204" pitchFamily="34" charset="-122"/>
              </a:rPr>
              <a:t>事件</a:t>
            </a:r>
            <a:r>
              <a:rPr lang="zh-CN" altLang="en-US" sz="1400" dirty="0" smtClean="0">
                <a:latin typeface="微软雅黑" panose="020B0503020204020204" pitchFamily="34" charset="-122"/>
                <a:ea typeface="微软雅黑" panose="020B0503020204020204" pitchFamily="34" charset="-122"/>
              </a:rPr>
              <a:t>的</a:t>
            </a:r>
            <a:endParaRPr lang="en-US" altLang="zh-CN" sz="1400" dirty="0" smtClean="0">
              <a:latin typeface="微软雅黑" panose="020B0503020204020204" pitchFamily="34" charset="-122"/>
              <a:ea typeface="微软雅黑" panose="020B0503020204020204" pitchFamily="34" charset="-122"/>
            </a:endParaRPr>
          </a:p>
          <a:p>
            <a:pPr algn="r">
              <a:defRPr sz="1200" b="0" i="0" u="none" strike="noStrike" kern="1200" cap="none" spc="20" baseline="0">
                <a:solidFill>
                  <a:prstClr val="black">
                    <a:lumMod val="50000"/>
                    <a:lumOff val="50000"/>
                  </a:prstClr>
                </a:solidFill>
                <a:latin typeface="微软雅黑" panose="020B0503020204020204" pitchFamily="34" charset="-122"/>
                <a:ea typeface="微软雅黑" panose="020B0503020204020204" pitchFamily="34" charset="-122"/>
                <a:cs typeface="+mn-cs"/>
              </a:defRPr>
            </a:pPr>
            <a:r>
              <a:rPr lang="zh-CN" altLang="en-US" sz="1400" dirty="0">
                <a:latin typeface="微软雅黑" panose="020B0503020204020204" pitchFamily="34" charset="-122"/>
                <a:ea typeface="微软雅黑" panose="020B0503020204020204" pitchFamily="34" charset="-122"/>
              </a:rPr>
              <a:t>主要动机</a:t>
            </a:r>
            <a:endParaRPr lang="zh-CN"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6454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下箭头 71"/>
          <p:cNvSpPr/>
          <p:nvPr/>
        </p:nvSpPr>
        <p:spPr>
          <a:xfrm flipH="1">
            <a:off x="790337" y="6024713"/>
            <a:ext cx="3639061" cy="179180"/>
          </a:xfrm>
          <a:prstGeom prst="downArrow">
            <a:avLst>
              <a:gd name="adj1" fmla="val 100000"/>
              <a:gd name="adj2" fmla="val 100000"/>
            </a:avLst>
          </a:prstGeom>
          <a:gradFill>
            <a:gsLst>
              <a:gs pos="52000">
                <a:schemeClr val="bg1"/>
              </a:gs>
              <a:gs pos="100000">
                <a:schemeClr val="tx2">
                  <a:lumMod val="60000"/>
                  <a:lumOff val="40000"/>
                </a:schemeClr>
              </a:gs>
              <a:gs pos="100000">
                <a:schemeClr val="accent1"/>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下箭头 69"/>
          <p:cNvSpPr/>
          <p:nvPr/>
        </p:nvSpPr>
        <p:spPr>
          <a:xfrm flipH="1">
            <a:off x="839511" y="4897005"/>
            <a:ext cx="3639061" cy="179180"/>
          </a:xfrm>
          <a:prstGeom prst="downArrow">
            <a:avLst>
              <a:gd name="adj1" fmla="val 100000"/>
              <a:gd name="adj2" fmla="val 100000"/>
            </a:avLst>
          </a:prstGeom>
          <a:gradFill>
            <a:gsLst>
              <a:gs pos="52000">
                <a:schemeClr val="bg1"/>
              </a:gs>
              <a:gs pos="100000">
                <a:schemeClr val="tx2">
                  <a:lumMod val="60000"/>
                  <a:lumOff val="40000"/>
                </a:schemeClr>
              </a:gs>
              <a:gs pos="100000">
                <a:schemeClr val="accent1"/>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标题 1"/>
          <p:cNvSpPr txBox="1">
            <a:spLocks/>
          </p:cNvSpPr>
          <p:nvPr/>
        </p:nvSpPr>
        <p:spPr bwMode="auto">
          <a:xfrm>
            <a:off x="540000" y="264382"/>
            <a:ext cx="8250141" cy="727017"/>
          </a:xfrm>
          <a:prstGeom prst="rect">
            <a:avLst/>
          </a:prstGeom>
          <a:noFill/>
          <a:ln w="9525">
            <a:noFill/>
            <a:miter lim="800000"/>
          </a:ln>
        </p:spPr>
        <p:txBody>
          <a:bodyPr vert="horz" wrap="square" lIns="91440" tIns="45720" rIns="91440" bIns="45720" numCol="1" anchor="ctr" anchorCtr="0" compatLnSpc="1">
            <a:noAutofit/>
          </a:bodyPr>
          <a:lstStyle>
            <a:lvl1pPr algn="ctr" rtl="0" eaLnBrk="0" fontAlgn="base" hangingPunct="0">
              <a:spcBef>
                <a:spcPct val="0"/>
              </a:spcBef>
              <a:spcAft>
                <a:spcPct val="0"/>
              </a:spcAft>
              <a:defRPr sz="3600" b="1">
                <a:solidFill>
                  <a:srgbClr val="FF0000"/>
                </a:solidFill>
                <a:latin typeface="微软雅黑" pitchFamily="34" charset="-122"/>
                <a:ea typeface="微软雅黑" pitchFamily="34" charset="-122"/>
                <a:cs typeface="+mj-cs"/>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defRPr>
            </a:lvl5pPr>
            <a:lvl6pPr marL="457200" algn="ctr" rtl="0" fontAlgn="base">
              <a:spcBef>
                <a:spcPct val="0"/>
              </a:spcBef>
              <a:spcAft>
                <a:spcPct val="0"/>
              </a:spcAft>
              <a:defRPr sz="4000" b="1">
                <a:solidFill>
                  <a:srgbClr val="FF0000"/>
                </a:solidFill>
                <a:latin typeface="Arial" pitchFamily="34" charset="0"/>
                <a:ea typeface="宋体" pitchFamily="2" charset="-122"/>
              </a:defRPr>
            </a:lvl6pPr>
            <a:lvl7pPr marL="914400" algn="ctr" rtl="0" fontAlgn="base">
              <a:spcBef>
                <a:spcPct val="0"/>
              </a:spcBef>
              <a:spcAft>
                <a:spcPct val="0"/>
              </a:spcAft>
              <a:defRPr sz="4000" b="1">
                <a:solidFill>
                  <a:srgbClr val="FF0000"/>
                </a:solidFill>
                <a:latin typeface="Arial" pitchFamily="34" charset="0"/>
                <a:ea typeface="宋体" pitchFamily="2" charset="-122"/>
              </a:defRPr>
            </a:lvl7pPr>
            <a:lvl8pPr marL="1371600" algn="ctr" rtl="0" fontAlgn="base">
              <a:spcBef>
                <a:spcPct val="0"/>
              </a:spcBef>
              <a:spcAft>
                <a:spcPct val="0"/>
              </a:spcAft>
              <a:defRPr sz="4000" b="1">
                <a:solidFill>
                  <a:srgbClr val="FF0000"/>
                </a:solidFill>
                <a:latin typeface="Arial" pitchFamily="34" charset="0"/>
                <a:ea typeface="宋体" pitchFamily="2" charset="-122"/>
              </a:defRPr>
            </a:lvl8pPr>
            <a:lvl9pPr marL="1828800" algn="ctr" rtl="0" fontAlgn="base">
              <a:spcBef>
                <a:spcPct val="0"/>
              </a:spcBef>
              <a:spcAft>
                <a:spcPct val="0"/>
              </a:spcAft>
              <a:defRPr sz="4000" b="1">
                <a:solidFill>
                  <a:srgbClr val="FF0000"/>
                </a:solidFill>
                <a:latin typeface="Arial" pitchFamily="34" charset="0"/>
                <a:ea typeface="宋体" pitchFamily="2" charset="-122"/>
              </a:defRPr>
            </a:lvl9pPr>
          </a:lstStyle>
          <a:p>
            <a:r>
              <a:rPr lang="zh-CN" altLang="en-US" sz="2800" dirty="0">
                <a:solidFill>
                  <a:schemeClr val="tx1"/>
                </a:solidFill>
                <a:latin typeface="黑体" pitchFamily="49" charset="-122"/>
                <a:ea typeface="黑体" pitchFamily="49" charset="-122"/>
                <a:cs typeface="+mn-cs"/>
              </a:rPr>
              <a:t>多重原因导致围绕数据的争夺和冲突激烈</a:t>
            </a:r>
          </a:p>
        </p:txBody>
      </p:sp>
      <p:grpSp>
        <p:nvGrpSpPr>
          <p:cNvPr id="23" name="Group 653"/>
          <p:cNvGrpSpPr/>
          <p:nvPr/>
        </p:nvGrpSpPr>
        <p:grpSpPr>
          <a:xfrm>
            <a:off x="540001" y="1545083"/>
            <a:ext cx="244802" cy="244801"/>
            <a:chOff x="0" y="0"/>
            <a:chExt cx="244800" cy="244800"/>
          </a:xfrm>
        </p:grpSpPr>
        <p:sp>
          <p:nvSpPr>
            <p:cNvPr id="26" name="Shape 649"/>
            <p:cNvSpPr/>
            <p:nvPr/>
          </p:nvSpPr>
          <p:spPr>
            <a:xfrm>
              <a:off x="-1" y="-1"/>
              <a:ext cx="244802" cy="244802"/>
            </a:xfrm>
            <a:prstGeom prst="ellipse">
              <a:avLst/>
            </a:prstGeom>
            <a:gradFill flip="none" rotWithShape="1">
              <a:gsLst>
                <a:gs pos="0">
                  <a:srgbClr val="002F47"/>
                </a:gs>
                <a:gs pos="100000">
                  <a:srgbClr val="006699">
                    <a:alpha val="0"/>
                  </a:srgbClr>
                </a:gs>
              </a:gsLst>
              <a:lin ang="27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30" name="Shape 650"/>
            <p:cNvSpPr/>
            <p:nvPr/>
          </p:nvSpPr>
          <p:spPr>
            <a:xfrm>
              <a:off x="12731" y="12731"/>
              <a:ext cx="219337" cy="219337"/>
            </a:xfrm>
            <a:prstGeom prst="ellipse">
              <a:avLst/>
            </a:prstGeom>
            <a:solidFill>
              <a:srgbClr val="006699"/>
            </a:soli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31" name="Shape 651"/>
            <p:cNvSpPr/>
            <p:nvPr/>
          </p:nvSpPr>
          <p:spPr>
            <a:xfrm>
              <a:off x="20950" y="20950"/>
              <a:ext cx="202899" cy="202899"/>
            </a:xfrm>
            <a:prstGeom prst="ellipse">
              <a:avLst/>
            </a:prstGeom>
            <a:gradFill flip="none" rotWithShape="1">
              <a:gsLst>
                <a:gs pos="0">
                  <a:srgbClr val="FFFFFF">
                    <a:alpha val="60000"/>
                  </a:srgbClr>
                </a:gs>
                <a:gs pos="100000">
                  <a:srgbClr val="006699">
                    <a:alpha val="0"/>
                  </a:srgbClr>
                </a:gs>
              </a:gsLst>
              <a:lin ang="54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32" name="Shape 652"/>
            <p:cNvSpPr/>
            <p:nvPr/>
          </p:nvSpPr>
          <p:spPr>
            <a:xfrm>
              <a:off x="38194" y="119096"/>
              <a:ext cx="168089" cy="84931"/>
            </a:xfrm>
            <a:prstGeom prst="ellipse">
              <a:avLst/>
            </a:prstGeom>
            <a:gradFill flip="none" rotWithShape="1">
              <a:gsLst>
                <a:gs pos="0">
                  <a:srgbClr val="006699">
                    <a:alpha val="60000"/>
                  </a:srgbClr>
                </a:gs>
                <a:gs pos="100000">
                  <a:srgbClr val="00CCFF">
                    <a:alpha val="0"/>
                  </a:srgbClr>
                </a:gs>
              </a:gsLst>
              <a:lin ang="54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grpSp>
      <p:sp>
        <p:nvSpPr>
          <p:cNvPr id="36" name="Shape 654"/>
          <p:cNvSpPr/>
          <p:nvPr/>
        </p:nvSpPr>
        <p:spPr>
          <a:xfrm>
            <a:off x="821570" y="1485000"/>
            <a:ext cx="1938990" cy="369332"/>
          </a:xfrm>
          <a:prstGeom prst="rect">
            <a:avLst/>
          </a:prstGeom>
          <a:ln/>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wrap="none" lIns="45719" rIns="45719">
            <a:spAutoFit/>
          </a:bodyPr>
          <a:lstStyle>
            <a:lvl1pPr>
              <a:defRPr>
                <a:latin typeface="Microsoft YaHei"/>
                <a:ea typeface="Microsoft YaHei"/>
                <a:cs typeface="Microsoft YaHei"/>
                <a:sym typeface="Microsoft YaHei"/>
              </a:defRPr>
            </a:lvl1pPr>
          </a:lstStyle>
          <a:p>
            <a:pPr hangingPunct="0"/>
            <a:r>
              <a:rPr lang="zh-CN" altLang="en-US" b="1" kern="0" dirty="0">
                <a:solidFill>
                  <a:schemeClr val="bg1"/>
                </a:solidFill>
              </a:rPr>
              <a:t>数据</a:t>
            </a:r>
            <a:r>
              <a:rPr lang="zh-CN" altLang="en-US" b="1" kern="0" dirty="0" smtClean="0">
                <a:solidFill>
                  <a:schemeClr val="bg1"/>
                </a:solidFill>
              </a:rPr>
              <a:t>量爆炸式增长</a:t>
            </a:r>
            <a:endParaRPr lang="zh-CN" altLang="en-US" b="1" kern="0" dirty="0">
              <a:solidFill>
                <a:schemeClr val="bg1"/>
              </a:solidFill>
            </a:endParaRPr>
          </a:p>
        </p:txBody>
      </p:sp>
      <p:grpSp>
        <p:nvGrpSpPr>
          <p:cNvPr id="37" name="Group 676"/>
          <p:cNvGrpSpPr/>
          <p:nvPr/>
        </p:nvGrpSpPr>
        <p:grpSpPr>
          <a:xfrm>
            <a:off x="5016351" y="1545084"/>
            <a:ext cx="244801" cy="244801"/>
            <a:chOff x="0" y="0"/>
            <a:chExt cx="244800" cy="244800"/>
          </a:xfrm>
        </p:grpSpPr>
        <p:sp>
          <p:nvSpPr>
            <p:cNvPr id="38" name="Shape 672"/>
            <p:cNvSpPr/>
            <p:nvPr/>
          </p:nvSpPr>
          <p:spPr>
            <a:xfrm>
              <a:off x="-1" y="-1"/>
              <a:ext cx="244802" cy="244802"/>
            </a:xfrm>
            <a:prstGeom prst="ellipse">
              <a:avLst/>
            </a:prstGeom>
            <a:gradFill flip="none" rotWithShape="1">
              <a:gsLst>
                <a:gs pos="0">
                  <a:srgbClr val="002F47"/>
                </a:gs>
                <a:gs pos="100000">
                  <a:srgbClr val="006699">
                    <a:alpha val="0"/>
                  </a:srgbClr>
                </a:gs>
              </a:gsLst>
              <a:lin ang="27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39" name="Shape 673"/>
            <p:cNvSpPr/>
            <p:nvPr/>
          </p:nvSpPr>
          <p:spPr>
            <a:xfrm>
              <a:off x="12731" y="12731"/>
              <a:ext cx="219337" cy="219337"/>
            </a:xfrm>
            <a:prstGeom prst="ellipse">
              <a:avLst/>
            </a:prstGeom>
            <a:solidFill>
              <a:srgbClr val="006699"/>
            </a:soli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40" name="Shape 674"/>
            <p:cNvSpPr/>
            <p:nvPr/>
          </p:nvSpPr>
          <p:spPr>
            <a:xfrm>
              <a:off x="20950" y="20950"/>
              <a:ext cx="202899" cy="202899"/>
            </a:xfrm>
            <a:prstGeom prst="ellipse">
              <a:avLst/>
            </a:prstGeom>
            <a:gradFill flip="none" rotWithShape="1">
              <a:gsLst>
                <a:gs pos="0">
                  <a:srgbClr val="FFFFFF">
                    <a:alpha val="60000"/>
                  </a:srgbClr>
                </a:gs>
                <a:gs pos="100000">
                  <a:srgbClr val="006699">
                    <a:alpha val="0"/>
                  </a:srgbClr>
                </a:gs>
              </a:gsLst>
              <a:lin ang="54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41" name="Shape 675"/>
            <p:cNvSpPr/>
            <p:nvPr/>
          </p:nvSpPr>
          <p:spPr>
            <a:xfrm>
              <a:off x="38194" y="119096"/>
              <a:ext cx="168089" cy="84931"/>
            </a:xfrm>
            <a:prstGeom prst="ellipse">
              <a:avLst/>
            </a:prstGeom>
            <a:gradFill flip="none" rotWithShape="1">
              <a:gsLst>
                <a:gs pos="0">
                  <a:srgbClr val="006699">
                    <a:alpha val="60000"/>
                  </a:srgbClr>
                </a:gs>
                <a:gs pos="100000">
                  <a:srgbClr val="00CCFF">
                    <a:alpha val="0"/>
                  </a:srgbClr>
                </a:gs>
              </a:gsLst>
              <a:lin ang="54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grpSp>
      <p:sp>
        <p:nvSpPr>
          <p:cNvPr id="42" name="Shape 677"/>
          <p:cNvSpPr/>
          <p:nvPr/>
        </p:nvSpPr>
        <p:spPr>
          <a:xfrm>
            <a:off x="5297919" y="1485000"/>
            <a:ext cx="3421718" cy="646331"/>
          </a:xfrm>
          <a:prstGeom prst="rect">
            <a:avLst/>
          </a:prstGeom>
          <a:ln/>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wrap="square" lIns="45719" rIns="45719">
            <a:spAutoFit/>
          </a:bodyPr>
          <a:lstStyle>
            <a:lvl1pPr>
              <a:defRPr>
                <a:latin typeface="Microsoft YaHei"/>
                <a:ea typeface="Microsoft YaHei"/>
                <a:cs typeface="Microsoft YaHei"/>
                <a:sym typeface="Microsoft YaHei"/>
              </a:defRPr>
            </a:lvl1pPr>
          </a:lstStyle>
          <a:p>
            <a:pPr hangingPunct="0"/>
            <a:r>
              <a:rPr lang="zh-CN" altLang="en-US" b="1" kern="0" dirty="0">
                <a:solidFill>
                  <a:schemeClr val="bg1"/>
                </a:solidFill>
              </a:rPr>
              <a:t>新业态融合发展使得数据安全威胁不断扩大</a:t>
            </a:r>
          </a:p>
        </p:txBody>
      </p:sp>
      <p:sp>
        <p:nvSpPr>
          <p:cNvPr id="43" name="Shape 655"/>
          <p:cNvSpPr/>
          <p:nvPr/>
        </p:nvSpPr>
        <p:spPr>
          <a:xfrm>
            <a:off x="540000" y="1824479"/>
            <a:ext cx="4176000" cy="340469"/>
          </a:xfrm>
          <a:prstGeom prst="rect">
            <a:avLst/>
          </a:prstGeom>
          <a:ln w="12700">
            <a:miter lim="400000"/>
          </a:ln>
          <a:extLst>
            <a:ext uri="{C572A759-6A51-4108-AA02-DFA0A04FC94B}">
              <ma14:wrappingTextBoxFlag xmlns="" xmlns:ma14="http://schemas.microsoft.com/office/mac/drawingml/2011/main" val="1"/>
            </a:ext>
          </a:extLst>
        </p:spPr>
        <p:txBody>
          <a:bodyPr wrap="square" lIns="36000" tIns="36000" rIns="36000" bIns="36000">
            <a:spAutoFit/>
          </a:bodyPr>
          <a:lstStyle/>
          <a:p>
            <a:pPr marL="288000" lvl="2" indent="-285750" algn="just" defTabSz="1289050" hangingPunct="0">
              <a:lnSpc>
                <a:spcPct val="120000"/>
              </a:lnSpc>
              <a:buSzPct val="100000"/>
              <a:buFont typeface="Wingdings" panose="05000000000000000000" pitchFamily="2" charset="2"/>
              <a:buChar char="Ø"/>
              <a:defRPr sz="1600">
                <a:latin typeface="KaiTi"/>
                <a:ea typeface="KaiTi"/>
                <a:cs typeface="KaiTi"/>
                <a:sym typeface="KaiTi"/>
              </a:defRPr>
            </a:pPr>
            <a:r>
              <a:rPr sz="1600" kern="0" dirty="0" smtClean="0">
                <a:solidFill>
                  <a:srgbClr val="000000"/>
                </a:solidFill>
                <a:latin typeface="楷体" panose="02010609060101010101" pitchFamily="49" charset="-122"/>
                <a:ea typeface="楷体" panose="02010609060101010101" pitchFamily="49" charset="-122"/>
                <a:cs typeface="KaiTi"/>
                <a:sym typeface="KaiTi"/>
              </a:rPr>
              <a:t>IDC预计2020</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Microsoft YaHei"/>
              </a:rPr>
              <a:t>全球每人将产生</a:t>
            </a:r>
            <a:r>
              <a:rPr lang="en-US" altLang="zh-CN" sz="1600" b="1" kern="0" dirty="0" smtClean="0">
                <a:solidFill>
                  <a:srgbClr val="C00000"/>
                </a:solidFill>
                <a:latin typeface="微软雅黑" panose="020B0503020204020204" pitchFamily="34" charset="-122"/>
                <a:ea typeface="微软雅黑" panose="020B0503020204020204" pitchFamily="34" charset="-122"/>
                <a:cs typeface="KaiTi"/>
                <a:sym typeface="Microsoft YaHei"/>
              </a:rPr>
              <a:t>5200GB</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Microsoft YaHei"/>
              </a:rPr>
              <a:t>数据</a:t>
            </a:r>
            <a:endParaRPr lang="en-US" sz="1600" kern="0" dirty="0">
              <a:solidFill>
                <a:srgbClr val="000000"/>
              </a:solidFill>
              <a:latin typeface="楷体" panose="02010609060101010101" pitchFamily="49" charset="-122"/>
              <a:ea typeface="楷体" panose="02010609060101010101" pitchFamily="49" charset="-122"/>
              <a:cs typeface="KaiTi"/>
              <a:sym typeface="KaiTi"/>
            </a:endParaRPr>
          </a:p>
        </p:txBody>
      </p:sp>
      <p:sp>
        <p:nvSpPr>
          <p:cNvPr id="44" name="Shape 655"/>
          <p:cNvSpPr/>
          <p:nvPr/>
        </p:nvSpPr>
        <p:spPr>
          <a:xfrm>
            <a:off x="5011638" y="2147297"/>
            <a:ext cx="3707999" cy="1254565"/>
          </a:xfrm>
          <a:prstGeom prst="rect">
            <a:avLst/>
          </a:prstGeom>
          <a:ln w="12700">
            <a:miter lim="400000"/>
          </a:ln>
          <a:extLst>
            <a:ext uri="{C572A759-6A51-4108-AA02-DFA0A04FC94B}">
              <ma14:wrappingTextBoxFlag xmlns="" xmlns:ma14="http://schemas.microsoft.com/office/mac/drawingml/2011/main" val="1"/>
            </a:ext>
          </a:extLst>
        </p:spPr>
        <p:txBody>
          <a:bodyPr wrap="square" lIns="36000" tIns="36000" rIns="36000" bIns="36000">
            <a:spAutoFit/>
          </a:bodyPr>
          <a:lstStyle/>
          <a:p>
            <a:pPr marL="288000" lvl="2" indent="-285750" algn="just" defTabSz="1289050" hangingPunct="0">
              <a:lnSpc>
                <a:spcPct val="120000"/>
              </a:lnSpc>
              <a:buSzPct val="100000"/>
              <a:buFont typeface="Wingdings" panose="05000000000000000000" pitchFamily="2" charset="2"/>
              <a:buChar char="Ø"/>
              <a:defRPr sz="1600">
                <a:latin typeface="KaiTi"/>
                <a:ea typeface="KaiTi"/>
                <a:cs typeface="KaiTi"/>
                <a:sym typeface="KaiTi"/>
              </a:defRPr>
            </a:pP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数据</a:t>
            </a: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资源</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向工业互联网等新兴</a:t>
            </a: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领域汇聚，数据安全</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问题随之向</a:t>
            </a: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各行业</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渗透</a:t>
            </a:r>
            <a:endParaRPr lang="en-US" altLang="zh-CN" sz="1600" kern="0" dirty="0" smtClean="0">
              <a:solidFill>
                <a:srgbClr val="000000"/>
              </a:solidFill>
              <a:latin typeface="楷体" panose="02010609060101010101" pitchFamily="49" charset="-122"/>
              <a:ea typeface="楷体" panose="02010609060101010101" pitchFamily="49" charset="-122"/>
              <a:cs typeface="KaiTi"/>
              <a:sym typeface="KaiTi"/>
            </a:endParaRPr>
          </a:p>
          <a:p>
            <a:pPr marL="745200" lvl="3" indent="-285750" algn="just" defTabSz="1289050" hangingPunct="0">
              <a:lnSpc>
                <a:spcPct val="120000"/>
              </a:lnSpc>
              <a:buSzPct val="100000"/>
              <a:buFont typeface="Arial" panose="020B0604020202020204" pitchFamily="34" charset="0"/>
              <a:buChar char="•"/>
              <a:defRPr sz="1600">
                <a:latin typeface="KaiTi"/>
                <a:ea typeface="KaiTi"/>
                <a:cs typeface="KaiTi"/>
                <a:sym typeface="KaiTi"/>
              </a:defRPr>
            </a:pPr>
            <a:r>
              <a:rPr lang="en-US" altLang="zh-CN" sz="1600" b="1" kern="0" dirty="0" smtClean="0">
                <a:solidFill>
                  <a:srgbClr val="5B8ECC"/>
                </a:solidFill>
                <a:latin typeface="微软雅黑" panose="020B0503020204020204" pitchFamily="34" charset="-122"/>
                <a:ea typeface="微软雅黑" panose="020B0503020204020204" pitchFamily="34" charset="-122"/>
                <a:cs typeface="KaiTi"/>
                <a:sym typeface="KaiTi"/>
              </a:rPr>
              <a:t>Ex.</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中东</a:t>
            </a: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石油</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业受 </a:t>
            </a:r>
            <a:r>
              <a:rPr lang="zh-CN" altLang="en-US" sz="1600" b="1" kern="0" dirty="0" smtClean="0">
                <a:solidFill>
                  <a:srgbClr val="C00000"/>
                </a:solidFill>
                <a:latin typeface="微软雅黑" panose="020B0503020204020204" pitchFamily="34" charset="-122"/>
                <a:ea typeface="微软雅黑" panose="020B0503020204020204" pitchFamily="34" charset="-122"/>
                <a:cs typeface="KaiTi"/>
                <a:sym typeface="KaiTi"/>
              </a:rPr>
              <a:t>“</a:t>
            </a:r>
            <a:r>
              <a:rPr lang="en-US" altLang="zh-CN" sz="1600" b="1" kern="0" dirty="0" err="1">
                <a:solidFill>
                  <a:srgbClr val="C00000"/>
                </a:solidFill>
                <a:latin typeface="微软雅黑" panose="020B0503020204020204" pitchFamily="34" charset="-122"/>
                <a:ea typeface="微软雅黑" panose="020B0503020204020204" pitchFamily="34" charset="-122"/>
                <a:cs typeface="KaiTi"/>
                <a:sym typeface="KaiTi"/>
              </a:rPr>
              <a:t>FLame</a:t>
            </a:r>
            <a:r>
              <a:rPr lang="zh-CN" altLang="en-US" sz="1600" b="1" kern="0" dirty="0" smtClean="0">
                <a:solidFill>
                  <a:srgbClr val="C00000"/>
                </a:solidFill>
                <a:latin typeface="微软雅黑" panose="020B0503020204020204" pitchFamily="34" charset="-122"/>
                <a:ea typeface="微软雅黑" panose="020B0503020204020204" pitchFamily="34" charset="-122"/>
                <a:cs typeface="KaiTi"/>
                <a:sym typeface="KaiTi"/>
              </a:rPr>
              <a:t>”</a:t>
            </a:r>
            <a:r>
              <a:rPr lang="zh-CN" altLang="en-US" sz="1600" b="1" kern="0" dirty="0">
                <a:solidFill>
                  <a:srgbClr val="C00000"/>
                </a:solidFill>
                <a:latin typeface="微软雅黑" panose="020B0503020204020204" pitchFamily="34" charset="-122"/>
                <a:ea typeface="微软雅黑" panose="020B0503020204020204" pitchFamily="34" charset="-122"/>
                <a:cs typeface="KaiTi"/>
                <a:sym typeface="KaiTi"/>
              </a:rPr>
              <a:t>数据攫取</a:t>
            </a:r>
            <a:r>
              <a:rPr lang="zh-CN" altLang="en-US" sz="1600" b="1" kern="0" dirty="0" smtClean="0">
                <a:solidFill>
                  <a:srgbClr val="C00000"/>
                </a:solidFill>
                <a:latin typeface="微软雅黑" panose="020B0503020204020204" pitchFamily="34" charset="-122"/>
                <a:ea typeface="微软雅黑" panose="020B0503020204020204" pitchFamily="34" charset="-122"/>
                <a:cs typeface="KaiTi"/>
                <a:sym typeface="KaiTi"/>
              </a:rPr>
              <a:t>病毒</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大肆攻击</a:t>
            </a:r>
            <a:endParaRPr lang="zh-CN" altLang="en-US" sz="1600" kern="0" dirty="0">
              <a:solidFill>
                <a:srgbClr val="000000"/>
              </a:solidFill>
              <a:latin typeface="楷体" panose="02010609060101010101" pitchFamily="49" charset="-122"/>
              <a:ea typeface="楷体" panose="02010609060101010101" pitchFamily="49" charset="-122"/>
              <a:cs typeface="KaiTi"/>
              <a:sym typeface="KaiTi"/>
            </a:endParaRPr>
          </a:p>
        </p:txBody>
      </p:sp>
      <p:graphicFrame>
        <p:nvGraphicFramePr>
          <p:cNvPr id="16" name="图表 15"/>
          <p:cNvGraphicFramePr/>
          <p:nvPr>
            <p:extLst>
              <p:ext uri="{D42A27DB-BD31-4B8C-83A1-F6EECF244321}">
                <p14:modId xmlns:p14="http://schemas.microsoft.com/office/powerpoint/2010/main" val="2618038755"/>
              </p:ext>
            </p:extLst>
          </p:nvPr>
        </p:nvGraphicFramePr>
        <p:xfrm>
          <a:off x="564776" y="2253653"/>
          <a:ext cx="4272000" cy="1353106"/>
        </p:xfrm>
        <a:graphic>
          <a:graphicData uri="http://schemas.openxmlformats.org/drawingml/2006/chart">
            <c:chart xmlns:c="http://schemas.openxmlformats.org/drawingml/2006/chart" xmlns:r="http://schemas.openxmlformats.org/officeDocument/2006/relationships" r:id="rId2"/>
          </a:graphicData>
        </a:graphic>
      </p:graphicFrame>
      <p:sp>
        <p:nvSpPr>
          <p:cNvPr id="17" name="矩形 16"/>
          <p:cNvSpPr/>
          <p:nvPr/>
        </p:nvSpPr>
        <p:spPr>
          <a:xfrm>
            <a:off x="908724" y="2164211"/>
            <a:ext cx="3459601" cy="307777"/>
          </a:xfrm>
          <a:prstGeom prst="rect">
            <a:avLst/>
          </a:prstGeom>
        </p:spPr>
        <p:txBody>
          <a:bodyPr wrap="none">
            <a:spAutoFit/>
          </a:bodyPr>
          <a:lstStyle/>
          <a:p>
            <a:r>
              <a:rPr lang="zh-CN" altLang="en-US" sz="1400" kern="0" dirty="0" smtClean="0">
                <a:solidFill>
                  <a:schemeClr val="bg1">
                    <a:lumMod val="50000"/>
                  </a:schemeClr>
                </a:solidFill>
                <a:latin typeface="微软雅黑" panose="020B0503020204020204" pitchFamily="34" charset="-122"/>
                <a:ea typeface="微软雅黑" panose="020B0503020204020204" pitchFamily="34" charset="-122"/>
                <a:cs typeface="KaiTi"/>
                <a:sym typeface="Microsoft YaHei"/>
              </a:rPr>
              <a:t>未来全球数据总量增长趋势（单位：</a:t>
            </a:r>
            <a:r>
              <a:rPr lang="en-US" altLang="zh-CN" sz="1400" kern="0" dirty="0" smtClean="0">
                <a:solidFill>
                  <a:schemeClr val="bg1">
                    <a:lumMod val="50000"/>
                  </a:schemeClr>
                </a:solidFill>
                <a:latin typeface="微软雅黑" panose="020B0503020204020204" pitchFamily="34" charset="-122"/>
                <a:ea typeface="微软雅黑" panose="020B0503020204020204" pitchFamily="34" charset="-122"/>
                <a:cs typeface="KaiTi"/>
                <a:sym typeface="Microsoft YaHei"/>
              </a:rPr>
              <a:t>ZB</a:t>
            </a:r>
            <a:r>
              <a:rPr lang="zh-CN" altLang="en-US" sz="1400" kern="0" dirty="0" smtClean="0">
                <a:solidFill>
                  <a:schemeClr val="bg1">
                    <a:lumMod val="50000"/>
                  </a:schemeClr>
                </a:solidFill>
                <a:latin typeface="微软雅黑" panose="020B0503020204020204" pitchFamily="34" charset="-122"/>
                <a:ea typeface="微软雅黑" panose="020B0503020204020204" pitchFamily="34" charset="-122"/>
                <a:cs typeface="KaiTi"/>
                <a:sym typeface="Microsoft YaHei"/>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5" name="Group 653"/>
          <p:cNvGrpSpPr/>
          <p:nvPr/>
        </p:nvGrpSpPr>
        <p:grpSpPr>
          <a:xfrm>
            <a:off x="504781" y="3964806"/>
            <a:ext cx="244802" cy="244801"/>
            <a:chOff x="0" y="0"/>
            <a:chExt cx="244800" cy="244800"/>
          </a:xfrm>
        </p:grpSpPr>
        <p:sp>
          <p:nvSpPr>
            <p:cNvPr id="46" name="Shape 649"/>
            <p:cNvSpPr/>
            <p:nvPr/>
          </p:nvSpPr>
          <p:spPr>
            <a:xfrm>
              <a:off x="-1" y="-1"/>
              <a:ext cx="244802" cy="244802"/>
            </a:xfrm>
            <a:prstGeom prst="ellipse">
              <a:avLst/>
            </a:prstGeom>
            <a:gradFill flip="none" rotWithShape="1">
              <a:gsLst>
                <a:gs pos="0">
                  <a:srgbClr val="002F47"/>
                </a:gs>
                <a:gs pos="100000">
                  <a:srgbClr val="006699">
                    <a:alpha val="0"/>
                  </a:srgbClr>
                </a:gs>
              </a:gsLst>
              <a:lin ang="27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47" name="Shape 650"/>
            <p:cNvSpPr/>
            <p:nvPr/>
          </p:nvSpPr>
          <p:spPr>
            <a:xfrm>
              <a:off x="12731" y="12731"/>
              <a:ext cx="219337" cy="219337"/>
            </a:xfrm>
            <a:prstGeom prst="ellipse">
              <a:avLst/>
            </a:prstGeom>
            <a:solidFill>
              <a:srgbClr val="006699"/>
            </a:soli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48" name="Shape 651"/>
            <p:cNvSpPr/>
            <p:nvPr/>
          </p:nvSpPr>
          <p:spPr>
            <a:xfrm>
              <a:off x="20950" y="20950"/>
              <a:ext cx="202899" cy="202899"/>
            </a:xfrm>
            <a:prstGeom prst="ellipse">
              <a:avLst/>
            </a:prstGeom>
            <a:gradFill flip="none" rotWithShape="1">
              <a:gsLst>
                <a:gs pos="0">
                  <a:srgbClr val="FFFFFF">
                    <a:alpha val="60000"/>
                  </a:srgbClr>
                </a:gs>
                <a:gs pos="100000">
                  <a:srgbClr val="006699">
                    <a:alpha val="0"/>
                  </a:srgbClr>
                </a:gs>
              </a:gsLst>
              <a:lin ang="54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49" name="Shape 652"/>
            <p:cNvSpPr/>
            <p:nvPr/>
          </p:nvSpPr>
          <p:spPr>
            <a:xfrm>
              <a:off x="38194" y="119096"/>
              <a:ext cx="168089" cy="84931"/>
            </a:xfrm>
            <a:prstGeom prst="ellipse">
              <a:avLst/>
            </a:prstGeom>
            <a:gradFill flip="none" rotWithShape="1">
              <a:gsLst>
                <a:gs pos="0">
                  <a:srgbClr val="006699">
                    <a:alpha val="60000"/>
                  </a:srgbClr>
                </a:gs>
                <a:gs pos="100000">
                  <a:srgbClr val="00CCFF">
                    <a:alpha val="0"/>
                  </a:srgbClr>
                </a:gs>
              </a:gsLst>
              <a:lin ang="54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grpSp>
      <p:sp>
        <p:nvSpPr>
          <p:cNvPr id="50" name="Shape 654"/>
          <p:cNvSpPr/>
          <p:nvPr/>
        </p:nvSpPr>
        <p:spPr>
          <a:xfrm>
            <a:off x="786350" y="3904723"/>
            <a:ext cx="3785650" cy="369332"/>
          </a:xfrm>
          <a:prstGeom prst="rect">
            <a:avLst/>
          </a:prstGeom>
          <a:ln/>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wrap="none" lIns="45719" rIns="45719">
            <a:spAutoFit/>
          </a:bodyPr>
          <a:lstStyle>
            <a:lvl1pPr>
              <a:defRPr>
                <a:latin typeface="Microsoft YaHei"/>
                <a:ea typeface="Microsoft YaHei"/>
                <a:cs typeface="Microsoft YaHei"/>
                <a:sym typeface="Microsoft YaHei"/>
              </a:defRPr>
            </a:lvl1pPr>
          </a:lstStyle>
          <a:p>
            <a:pPr hangingPunct="0"/>
            <a:r>
              <a:rPr lang="zh-CN" altLang="en-US" b="1" kern="0" dirty="0">
                <a:solidFill>
                  <a:schemeClr val="bg1"/>
                </a:solidFill>
              </a:rPr>
              <a:t>数据价值扩展至</a:t>
            </a:r>
            <a:r>
              <a:rPr lang="zh-CN" altLang="en-US" b="1" kern="0" dirty="0" smtClean="0">
                <a:solidFill>
                  <a:schemeClr val="bg1"/>
                </a:solidFill>
              </a:rPr>
              <a:t>数据分析</a:t>
            </a:r>
            <a:r>
              <a:rPr lang="zh-CN" altLang="en-US" b="1" kern="0" dirty="0">
                <a:solidFill>
                  <a:schemeClr val="bg1"/>
                </a:solidFill>
              </a:rPr>
              <a:t>再利用价值</a:t>
            </a:r>
          </a:p>
        </p:txBody>
      </p:sp>
      <p:grpSp>
        <p:nvGrpSpPr>
          <p:cNvPr id="51" name="Group 676"/>
          <p:cNvGrpSpPr/>
          <p:nvPr/>
        </p:nvGrpSpPr>
        <p:grpSpPr>
          <a:xfrm>
            <a:off x="4985118" y="3964807"/>
            <a:ext cx="244801" cy="244801"/>
            <a:chOff x="0" y="0"/>
            <a:chExt cx="244800" cy="244800"/>
          </a:xfrm>
        </p:grpSpPr>
        <p:sp>
          <p:nvSpPr>
            <p:cNvPr id="52" name="Shape 672"/>
            <p:cNvSpPr/>
            <p:nvPr/>
          </p:nvSpPr>
          <p:spPr>
            <a:xfrm>
              <a:off x="-1" y="-1"/>
              <a:ext cx="244802" cy="244802"/>
            </a:xfrm>
            <a:prstGeom prst="ellipse">
              <a:avLst/>
            </a:prstGeom>
            <a:gradFill flip="none" rotWithShape="1">
              <a:gsLst>
                <a:gs pos="0">
                  <a:srgbClr val="002F47"/>
                </a:gs>
                <a:gs pos="100000">
                  <a:srgbClr val="006699">
                    <a:alpha val="0"/>
                  </a:srgbClr>
                </a:gs>
              </a:gsLst>
              <a:lin ang="27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53" name="Shape 673"/>
            <p:cNvSpPr/>
            <p:nvPr/>
          </p:nvSpPr>
          <p:spPr>
            <a:xfrm>
              <a:off x="12731" y="12731"/>
              <a:ext cx="219337" cy="219337"/>
            </a:xfrm>
            <a:prstGeom prst="ellipse">
              <a:avLst/>
            </a:prstGeom>
            <a:solidFill>
              <a:srgbClr val="006699"/>
            </a:soli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54" name="Shape 674"/>
            <p:cNvSpPr/>
            <p:nvPr/>
          </p:nvSpPr>
          <p:spPr>
            <a:xfrm>
              <a:off x="20950" y="20950"/>
              <a:ext cx="202899" cy="202899"/>
            </a:xfrm>
            <a:prstGeom prst="ellipse">
              <a:avLst/>
            </a:prstGeom>
            <a:gradFill flip="none" rotWithShape="1">
              <a:gsLst>
                <a:gs pos="0">
                  <a:srgbClr val="FFFFFF">
                    <a:alpha val="60000"/>
                  </a:srgbClr>
                </a:gs>
                <a:gs pos="100000">
                  <a:srgbClr val="006699">
                    <a:alpha val="0"/>
                  </a:srgbClr>
                </a:gs>
              </a:gsLst>
              <a:lin ang="54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sp>
          <p:nvSpPr>
            <p:cNvPr id="55" name="Shape 675"/>
            <p:cNvSpPr/>
            <p:nvPr/>
          </p:nvSpPr>
          <p:spPr>
            <a:xfrm>
              <a:off x="38194" y="119096"/>
              <a:ext cx="168089" cy="84931"/>
            </a:xfrm>
            <a:prstGeom prst="ellipse">
              <a:avLst/>
            </a:prstGeom>
            <a:gradFill flip="none" rotWithShape="1">
              <a:gsLst>
                <a:gs pos="0">
                  <a:srgbClr val="006699">
                    <a:alpha val="60000"/>
                  </a:srgbClr>
                </a:gs>
                <a:gs pos="100000">
                  <a:srgbClr val="00CCFF">
                    <a:alpha val="0"/>
                  </a:srgbClr>
                </a:gs>
              </a:gsLst>
              <a:lin ang="5400000" scaled="0"/>
            </a:gradFill>
            <a:ln w="12700" cap="flat">
              <a:noFill/>
              <a:miter lim="400000"/>
            </a:ln>
            <a:effectLst/>
          </p:spPr>
          <p:txBody>
            <a:bodyPr wrap="square" lIns="45719" tIns="45719" rIns="45719" bIns="45719" numCol="1" anchor="ctr">
              <a:noAutofit/>
            </a:bodyPr>
            <a:lstStyle/>
            <a:p>
              <a:pPr hangingPunct="0">
                <a:defRPr>
                  <a:latin typeface="Arial"/>
                  <a:ea typeface="Arial"/>
                  <a:cs typeface="Arial"/>
                  <a:sym typeface="Arial"/>
                </a:defRPr>
              </a:pPr>
              <a:endParaRPr kern="0">
                <a:solidFill>
                  <a:srgbClr val="000000"/>
                </a:solidFill>
                <a:latin typeface="Arial"/>
                <a:ea typeface="Arial"/>
                <a:cs typeface="Arial"/>
                <a:sym typeface="Arial"/>
              </a:endParaRPr>
            </a:p>
          </p:txBody>
        </p:sp>
      </p:grpSp>
      <p:sp>
        <p:nvSpPr>
          <p:cNvPr id="56" name="Shape 677"/>
          <p:cNvSpPr/>
          <p:nvPr/>
        </p:nvSpPr>
        <p:spPr>
          <a:xfrm>
            <a:off x="5266686" y="3904723"/>
            <a:ext cx="3421718" cy="646331"/>
          </a:xfrm>
          <a:prstGeom prst="rect">
            <a:avLst/>
          </a:prstGeom>
          <a:ln/>
          <a:extLst>
            <a:ext uri="{C572A759-6A51-4108-AA02-DFA0A04FC94B}">
              <ma14:wrappingTextBoxFlag xmlns="" xmlns:ma14="http://schemas.microsoft.com/office/mac/drawingml/2011/main" val="1"/>
            </a:ext>
          </a:extLst>
        </p:spPr>
        <p:style>
          <a:lnRef idx="2">
            <a:schemeClr val="accent1">
              <a:shade val="50000"/>
            </a:schemeClr>
          </a:lnRef>
          <a:fillRef idx="1">
            <a:schemeClr val="accent1"/>
          </a:fillRef>
          <a:effectRef idx="0">
            <a:schemeClr val="accent1"/>
          </a:effectRef>
          <a:fontRef idx="minor">
            <a:schemeClr val="lt1"/>
          </a:fontRef>
        </p:style>
        <p:txBody>
          <a:bodyPr wrap="square" lIns="45719" rIns="45719">
            <a:spAutoFit/>
          </a:bodyPr>
          <a:lstStyle>
            <a:lvl1pPr>
              <a:defRPr>
                <a:latin typeface="Microsoft YaHei"/>
                <a:ea typeface="Microsoft YaHei"/>
                <a:cs typeface="Microsoft YaHei"/>
                <a:sym typeface="Microsoft YaHei"/>
              </a:defRPr>
            </a:lvl1pPr>
          </a:lstStyle>
          <a:p>
            <a:pPr hangingPunct="0"/>
            <a:r>
              <a:rPr lang="zh-CN" altLang="en-US" b="1" kern="0" dirty="0" smtClean="0">
                <a:solidFill>
                  <a:schemeClr val="bg1"/>
                </a:solidFill>
              </a:rPr>
              <a:t>大数据资源成为国家间争夺的重要对象</a:t>
            </a:r>
            <a:endParaRPr lang="zh-CN" altLang="en-US" b="1" kern="0" dirty="0">
              <a:solidFill>
                <a:schemeClr val="bg1"/>
              </a:solidFill>
            </a:endParaRPr>
          </a:p>
        </p:txBody>
      </p:sp>
      <p:sp>
        <p:nvSpPr>
          <p:cNvPr id="57" name="Shape 678"/>
          <p:cNvSpPr/>
          <p:nvPr/>
        </p:nvSpPr>
        <p:spPr>
          <a:xfrm>
            <a:off x="5006069" y="4570074"/>
            <a:ext cx="3755224" cy="1845496"/>
          </a:xfrm>
          <a:prstGeom prst="rect">
            <a:avLst/>
          </a:prstGeom>
          <a:ln w="12700">
            <a:miter lim="400000"/>
          </a:ln>
          <a:extLst>
            <a:ext uri="{C572A759-6A51-4108-AA02-DFA0A04FC94B}">
              <ma14:wrappingTextBoxFlag xmlns="" xmlns:ma14="http://schemas.microsoft.com/office/mac/drawingml/2011/main" val="1"/>
            </a:ext>
          </a:extLst>
        </p:spPr>
        <p:txBody>
          <a:bodyPr wrap="square" lIns="36000" tIns="36000" rIns="36000" bIns="36000">
            <a:spAutoFit/>
          </a:bodyPr>
          <a:lstStyle/>
          <a:p>
            <a:pPr marL="285750" lvl="2" indent="-285750" algn="just" defTabSz="1289050" hangingPunct="0">
              <a:lnSpc>
                <a:spcPct val="120000"/>
              </a:lnSpc>
              <a:buSzPct val="100000"/>
              <a:buFont typeface="Wingdings" panose="05000000000000000000" pitchFamily="2" charset="2"/>
              <a:buChar char="Ø"/>
              <a:defRPr sz="1600">
                <a:latin typeface="KaiTi"/>
                <a:ea typeface="KaiTi"/>
                <a:cs typeface="KaiTi"/>
                <a:sym typeface="KaiTi"/>
              </a:defRPr>
            </a:pPr>
            <a:r>
              <a:rPr lang="zh-CN" altLang="en-US" kern="0" dirty="0" smtClean="0">
                <a:solidFill>
                  <a:srgbClr val="000000"/>
                </a:solidFill>
                <a:latin typeface="楷体" panose="02010609060101010101" pitchFamily="49" charset="-122"/>
                <a:ea typeface="楷体" panose="02010609060101010101" pitchFamily="49" charset="-122"/>
                <a:cs typeface="KaiTi"/>
                <a:sym typeface="KaiTi"/>
              </a:rPr>
              <a:t>大数据挖掘技术使数据资源成为重要情报来源，加剧西方各国数据掠夺</a:t>
            </a:r>
            <a:endParaRPr lang="en-US" altLang="zh-CN" kern="0" dirty="0" smtClean="0">
              <a:solidFill>
                <a:srgbClr val="000000"/>
              </a:solidFill>
              <a:latin typeface="楷体" panose="02010609060101010101" pitchFamily="49" charset="-122"/>
              <a:ea typeface="楷体" panose="02010609060101010101" pitchFamily="49" charset="-122"/>
              <a:cs typeface="KaiTi"/>
              <a:sym typeface="KaiTi"/>
            </a:endParaRPr>
          </a:p>
          <a:p>
            <a:pPr marL="742950" lvl="3" indent="-285750" algn="just" defTabSz="1289050" hangingPunct="0">
              <a:lnSpc>
                <a:spcPct val="120000"/>
              </a:lnSpc>
              <a:buSzPct val="100000"/>
              <a:buFont typeface="Arial" panose="020B0604020202020204" pitchFamily="34" charset="0"/>
              <a:buChar char="•"/>
              <a:defRPr sz="1600">
                <a:latin typeface="KaiTi"/>
                <a:ea typeface="KaiTi"/>
                <a:cs typeface="KaiTi"/>
                <a:sym typeface="KaiTi"/>
              </a:defRPr>
            </a:pPr>
            <a:r>
              <a:rPr lang="en-US" altLang="zh-CN" b="1" kern="0" dirty="0" smtClean="0">
                <a:solidFill>
                  <a:srgbClr val="5B8ECC"/>
                </a:solidFill>
                <a:latin typeface="楷体" panose="02010609060101010101" pitchFamily="49" charset="-122"/>
                <a:ea typeface="楷体" panose="02010609060101010101" pitchFamily="49" charset="-122"/>
                <a:cs typeface="KaiTi"/>
                <a:sym typeface="KaiTi"/>
              </a:rPr>
              <a:t>Ex.</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美“梯队”项目搜集全球</a:t>
            </a:r>
            <a:r>
              <a:rPr lang="en-US" altLang="zh-CN" sz="1600" b="1" kern="0" dirty="0" smtClean="0">
                <a:solidFill>
                  <a:srgbClr val="C00000"/>
                </a:solidFill>
                <a:latin typeface="微软雅黑" panose="020B0503020204020204" pitchFamily="34" charset="-122"/>
                <a:ea typeface="微软雅黑" panose="020B0503020204020204" pitchFamily="34" charset="-122"/>
                <a:cs typeface="KaiTi"/>
                <a:sym typeface="KaiTi"/>
              </a:rPr>
              <a:t>90%</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通信信息</a:t>
            </a:r>
            <a:endParaRPr lang="en-US" altLang="zh-CN" sz="1600" kern="0" dirty="0" smtClean="0">
              <a:solidFill>
                <a:srgbClr val="000000"/>
              </a:solidFill>
              <a:latin typeface="楷体" panose="02010609060101010101" pitchFamily="49" charset="-122"/>
              <a:ea typeface="楷体" panose="02010609060101010101" pitchFamily="49" charset="-122"/>
              <a:cs typeface="KaiTi"/>
              <a:sym typeface="KaiTi"/>
            </a:endParaRPr>
          </a:p>
          <a:p>
            <a:pPr marL="742950" lvl="3" indent="-285750" algn="just" defTabSz="1289050" hangingPunct="0">
              <a:lnSpc>
                <a:spcPct val="120000"/>
              </a:lnSpc>
              <a:buSzPct val="100000"/>
              <a:buFont typeface="Arial" panose="020B0604020202020204" pitchFamily="34" charset="0"/>
              <a:buChar char="•"/>
              <a:defRPr sz="1600">
                <a:latin typeface="KaiTi"/>
                <a:ea typeface="KaiTi"/>
                <a:cs typeface="KaiTi"/>
                <a:sym typeface="KaiTi"/>
              </a:defRPr>
            </a:pPr>
            <a:r>
              <a:rPr lang="en-US" altLang="zh-CN" sz="1600" b="1" kern="0" dirty="0" smtClean="0">
                <a:solidFill>
                  <a:srgbClr val="5B8ECC"/>
                </a:solidFill>
                <a:latin typeface="楷体" panose="02010609060101010101" pitchFamily="49" charset="-122"/>
                <a:ea typeface="楷体" panose="02010609060101010101" pitchFamily="49" charset="-122"/>
                <a:cs typeface="KaiTi"/>
                <a:sym typeface="KaiTi"/>
              </a:rPr>
              <a:t>Ex.</a:t>
            </a: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英“颞颥”</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项目监听</a:t>
            </a:r>
            <a:r>
              <a:rPr lang="zh-CN" altLang="en-US" sz="1600" b="1" kern="0" dirty="0">
                <a:solidFill>
                  <a:srgbClr val="C00000"/>
                </a:solidFill>
                <a:latin typeface="微软雅黑" panose="020B0503020204020204" pitchFamily="34" charset="-122"/>
                <a:ea typeface="微软雅黑" panose="020B0503020204020204" pitchFamily="34" charset="-122"/>
                <a:cs typeface="KaiTi"/>
                <a:sym typeface="KaiTi"/>
              </a:rPr>
              <a:t>承担全球电话和网络流量</a:t>
            </a: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的光缆系统</a:t>
            </a:r>
            <a:endParaRPr lang="zh-CN" altLang="en-US" sz="1600" b="1" kern="0" dirty="0">
              <a:solidFill>
                <a:srgbClr val="5B8ECC"/>
              </a:solidFill>
              <a:latin typeface="楷体" panose="02010609060101010101" pitchFamily="49" charset="-122"/>
              <a:ea typeface="楷体" panose="02010609060101010101" pitchFamily="49" charset="-122"/>
              <a:cs typeface="KaiTi"/>
              <a:sym typeface="KaiTi"/>
            </a:endParaRPr>
          </a:p>
        </p:txBody>
      </p:sp>
      <p:sp>
        <p:nvSpPr>
          <p:cNvPr id="58" name="圆角矩形 2"/>
          <p:cNvSpPr/>
          <p:nvPr/>
        </p:nvSpPr>
        <p:spPr>
          <a:xfrm>
            <a:off x="839513" y="5536343"/>
            <a:ext cx="1329162" cy="538108"/>
          </a:xfrm>
          <a:prstGeom prst="roundRect">
            <a:avLst/>
          </a:prstGeom>
          <a:solidFill>
            <a:schemeClr val="tx2">
              <a:lumMod val="20000"/>
              <a:lumOff val="80000"/>
            </a:schemeClr>
          </a:solidFill>
          <a:ln>
            <a:solidFill>
              <a:schemeClr val="tx2"/>
            </a:solidFill>
            <a:prstDash val="dash"/>
          </a:ln>
        </p:spPr>
        <p:txBody>
          <a:bodyPr wrap="square" anchor="ctr">
            <a:noAutofit/>
          </a:bodyPr>
          <a:lstStyle/>
          <a:p>
            <a:pPr algn="ctr" defTabSz="1289050"/>
            <a:r>
              <a:rPr lang="zh-CN" altLang="en-US" sz="1600" dirty="0" smtClean="0">
                <a:latin typeface="微软雅黑"/>
                <a:ea typeface="微软雅黑"/>
                <a:cs typeface="微软雅黑"/>
              </a:rPr>
              <a:t>用户</a:t>
            </a:r>
            <a:endParaRPr lang="en-US" altLang="zh-CN" sz="1600" dirty="0" smtClean="0">
              <a:latin typeface="微软雅黑"/>
              <a:ea typeface="微软雅黑"/>
              <a:cs typeface="微软雅黑"/>
            </a:endParaRPr>
          </a:p>
          <a:p>
            <a:pPr algn="ctr" defTabSz="1289050"/>
            <a:r>
              <a:rPr lang="zh-CN" altLang="en-US" sz="1600" dirty="0" smtClean="0">
                <a:latin typeface="微软雅黑"/>
                <a:ea typeface="微软雅黑"/>
                <a:cs typeface="微软雅黑"/>
              </a:rPr>
              <a:t>通话记录</a:t>
            </a:r>
            <a:endParaRPr lang="zh-CN" altLang="en-US" sz="1600" dirty="0">
              <a:latin typeface="微软雅黑"/>
              <a:ea typeface="微软雅黑"/>
              <a:cs typeface="微软雅黑"/>
            </a:endParaRPr>
          </a:p>
        </p:txBody>
      </p:sp>
      <p:sp>
        <p:nvSpPr>
          <p:cNvPr id="59" name="圆角矩形 4"/>
          <p:cNvSpPr/>
          <p:nvPr/>
        </p:nvSpPr>
        <p:spPr>
          <a:xfrm>
            <a:off x="3079208" y="5507743"/>
            <a:ext cx="1410108" cy="566708"/>
          </a:xfrm>
          <a:prstGeom prst="roundRect">
            <a:avLst/>
          </a:prstGeom>
          <a:solidFill>
            <a:schemeClr val="tx2">
              <a:lumMod val="20000"/>
              <a:lumOff val="80000"/>
            </a:schemeClr>
          </a:solidFill>
          <a:ln>
            <a:solidFill>
              <a:schemeClr val="tx2"/>
            </a:solidFill>
            <a:prstDash val="dash"/>
          </a:ln>
        </p:spPr>
        <p:txBody>
          <a:bodyPr wrap="square" anchor="ctr">
            <a:noAutofit/>
          </a:bodyPr>
          <a:lstStyle/>
          <a:p>
            <a:pPr algn="ctr" defTabSz="1289050"/>
            <a:r>
              <a:rPr lang="zh-CN" altLang="en-US" sz="1600" dirty="0" smtClean="0">
                <a:latin typeface="微软雅黑"/>
                <a:ea typeface="微软雅黑"/>
                <a:cs typeface="微软雅黑"/>
              </a:rPr>
              <a:t>人群</a:t>
            </a:r>
            <a:endParaRPr lang="en-US" altLang="zh-CN" sz="1600" dirty="0" smtClean="0">
              <a:latin typeface="微软雅黑"/>
              <a:ea typeface="微软雅黑"/>
              <a:cs typeface="微软雅黑"/>
            </a:endParaRPr>
          </a:p>
          <a:p>
            <a:pPr algn="ctr" defTabSz="1289050"/>
            <a:r>
              <a:rPr lang="zh-CN" altLang="en-US" sz="1600" dirty="0" smtClean="0">
                <a:latin typeface="微软雅黑"/>
                <a:ea typeface="微软雅黑"/>
                <a:cs typeface="微软雅黑"/>
              </a:rPr>
              <a:t>流动</a:t>
            </a:r>
            <a:r>
              <a:rPr lang="zh-CN" altLang="en-US" sz="1600" dirty="0">
                <a:latin typeface="微软雅黑"/>
                <a:ea typeface="微软雅黑"/>
                <a:cs typeface="微软雅黑"/>
              </a:rPr>
              <a:t>规律</a:t>
            </a:r>
          </a:p>
        </p:txBody>
      </p:sp>
      <p:sp>
        <p:nvSpPr>
          <p:cNvPr id="62" name="右箭头 7"/>
          <p:cNvSpPr/>
          <p:nvPr/>
        </p:nvSpPr>
        <p:spPr>
          <a:xfrm>
            <a:off x="2281941" y="5826708"/>
            <a:ext cx="684000" cy="216024"/>
          </a:xfrm>
          <a:prstGeom prst="rightArrow">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108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矩形 8"/>
          <p:cNvSpPr/>
          <p:nvPr/>
        </p:nvSpPr>
        <p:spPr>
          <a:xfrm>
            <a:off x="2267200" y="5538676"/>
            <a:ext cx="595035" cy="338554"/>
          </a:xfrm>
          <a:prstGeom prst="rect">
            <a:avLst/>
          </a:prstGeom>
        </p:spPr>
        <p:txBody>
          <a:bodyPr wrap="none" anchor="ctr">
            <a:noAutofit/>
          </a:bodyPr>
          <a:lstStyle/>
          <a:p>
            <a:pPr algn="ctr"/>
            <a:r>
              <a:rPr lang="zh-CN" altLang="en-US" sz="1600" b="1" dirty="0">
                <a:solidFill>
                  <a:srgbClr val="C00000"/>
                </a:solidFill>
                <a:latin typeface="微软雅黑" panose="020B0503020204020204" pitchFamily="34" charset="-122"/>
                <a:ea typeface="微软雅黑" panose="020B0503020204020204" pitchFamily="34" charset="-122"/>
                <a:cs typeface="微软雅黑"/>
              </a:rPr>
              <a:t>分析</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66" name="圆角矩形 2"/>
          <p:cNvSpPr/>
          <p:nvPr/>
        </p:nvSpPr>
        <p:spPr>
          <a:xfrm>
            <a:off x="839513" y="4379864"/>
            <a:ext cx="1298110" cy="538108"/>
          </a:xfrm>
          <a:prstGeom prst="roundRect">
            <a:avLst/>
          </a:prstGeom>
          <a:solidFill>
            <a:schemeClr val="tx2">
              <a:lumMod val="20000"/>
              <a:lumOff val="80000"/>
            </a:schemeClr>
          </a:solidFill>
          <a:ln>
            <a:solidFill>
              <a:schemeClr val="tx2"/>
            </a:solidFill>
            <a:prstDash val="dash"/>
          </a:ln>
        </p:spPr>
        <p:txBody>
          <a:bodyPr wrap="square" anchor="ctr">
            <a:noAutofit/>
          </a:bodyPr>
          <a:lstStyle/>
          <a:p>
            <a:pPr algn="ctr" defTabSz="1289050"/>
            <a:r>
              <a:rPr lang="zh-CN" altLang="en-US" sz="1600" dirty="0" smtClean="0">
                <a:latin typeface="微软雅黑"/>
                <a:ea typeface="微软雅黑"/>
                <a:cs typeface="微软雅黑"/>
              </a:rPr>
              <a:t>企业</a:t>
            </a:r>
            <a:endParaRPr lang="en-US" altLang="zh-CN" sz="1600" dirty="0" smtClean="0">
              <a:latin typeface="微软雅黑"/>
              <a:ea typeface="微软雅黑"/>
              <a:cs typeface="微软雅黑"/>
            </a:endParaRPr>
          </a:p>
          <a:p>
            <a:pPr algn="ctr" defTabSz="1289050"/>
            <a:r>
              <a:rPr lang="zh-CN" altLang="en-US" sz="1600" dirty="0" smtClean="0">
                <a:latin typeface="微软雅黑"/>
                <a:ea typeface="微软雅黑"/>
                <a:cs typeface="微软雅黑"/>
              </a:rPr>
              <a:t>用户数据</a:t>
            </a:r>
            <a:endParaRPr lang="zh-CN" altLang="en-US" sz="1600" dirty="0">
              <a:latin typeface="微软雅黑"/>
              <a:ea typeface="微软雅黑"/>
              <a:cs typeface="微软雅黑"/>
            </a:endParaRPr>
          </a:p>
        </p:txBody>
      </p:sp>
      <p:sp>
        <p:nvSpPr>
          <p:cNvPr id="67" name="圆角矩形 4"/>
          <p:cNvSpPr/>
          <p:nvPr/>
        </p:nvSpPr>
        <p:spPr>
          <a:xfrm>
            <a:off x="3118257" y="4379864"/>
            <a:ext cx="1360317" cy="538108"/>
          </a:xfrm>
          <a:prstGeom prst="roundRect">
            <a:avLst/>
          </a:prstGeom>
          <a:solidFill>
            <a:schemeClr val="tx2">
              <a:lumMod val="20000"/>
              <a:lumOff val="80000"/>
            </a:schemeClr>
          </a:solidFill>
          <a:ln>
            <a:solidFill>
              <a:schemeClr val="tx2"/>
            </a:solidFill>
            <a:prstDash val="dash"/>
          </a:ln>
        </p:spPr>
        <p:txBody>
          <a:bodyPr wrap="square" anchor="ctr">
            <a:noAutofit/>
          </a:bodyPr>
          <a:lstStyle/>
          <a:p>
            <a:pPr algn="ctr" defTabSz="1289050"/>
            <a:r>
              <a:rPr lang="zh-CN" altLang="en-US" sz="1600" dirty="0" smtClean="0">
                <a:latin typeface="微软雅黑"/>
                <a:ea typeface="微软雅黑"/>
                <a:cs typeface="微软雅黑"/>
              </a:rPr>
              <a:t>用户</a:t>
            </a:r>
            <a:endParaRPr lang="en-US" altLang="zh-CN" sz="1600" dirty="0" smtClean="0">
              <a:latin typeface="微软雅黑"/>
              <a:ea typeface="微软雅黑"/>
              <a:cs typeface="微软雅黑"/>
            </a:endParaRPr>
          </a:p>
          <a:p>
            <a:pPr algn="ctr" defTabSz="1289050"/>
            <a:r>
              <a:rPr lang="zh-CN" altLang="en-US" sz="1600" dirty="0" smtClean="0">
                <a:latin typeface="微软雅黑"/>
                <a:ea typeface="微软雅黑"/>
                <a:cs typeface="微软雅黑"/>
              </a:rPr>
              <a:t>偏好、需求</a:t>
            </a:r>
            <a:endParaRPr lang="zh-CN" altLang="en-US" sz="1600" dirty="0">
              <a:latin typeface="微软雅黑"/>
              <a:ea typeface="微软雅黑"/>
              <a:cs typeface="微软雅黑"/>
            </a:endParaRPr>
          </a:p>
        </p:txBody>
      </p:sp>
      <p:sp>
        <p:nvSpPr>
          <p:cNvPr id="68" name="右箭头 7"/>
          <p:cNvSpPr/>
          <p:nvPr/>
        </p:nvSpPr>
        <p:spPr>
          <a:xfrm>
            <a:off x="2285940" y="4643775"/>
            <a:ext cx="684000" cy="216024"/>
          </a:xfrm>
          <a:prstGeom prst="rightArrow">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108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9" name="矩形 8"/>
          <p:cNvSpPr/>
          <p:nvPr/>
        </p:nvSpPr>
        <p:spPr>
          <a:xfrm>
            <a:off x="2271199" y="4355743"/>
            <a:ext cx="595035" cy="338554"/>
          </a:xfrm>
          <a:prstGeom prst="rect">
            <a:avLst/>
          </a:prstGeom>
        </p:spPr>
        <p:txBody>
          <a:bodyPr wrap="none" anchor="ctr">
            <a:noAutofit/>
          </a:bodyPr>
          <a:lstStyle/>
          <a:p>
            <a:pPr algn="ctr"/>
            <a:r>
              <a:rPr lang="zh-CN" altLang="en-US" sz="1600" b="1" dirty="0">
                <a:solidFill>
                  <a:srgbClr val="C00000"/>
                </a:solidFill>
                <a:latin typeface="微软雅黑" panose="020B0503020204020204" pitchFamily="34" charset="-122"/>
                <a:ea typeface="微软雅黑" panose="020B0503020204020204" pitchFamily="34" charset="-122"/>
                <a:cs typeface="微软雅黑"/>
              </a:rPr>
              <a:t>分析</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71" name="矩形 8"/>
          <p:cNvSpPr/>
          <p:nvPr/>
        </p:nvSpPr>
        <p:spPr>
          <a:xfrm>
            <a:off x="1952158" y="5085317"/>
            <a:ext cx="1460041" cy="287809"/>
          </a:xfrm>
          <a:prstGeom prst="rect">
            <a:avLst/>
          </a:prstGeom>
        </p:spPr>
        <p:txBody>
          <a:bodyPr wrap="none" anchor="ctr">
            <a:no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帮助企业盈利</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73" name="矩形 8"/>
          <p:cNvSpPr/>
          <p:nvPr/>
        </p:nvSpPr>
        <p:spPr>
          <a:xfrm>
            <a:off x="1416773" y="6213025"/>
            <a:ext cx="2295887" cy="287809"/>
          </a:xfrm>
          <a:prstGeom prst="rect">
            <a:avLst/>
          </a:prstGeom>
        </p:spPr>
        <p:txBody>
          <a:bodyPr wrap="none" anchor="ctr">
            <a:no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为市政规划等提供支撑</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0849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bwMode="auto">
          <a:xfrm>
            <a:off x="511150" y="222682"/>
            <a:ext cx="8250141" cy="727017"/>
          </a:xfrm>
          <a:prstGeom prst="rect">
            <a:avLst/>
          </a:prstGeom>
          <a:noFill/>
          <a:ln w="9525">
            <a:noFill/>
            <a:miter lim="800000"/>
          </a:ln>
        </p:spPr>
        <p:txBody>
          <a:bodyPr vert="horz" wrap="square" lIns="91440" tIns="45720" rIns="91440" bIns="45720" numCol="1" anchor="ctr" anchorCtr="0" compatLnSpc="1">
            <a:noAutofit/>
          </a:bodyPr>
          <a:lstStyle>
            <a:lvl1pPr algn="ctr" rtl="0" eaLnBrk="0" fontAlgn="base" hangingPunct="0">
              <a:spcBef>
                <a:spcPct val="0"/>
              </a:spcBef>
              <a:spcAft>
                <a:spcPct val="0"/>
              </a:spcAft>
              <a:defRPr sz="3600" b="1">
                <a:solidFill>
                  <a:srgbClr val="FF0000"/>
                </a:solidFill>
                <a:latin typeface="微软雅黑" pitchFamily="34" charset="-122"/>
                <a:ea typeface="微软雅黑" pitchFamily="34" charset="-122"/>
                <a:cs typeface="+mj-cs"/>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defRPr>
            </a:lvl5pPr>
            <a:lvl6pPr marL="457200" algn="ctr" rtl="0" fontAlgn="base">
              <a:spcBef>
                <a:spcPct val="0"/>
              </a:spcBef>
              <a:spcAft>
                <a:spcPct val="0"/>
              </a:spcAft>
              <a:defRPr sz="4000" b="1">
                <a:solidFill>
                  <a:srgbClr val="FF0000"/>
                </a:solidFill>
                <a:latin typeface="Arial" pitchFamily="34" charset="0"/>
                <a:ea typeface="宋体" pitchFamily="2" charset="-122"/>
              </a:defRPr>
            </a:lvl6pPr>
            <a:lvl7pPr marL="914400" algn="ctr" rtl="0" fontAlgn="base">
              <a:spcBef>
                <a:spcPct val="0"/>
              </a:spcBef>
              <a:spcAft>
                <a:spcPct val="0"/>
              </a:spcAft>
              <a:defRPr sz="4000" b="1">
                <a:solidFill>
                  <a:srgbClr val="FF0000"/>
                </a:solidFill>
                <a:latin typeface="Arial" pitchFamily="34" charset="0"/>
                <a:ea typeface="宋体" pitchFamily="2" charset="-122"/>
              </a:defRPr>
            </a:lvl7pPr>
            <a:lvl8pPr marL="1371600" algn="ctr" rtl="0" fontAlgn="base">
              <a:spcBef>
                <a:spcPct val="0"/>
              </a:spcBef>
              <a:spcAft>
                <a:spcPct val="0"/>
              </a:spcAft>
              <a:defRPr sz="4000" b="1">
                <a:solidFill>
                  <a:srgbClr val="FF0000"/>
                </a:solidFill>
                <a:latin typeface="Arial" pitchFamily="34" charset="0"/>
                <a:ea typeface="宋体" pitchFamily="2" charset="-122"/>
              </a:defRPr>
            </a:lvl8pPr>
            <a:lvl9pPr marL="1828800" algn="ctr" rtl="0" fontAlgn="base">
              <a:spcBef>
                <a:spcPct val="0"/>
              </a:spcBef>
              <a:spcAft>
                <a:spcPct val="0"/>
              </a:spcAft>
              <a:defRPr sz="4000" b="1">
                <a:solidFill>
                  <a:srgbClr val="FF0000"/>
                </a:solidFill>
                <a:latin typeface="Arial" pitchFamily="34" charset="0"/>
                <a:ea typeface="宋体" pitchFamily="2" charset="-122"/>
              </a:defRPr>
            </a:lvl9pPr>
          </a:lstStyle>
          <a:p>
            <a:r>
              <a:rPr lang="zh-CN" altLang="en-US" sz="2800" dirty="0">
                <a:solidFill>
                  <a:schemeClr val="tx1"/>
                </a:solidFill>
                <a:latin typeface="黑体" pitchFamily="49" charset="-122"/>
                <a:ea typeface="黑体" pitchFamily="49" charset="-122"/>
                <a:cs typeface="+mn-cs"/>
              </a:rPr>
              <a:t>各国将网络数据作为着力保护的重要资产</a:t>
            </a:r>
          </a:p>
        </p:txBody>
      </p:sp>
      <p:sp>
        <p:nvSpPr>
          <p:cNvPr id="60" name="Shape 627"/>
          <p:cNvSpPr/>
          <p:nvPr/>
        </p:nvSpPr>
        <p:spPr>
          <a:xfrm>
            <a:off x="324000" y="1962809"/>
            <a:ext cx="8568000" cy="1006197"/>
          </a:xfrm>
          <a:prstGeom prst="rect">
            <a:avLst/>
          </a:prstGeom>
          <a:ln/>
        </p:spPr>
        <p:style>
          <a:lnRef idx="2">
            <a:schemeClr val="accent5"/>
          </a:lnRef>
          <a:fillRef idx="1">
            <a:schemeClr val="lt1"/>
          </a:fillRef>
          <a:effectRef idx="0">
            <a:schemeClr val="accent5"/>
          </a:effectRef>
          <a:fontRef idx="minor">
            <a:schemeClr val="dk1"/>
          </a:fontRef>
        </p:style>
        <p:txBody>
          <a:bodyPr lIns="45719" rIns="45719" anchor="ctr"/>
          <a:lstStyle/>
          <a:p>
            <a:pPr defTabSz="533400" hangingPunct="0">
              <a:lnSpc>
                <a:spcPct val="130000"/>
              </a:lnSpc>
              <a:defRPr sz="1400">
                <a:latin typeface="KaiTi"/>
                <a:ea typeface="KaiTi"/>
                <a:cs typeface="KaiTi"/>
                <a:sym typeface="KaiTi"/>
              </a:defRPr>
            </a:pPr>
            <a:endParaRPr sz="1400" kern="0">
              <a:solidFill>
                <a:srgbClr val="000000"/>
              </a:solidFill>
              <a:latin typeface="KaiTi"/>
              <a:ea typeface="KaiTi"/>
              <a:cs typeface="KaiTi"/>
              <a:sym typeface="KaiTi"/>
            </a:endParaRPr>
          </a:p>
        </p:txBody>
      </p:sp>
      <p:grpSp>
        <p:nvGrpSpPr>
          <p:cNvPr id="61" name="Group 630"/>
          <p:cNvGrpSpPr/>
          <p:nvPr/>
        </p:nvGrpSpPr>
        <p:grpSpPr>
          <a:xfrm>
            <a:off x="324000" y="1474589"/>
            <a:ext cx="8568000" cy="516374"/>
            <a:chOff x="0" y="7486"/>
            <a:chExt cx="2556001" cy="829839"/>
          </a:xfrm>
        </p:grpSpPr>
        <p:sp>
          <p:nvSpPr>
            <p:cNvPr id="63" name="Shape 628"/>
            <p:cNvSpPr/>
            <p:nvPr/>
          </p:nvSpPr>
          <p:spPr>
            <a:xfrm>
              <a:off x="0" y="7486"/>
              <a:ext cx="2556000" cy="801893"/>
            </a:xfrm>
            <a:prstGeom prst="rect">
              <a:avLst/>
            </a:prstGeom>
            <a:ln/>
          </p:spPr>
          <p:style>
            <a:lnRef idx="1">
              <a:schemeClr val="accent5"/>
            </a:lnRef>
            <a:fillRef idx="3">
              <a:schemeClr val="accent5"/>
            </a:fillRef>
            <a:effectRef idx="2">
              <a:schemeClr val="accent5"/>
            </a:effectRef>
            <a:fontRef idx="minor">
              <a:schemeClr val="lt1"/>
            </a:fontRef>
          </p:style>
          <p:txBody>
            <a:bodyPr wrap="square" lIns="45719" tIns="45719" rIns="45719" bIns="45719" numCol="1" anchor="ctr">
              <a:noAutofit/>
            </a:bodyPr>
            <a:lstStyle/>
            <a:p>
              <a:pPr algn="ctr" defTabSz="800100" hangingPunct="0">
                <a:lnSpc>
                  <a:spcPct val="120000"/>
                </a:lnSpc>
                <a:defRPr>
                  <a:solidFill>
                    <a:srgbClr val="FFFFFF"/>
                  </a:solidFill>
                  <a:latin typeface="Arial"/>
                  <a:ea typeface="Arial"/>
                  <a:cs typeface="Arial"/>
                  <a:sym typeface="Arial"/>
                </a:defRPr>
              </a:pPr>
              <a:endParaRPr kern="0">
                <a:solidFill>
                  <a:srgbClr val="FFFFFF"/>
                </a:solidFill>
                <a:latin typeface="Arial"/>
                <a:ea typeface="Arial"/>
                <a:cs typeface="Arial"/>
                <a:sym typeface="Arial"/>
              </a:endParaRPr>
            </a:p>
          </p:txBody>
        </p:sp>
        <p:sp>
          <p:nvSpPr>
            <p:cNvPr id="65" name="Shape 629"/>
            <p:cNvSpPr/>
            <p:nvPr/>
          </p:nvSpPr>
          <p:spPr>
            <a:xfrm>
              <a:off x="0" y="65730"/>
              <a:ext cx="2556001" cy="77159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73152" tIns="73152" rIns="73152" bIns="73152" numCol="1" anchor="ctr">
              <a:spAutoFit/>
            </a:bodyPr>
            <a:lstStyle/>
            <a:p>
              <a:pPr marL="285750" indent="-285750" algn="ctr" defTabSz="800100" hangingPunct="0">
                <a:lnSpc>
                  <a:spcPct val="120000"/>
                </a:lnSpc>
                <a:buFont typeface="Wingdings" panose="05000000000000000000" pitchFamily="2" charset="2"/>
                <a:buChar char="Ø"/>
                <a:defRPr>
                  <a:solidFill>
                    <a:srgbClr val="FFFFFF"/>
                  </a:solidFill>
                  <a:latin typeface="Microsoft YaHei"/>
                  <a:ea typeface="Microsoft YaHei"/>
                  <a:cs typeface="Microsoft YaHei"/>
                  <a:sym typeface="Microsoft YaHei"/>
                </a:defRPr>
              </a:pPr>
              <a:r>
                <a:rPr lang="zh-CN" altLang="en-US" kern="0" dirty="0" smtClean="0">
                  <a:solidFill>
                    <a:srgbClr val="FFFFFF"/>
                  </a:solidFill>
                  <a:latin typeface="Microsoft YaHei"/>
                  <a:ea typeface="Microsoft YaHei"/>
                  <a:cs typeface="Microsoft YaHei"/>
                  <a:sym typeface="Microsoft YaHei"/>
                </a:rPr>
                <a:t>加强用户隐私保护，加大违法惩处力度</a:t>
              </a:r>
              <a:endParaRPr kern="0" dirty="0">
                <a:solidFill>
                  <a:srgbClr val="FFFFFF"/>
                </a:solidFill>
                <a:latin typeface="Microsoft YaHei"/>
                <a:ea typeface="Microsoft YaHei"/>
                <a:cs typeface="Microsoft YaHei"/>
                <a:sym typeface="Microsoft YaHei"/>
              </a:endParaRPr>
            </a:p>
          </p:txBody>
        </p:sp>
      </p:grpSp>
      <p:sp>
        <p:nvSpPr>
          <p:cNvPr id="74" name="Shape 687"/>
          <p:cNvSpPr/>
          <p:nvPr/>
        </p:nvSpPr>
        <p:spPr>
          <a:xfrm>
            <a:off x="417515" y="1960241"/>
            <a:ext cx="4010485" cy="988188"/>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nchor="ctr">
            <a:noAutofit/>
          </a:bodyPr>
          <a:lstStyle/>
          <a:p>
            <a:pPr marL="0" lvl="1" defTabSz="457200" hangingPunct="0">
              <a:buSzPct val="100000"/>
              <a:defRPr sz="1600">
                <a:solidFill>
                  <a:srgbClr val="C00000"/>
                </a:solidFill>
                <a:latin typeface="Microsoft YaHei"/>
                <a:ea typeface="Microsoft YaHei"/>
                <a:cs typeface="Microsoft YaHei"/>
                <a:sym typeface="Microsoft YaHei"/>
              </a:defRPr>
            </a:pPr>
            <a:r>
              <a:rPr lang="zh-CN" altLang="en-US" sz="1600" kern="0" dirty="0" smtClean="0">
                <a:solidFill>
                  <a:srgbClr val="C00000"/>
                </a:solidFill>
                <a:latin typeface="Microsoft YaHei"/>
                <a:ea typeface="Microsoft YaHei"/>
                <a:cs typeface="Microsoft YaHei"/>
                <a:sym typeface="Microsoft YaHei"/>
              </a:rPr>
              <a:t>英国：向欧盟提议</a:t>
            </a:r>
            <a:r>
              <a:rPr lang="en-US" altLang="zh-CN" sz="1600" kern="0" dirty="0" smtClean="0">
                <a:solidFill>
                  <a:srgbClr val="C00000"/>
                </a:solidFill>
                <a:latin typeface="Microsoft YaHei"/>
                <a:ea typeface="Microsoft YaHei"/>
                <a:cs typeface="Microsoft YaHei"/>
                <a:sym typeface="Microsoft YaHei"/>
              </a:rPr>
              <a:t>《</a:t>
            </a:r>
            <a:r>
              <a:rPr lang="zh-CN" altLang="en-US" sz="1600" kern="0" dirty="0" smtClean="0">
                <a:solidFill>
                  <a:srgbClr val="C00000"/>
                </a:solidFill>
                <a:latin typeface="Microsoft YaHei"/>
                <a:ea typeface="Microsoft YaHei"/>
                <a:cs typeface="Microsoft YaHei"/>
                <a:sym typeface="Microsoft YaHei"/>
              </a:rPr>
              <a:t>一般性数据保护</a:t>
            </a:r>
            <a:r>
              <a:rPr lang="zh-CN" altLang="en-US" sz="1600" kern="0" dirty="0">
                <a:solidFill>
                  <a:srgbClr val="C00000"/>
                </a:solidFill>
                <a:latin typeface="Microsoft YaHei"/>
                <a:ea typeface="Microsoft YaHei"/>
                <a:cs typeface="Microsoft YaHei"/>
                <a:sym typeface="Microsoft YaHei"/>
              </a:rPr>
              <a:t>条例</a:t>
            </a:r>
            <a:r>
              <a:rPr lang="en-US" altLang="zh-CN" sz="1600" kern="0" dirty="0" smtClean="0">
                <a:solidFill>
                  <a:srgbClr val="C00000"/>
                </a:solidFill>
                <a:latin typeface="Microsoft YaHei"/>
                <a:ea typeface="Microsoft YaHei"/>
                <a:cs typeface="Microsoft YaHei"/>
                <a:sym typeface="Microsoft YaHei"/>
              </a:rPr>
              <a:t>》</a:t>
            </a:r>
            <a:endParaRPr sz="1600" kern="0" dirty="0" smtClean="0">
              <a:solidFill>
                <a:srgbClr val="C00000"/>
              </a:solidFill>
              <a:latin typeface="Microsoft YaHei"/>
              <a:ea typeface="Microsoft YaHei"/>
              <a:cs typeface="Microsoft YaHei"/>
              <a:sym typeface="Microsoft YaHei"/>
            </a:endParaRPr>
          </a:p>
          <a:p>
            <a:pPr marL="180000" lvl="2" indent="-180000" algn="just" defTabSz="457200" hangingPunct="0">
              <a:spcBef>
                <a:spcPts val="600"/>
              </a:spcBef>
              <a:spcAft>
                <a:spcPts val="600"/>
              </a:spcAft>
              <a:buSzPct val="100000"/>
              <a:buFont typeface="Wingdings" panose="05000000000000000000" pitchFamily="2" charset="2"/>
              <a:buChar char="Ø"/>
              <a:defRPr sz="1600">
                <a:latin typeface="KaiTi"/>
                <a:ea typeface="KaiTi"/>
                <a:cs typeface="KaiTi"/>
                <a:sym typeface="KaiTi"/>
              </a:defRPr>
            </a:pPr>
            <a:r>
              <a:rPr lang="zh-CN" altLang="en-US" sz="1600" kern="0" dirty="0" smtClean="0">
                <a:solidFill>
                  <a:srgbClr val="000000"/>
                </a:solidFill>
                <a:latin typeface="KaiTi"/>
                <a:ea typeface="KaiTi"/>
                <a:cs typeface="KaiTi"/>
                <a:sym typeface="KaiTi"/>
              </a:rPr>
              <a:t>对数据泄露企业按全球营业额</a:t>
            </a:r>
            <a:r>
              <a:rPr lang="en-US" altLang="zh-CN" sz="1600" b="1" kern="0" dirty="0">
                <a:solidFill>
                  <a:schemeClr val="tx2"/>
                </a:solidFill>
                <a:latin typeface="微软雅黑" panose="020B0503020204020204" pitchFamily="34" charset="-122"/>
                <a:ea typeface="微软雅黑" panose="020B0503020204020204" pitchFamily="34" charset="-122"/>
                <a:cs typeface="KaiTi"/>
                <a:sym typeface="KaiTi"/>
              </a:rPr>
              <a:t>5%</a:t>
            </a:r>
            <a:r>
              <a:rPr lang="zh-CN" altLang="en-US" sz="1600" kern="0" dirty="0" smtClean="0">
                <a:solidFill>
                  <a:srgbClr val="000000"/>
                </a:solidFill>
                <a:latin typeface="KaiTi"/>
                <a:ea typeface="KaiTi"/>
                <a:cs typeface="KaiTi"/>
                <a:sym typeface="KaiTi"/>
              </a:rPr>
              <a:t>罚款</a:t>
            </a:r>
            <a:endParaRPr lang="en-US" altLang="zh-CN" sz="1600" kern="0" dirty="0">
              <a:solidFill>
                <a:srgbClr val="000000"/>
              </a:solidFill>
              <a:latin typeface="KaiTi"/>
              <a:ea typeface="KaiTi"/>
              <a:cs typeface="KaiTi"/>
              <a:sym typeface="KaiTi"/>
            </a:endParaRPr>
          </a:p>
        </p:txBody>
      </p:sp>
      <p:sp>
        <p:nvSpPr>
          <p:cNvPr id="75" name="Shape 687"/>
          <p:cNvSpPr/>
          <p:nvPr/>
        </p:nvSpPr>
        <p:spPr>
          <a:xfrm>
            <a:off x="4673526" y="1936236"/>
            <a:ext cx="4218474" cy="1103117"/>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nchor="ctr">
            <a:noAutofit/>
          </a:bodyPr>
          <a:lstStyle/>
          <a:p>
            <a:pPr marL="0" lvl="1" defTabSz="457200" hangingPunct="0">
              <a:buSzPct val="100000"/>
              <a:defRPr sz="1600">
                <a:solidFill>
                  <a:srgbClr val="C00000"/>
                </a:solidFill>
                <a:latin typeface="Microsoft YaHei"/>
                <a:ea typeface="Microsoft YaHei"/>
                <a:cs typeface="Microsoft YaHei"/>
                <a:sym typeface="Microsoft YaHei"/>
              </a:defRPr>
            </a:pPr>
            <a:r>
              <a:rPr lang="zh-CN" altLang="zh-CN" sz="1600" dirty="0" smtClean="0">
                <a:sym typeface="Microsoft YaHei"/>
              </a:rPr>
              <a:t>美国</a:t>
            </a:r>
            <a:r>
              <a:rPr lang="zh-CN" altLang="en-US" sz="1600" dirty="0">
                <a:sym typeface="Microsoft YaHei"/>
              </a:rPr>
              <a:t>：</a:t>
            </a:r>
            <a:r>
              <a:rPr lang="zh-CN" altLang="zh-CN" sz="1600" dirty="0" smtClean="0">
                <a:sym typeface="Microsoft YaHei"/>
              </a:rPr>
              <a:t>发布《消费者隐私权法案</a:t>
            </a:r>
            <a:r>
              <a:rPr lang="en-US" altLang="zh-CN" sz="1600" kern="0" dirty="0" smtClean="0">
                <a:solidFill>
                  <a:srgbClr val="C00000"/>
                </a:solidFill>
                <a:latin typeface="Microsoft YaHei"/>
                <a:ea typeface="Microsoft YaHei"/>
                <a:cs typeface="Microsoft YaHei"/>
                <a:sym typeface="Microsoft YaHei"/>
              </a:rPr>
              <a:t>》</a:t>
            </a:r>
            <a:r>
              <a:rPr lang="zh-CN" altLang="en-US" sz="1600" kern="0" dirty="0" smtClean="0">
                <a:solidFill>
                  <a:srgbClr val="C00000"/>
                </a:solidFill>
                <a:latin typeface="Microsoft YaHei"/>
                <a:ea typeface="Microsoft YaHei"/>
                <a:cs typeface="Microsoft YaHei"/>
                <a:sym typeface="Microsoft YaHei"/>
              </a:rPr>
              <a:t>（草案）</a:t>
            </a:r>
            <a:endParaRPr sz="1600" kern="0" dirty="0" smtClean="0">
              <a:solidFill>
                <a:srgbClr val="C00000"/>
              </a:solidFill>
              <a:latin typeface="Microsoft YaHei"/>
              <a:ea typeface="Microsoft YaHei"/>
              <a:cs typeface="Microsoft YaHei"/>
              <a:sym typeface="Microsoft YaHei"/>
            </a:endParaRPr>
          </a:p>
          <a:p>
            <a:pPr marL="180000" lvl="2" indent="-180000" algn="just" defTabSz="457200" hangingPunct="0">
              <a:spcBef>
                <a:spcPts val="600"/>
              </a:spcBef>
              <a:spcAft>
                <a:spcPts val="600"/>
              </a:spcAft>
              <a:buSzPct val="100000"/>
              <a:buFont typeface="Wingdings" panose="05000000000000000000" pitchFamily="2" charset="2"/>
              <a:buChar char="Ø"/>
              <a:defRPr sz="1600">
                <a:latin typeface="KaiTi"/>
                <a:ea typeface="KaiTi"/>
                <a:cs typeface="KaiTi"/>
                <a:sym typeface="KaiTi"/>
              </a:defRPr>
            </a:pPr>
            <a:r>
              <a:rPr lang="zh-CN" altLang="en-US" sz="1600" kern="0" dirty="0" smtClean="0">
                <a:solidFill>
                  <a:srgbClr val="000000"/>
                </a:solidFill>
                <a:latin typeface="KaiTi"/>
                <a:ea typeface="KaiTi"/>
                <a:cs typeface="KaiTi"/>
                <a:sym typeface="KaiTi"/>
              </a:rPr>
              <a:t>赋予</a:t>
            </a:r>
            <a:r>
              <a:rPr lang="zh-CN" altLang="en-US" sz="1600" kern="0" dirty="0">
                <a:solidFill>
                  <a:srgbClr val="000000"/>
                </a:solidFill>
                <a:latin typeface="KaiTi"/>
                <a:ea typeface="KaiTi"/>
                <a:cs typeface="KaiTi"/>
                <a:sym typeface="KaiTi"/>
              </a:rPr>
              <a:t>美国民众更大的隐私权，</a:t>
            </a:r>
            <a:r>
              <a:rPr lang="zh-CN" altLang="en-US" sz="1600" kern="0" dirty="0" smtClean="0">
                <a:solidFill>
                  <a:srgbClr val="000000"/>
                </a:solidFill>
                <a:latin typeface="KaiTi"/>
                <a:ea typeface="KaiTi"/>
                <a:cs typeface="KaiTi"/>
                <a:sym typeface="KaiTi"/>
              </a:rPr>
              <a:t>制定新</a:t>
            </a:r>
            <a:r>
              <a:rPr lang="zh-CN" altLang="en-US" sz="1600" kern="0" dirty="0">
                <a:solidFill>
                  <a:srgbClr val="000000"/>
                </a:solidFill>
                <a:latin typeface="KaiTi"/>
                <a:ea typeface="KaiTi"/>
                <a:cs typeface="KaiTi"/>
                <a:sym typeface="KaiTi"/>
              </a:rPr>
              <a:t>的隐私准则框架</a:t>
            </a:r>
            <a:endParaRPr lang="en-US" altLang="zh-CN" sz="1600" kern="0" dirty="0">
              <a:solidFill>
                <a:srgbClr val="000000"/>
              </a:solidFill>
              <a:latin typeface="KaiTi"/>
              <a:ea typeface="KaiTi"/>
              <a:cs typeface="KaiTi"/>
              <a:sym typeface="KaiTi"/>
            </a:endParaRPr>
          </a:p>
        </p:txBody>
      </p:sp>
      <p:sp>
        <p:nvSpPr>
          <p:cNvPr id="76" name="矩形 46"/>
          <p:cNvSpPr/>
          <p:nvPr/>
        </p:nvSpPr>
        <p:spPr>
          <a:xfrm>
            <a:off x="363961" y="3390475"/>
            <a:ext cx="504056" cy="1943999"/>
          </a:xfrm>
          <a:prstGeom prst="rect">
            <a:avLst/>
          </a:prstGeom>
          <a:solidFill>
            <a:srgbClr val="024895"/>
          </a:solidFill>
          <a:ln w="57150">
            <a:headEnd/>
            <a:tailEnd/>
          </a:ln>
        </p:spPr>
        <p:style>
          <a:lnRef idx="3">
            <a:schemeClr val="lt1"/>
          </a:lnRef>
          <a:fillRef idx="1">
            <a:schemeClr val="accent1"/>
          </a:fillRef>
          <a:effectRef idx="1">
            <a:schemeClr val="accent1"/>
          </a:effectRef>
          <a:fontRef idx="minor">
            <a:schemeClr val="lt1"/>
          </a:fontRef>
        </p:style>
        <p:txBody>
          <a:bodyPr vert="horz" wrap="square" anchor="ctr">
            <a:noAutofit/>
          </a:bodyPr>
          <a:lstStyle/>
          <a:p>
            <a:pPr algn="ctr">
              <a:lnSpc>
                <a:spcPct val="110000"/>
              </a:lnSpc>
            </a:pPr>
            <a:r>
              <a:rPr lang="zh-CN" altLang="en-US" sz="2000" b="1" dirty="0" smtClean="0">
                <a:solidFill>
                  <a:schemeClr val="lt1"/>
                </a:solidFill>
                <a:latin typeface="微软雅黑" panose="020B0503020204020204" pitchFamily="34" charset="-122"/>
                <a:ea typeface="微软雅黑" panose="020B0503020204020204" pitchFamily="34" charset="-122"/>
              </a:rPr>
              <a:t>重</a:t>
            </a:r>
            <a:endParaRPr lang="en-US" altLang="zh-CN" sz="2000" b="1" dirty="0">
              <a:solidFill>
                <a:schemeClr val="lt1"/>
              </a:solidFill>
              <a:latin typeface="微软雅黑" panose="020B0503020204020204" pitchFamily="34" charset="-122"/>
              <a:ea typeface="微软雅黑" panose="020B0503020204020204" pitchFamily="34" charset="-122"/>
            </a:endParaRPr>
          </a:p>
          <a:p>
            <a:pPr algn="ctr">
              <a:lnSpc>
                <a:spcPct val="110000"/>
              </a:lnSpc>
            </a:pPr>
            <a:r>
              <a:rPr lang="zh-CN" altLang="en-US" sz="2000" b="1" dirty="0">
                <a:solidFill>
                  <a:schemeClr val="lt1"/>
                </a:solidFill>
                <a:latin typeface="微软雅黑" panose="020B0503020204020204" pitchFamily="34" charset="-122"/>
                <a:ea typeface="微软雅黑" panose="020B0503020204020204" pitchFamily="34" charset="-122"/>
              </a:rPr>
              <a:t>点</a:t>
            </a:r>
            <a:endParaRPr lang="en-US" altLang="zh-CN" sz="2000" b="1" dirty="0">
              <a:solidFill>
                <a:schemeClr val="lt1"/>
              </a:solidFill>
              <a:latin typeface="微软雅黑" panose="020B0503020204020204" pitchFamily="34" charset="-122"/>
              <a:ea typeface="微软雅黑" panose="020B0503020204020204" pitchFamily="34" charset="-122"/>
            </a:endParaRPr>
          </a:p>
          <a:p>
            <a:pPr algn="ctr">
              <a:lnSpc>
                <a:spcPct val="110000"/>
              </a:lnSpc>
            </a:pPr>
            <a:r>
              <a:rPr lang="zh-CN" altLang="en-US" sz="2000" b="1" dirty="0" smtClean="0">
                <a:solidFill>
                  <a:schemeClr val="lt1"/>
                </a:solidFill>
                <a:latin typeface="微软雅黑" panose="020B0503020204020204" pitchFamily="34" charset="-122"/>
                <a:ea typeface="微软雅黑" panose="020B0503020204020204" pitchFamily="34" charset="-122"/>
              </a:rPr>
              <a:t>关注</a:t>
            </a:r>
            <a:endParaRPr lang="en-US" altLang="zh-CN" sz="2000" b="1" dirty="0">
              <a:solidFill>
                <a:schemeClr val="lt1"/>
              </a:solidFill>
              <a:latin typeface="微软雅黑" panose="020B0503020204020204" pitchFamily="34" charset="-122"/>
              <a:ea typeface="微软雅黑" panose="020B0503020204020204" pitchFamily="34" charset="-122"/>
            </a:endParaRPr>
          </a:p>
        </p:txBody>
      </p:sp>
      <p:sp>
        <p:nvSpPr>
          <p:cNvPr id="77" name="左大括号 76"/>
          <p:cNvSpPr/>
          <p:nvPr/>
        </p:nvSpPr>
        <p:spPr>
          <a:xfrm>
            <a:off x="1043616" y="3566323"/>
            <a:ext cx="216000" cy="1768151"/>
          </a:xfrm>
          <a:prstGeom prst="leftBrace">
            <a:avLst>
              <a:gd name="adj1" fmla="val 126304"/>
              <a:gd name="adj2" fmla="val 50000"/>
            </a:avLst>
          </a:prstGeom>
          <a:ln w="28575">
            <a:solidFill>
              <a:srgbClr val="024895"/>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Shape 623"/>
          <p:cNvSpPr/>
          <p:nvPr/>
        </p:nvSpPr>
        <p:spPr>
          <a:xfrm>
            <a:off x="1405204" y="3501000"/>
            <a:ext cx="3312896" cy="2012707"/>
          </a:xfrm>
          <a:prstGeom prst="rect">
            <a:avLst/>
          </a:prstGeom>
          <a:ln/>
        </p:spPr>
        <p:style>
          <a:lnRef idx="2">
            <a:schemeClr val="accent5"/>
          </a:lnRef>
          <a:fillRef idx="1">
            <a:schemeClr val="lt1"/>
          </a:fillRef>
          <a:effectRef idx="0">
            <a:schemeClr val="accent5"/>
          </a:effectRef>
          <a:fontRef idx="minor">
            <a:schemeClr val="dk1"/>
          </a:fontRef>
        </p:style>
        <p:txBody>
          <a:bodyPr lIns="45719" rIns="45719"/>
          <a:lstStyle/>
          <a:p>
            <a:pPr defTabSz="533400" hangingPunct="0">
              <a:lnSpc>
                <a:spcPct val="120000"/>
              </a:lnSpc>
              <a:defRPr sz="1400">
                <a:latin typeface="KaiTi"/>
                <a:ea typeface="KaiTi"/>
                <a:cs typeface="KaiTi"/>
                <a:sym typeface="KaiTi"/>
              </a:defRPr>
            </a:pPr>
            <a:endParaRPr sz="1400" kern="0">
              <a:solidFill>
                <a:srgbClr val="000000"/>
              </a:solidFill>
              <a:latin typeface="KaiTi"/>
              <a:ea typeface="KaiTi"/>
              <a:cs typeface="KaiTi"/>
              <a:sym typeface="KaiTi"/>
            </a:endParaRPr>
          </a:p>
        </p:txBody>
      </p:sp>
      <p:grpSp>
        <p:nvGrpSpPr>
          <p:cNvPr id="79" name="Group 626"/>
          <p:cNvGrpSpPr/>
          <p:nvPr/>
        </p:nvGrpSpPr>
        <p:grpSpPr>
          <a:xfrm>
            <a:off x="900000" y="3131281"/>
            <a:ext cx="3815997" cy="491737"/>
            <a:chOff x="-410284" y="7486"/>
            <a:chExt cx="3106453" cy="829809"/>
          </a:xfrm>
        </p:grpSpPr>
        <p:sp>
          <p:nvSpPr>
            <p:cNvPr id="80" name="Shape 624"/>
            <p:cNvSpPr/>
            <p:nvPr/>
          </p:nvSpPr>
          <p:spPr>
            <a:xfrm>
              <a:off x="-1710" y="7486"/>
              <a:ext cx="2697879" cy="801893"/>
            </a:xfrm>
            <a:prstGeom prst="rect">
              <a:avLst/>
            </a:prstGeom>
            <a:ln/>
          </p:spPr>
          <p:style>
            <a:lnRef idx="1">
              <a:schemeClr val="accent5"/>
            </a:lnRef>
            <a:fillRef idx="3">
              <a:schemeClr val="accent5"/>
            </a:fillRef>
            <a:effectRef idx="2">
              <a:schemeClr val="accent5"/>
            </a:effectRef>
            <a:fontRef idx="minor">
              <a:schemeClr val="lt1"/>
            </a:fontRef>
          </p:style>
          <p:txBody>
            <a:bodyPr wrap="square" lIns="45719" tIns="45719" rIns="45719" bIns="45719" numCol="1" anchor="ctr">
              <a:noAutofit/>
            </a:bodyPr>
            <a:lstStyle/>
            <a:p>
              <a:pPr defTabSz="800100" hangingPunct="0">
                <a:lnSpc>
                  <a:spcPct val="120000"/>
                </a:lnSpc>
                <a:defRPr>
                  <a:solidFill>
                    <a:srgbClr val="FFFFFF"/>
                  </a:solidFill>
                  <a:latin typeface="Arial"/>
                  <a:ea typeface="Arial"/>
                  <a:cs typeface="Arial"/>
                  <a:sym typeface="Arial"/>
                </a:defRPr>
              </a:pPr>
              <a:endParaRPr kern="0">
                <a:solidFill>
                  <a:srgbClr val="FFFFFF"/>
                </a:solidFill>
                <a:latin typeface="Arial"/>
                <a:ea typeface="Arial"/>
                <a:cs typeface="Arial"/>
                <a:sym typeface="Arial"/>
              </a:endParaRPr>
            </a:p>
          </p:txBody>
        </p:sp>
        <p:sp>
          <p:nvSpPr>
            <p:cNvPr id="81" name="Shape 625"/>
            <p:cNvSpPr/>
            <p:nvPr/>
          </p:nvSpPr>
          <p:spPr>
            <a:xfrm>
              <a:off x="-410284" y="27071"/>
              <a:ext cx="2989231" cy="81022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73152" tIns="73152" rIns="73152" bIns="73152" numCol="1" anchor="ctr">
              <a:spAutoFit/>
            </a:bodyPr>
            <a:lstStyle/>
            <a:p>
              <a:pPr algn="ctr" defTabSz="800100" hangingPunct="0">
                <a:lnSpc>
                  <a:spcPct val="120000"/>
                </a:lnSpc>
                <a:buFont typeface="Wingdings" panose="05000000000000000000" pitchFamily="2" charset="2"/>
                <a:buChar char="Ø"/>
                <a:defRPr>
                  <a:solidFill>
                    <a:srgbClr val="FFFFFF"/>
                  </a:solidFill>
                  <a:latin typeface="Microsoft YaHei"/>
                  <a:ea typeface="Microsoft YaHei"/>
                  <a:cs typeface="Microsoft YaHei"/>
                  <a:sym typeface="Microsoft YaHei"/>
                </a:defRPr>
              </a:pPr>
              <a:r>
                <a:rPr lang="zh-CN" altLang="en-US" kern="0" dirty="0" smtClean="0">
                  <a:solidFill>
                    <a:srgbClr val="FFFFFF"/>
                  </a:solidFill>
                  <a:latin typeface="Microsoft YaHei"/>
                  <a:ea typeface="Microsoft YaHei"/>
                  <a:cs typeface="Microsoft YaHei"/>
                  <a:sym typeface="Microsoft YaHei"/>
                </a:rPr>
                <a:t>  </a:t>
              </a:r>
              <a:r>
                <a:rPr lang="zh-CN" altLang="en-US" kern="0" dirty="0">
                  <a:solidFill>
                    <a:srgbClr val="FFFFFF"/>
                  </a:solidFill>
                  <a:latin typeface="Microsoft YaHei"/>
                  <a:ea typeface="Microsoft YaHei"/>
                  <a:cs typeface="Microsoft YaHei"/>
                  <a:sym typeface="Microsoft YaHei"/>
                </a:rPr>
                <a:t>数据跨境流动</a:t>
              </a:r>
              <a:endParaRPr kern="0" dirty="0">
                <a:solidFill>
                  <a:srgbClr val="FFFFFF"/>
                </a:solidFill>
                <a:latin typeface="Microsoft YaHei"/>
                <a:ea typeface="Microsoft YaHei"/>
                <a:cs typeface="Microsoft YaHei"/>
                <a:sym typeface="Microsoft YaHei"/>
              </a:endParaRPr>
            </a:p>
          </p:txBody>
        </p:sp>
      </p:grpSp>
      <p:sp>
        <p:nvSpPr>
          <p:cNvPr id="82" name="Shape 684"/>
          <p:cNvSpPr/>
          <p:nvPr/>
        </p:nvSpPr>
        <p:spPr>
          <a:xfrm>
            <a:off x="1542210" y="3573000"/>
            <a:ext cx="3173790" cy="97485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nchor="ctr">
            <a:noAutofit/>
          </a:bodyPr>
          <a:lstStyle/>
          <a:p>
            <a:pPr marL="0" lvl="1" algn="ctr" defTabSz="457200" hangingPunct="0">
              <a:buSzPct val="100000"/>
              <a:defRPr sz="1600">
                <a:solidFill>
                  <a:srgbClr val="C00000"/>
                </a:solidFill>
                <a:latin typeface="Microsoft YaHei"/>
                <a:ea typeface="Microsoft YaHei"/>
                <a:cs typeface="Microsoft YaHei"/>
                <a:sym typeface="Microsoft YaHei"/>
              </a:defRPr>
            </a:pPr>
            <a:r>
              <a:rPr sz="1600" kern="0" dirty="0" err="1" smtClean="0">
                <a:solidFill>
                  <a:srgbClr val="C00000"/>
                </a:solidFill>
                <a:latin typeface="Microsoft YaHei"/>
                <a:ea typeface="Microsoft YaHei"/>
                <a:cs typeface="Microsoft YaHei"/>
                <a:sym typeface="Microsoft YaHei"/>
              </a:rPr>
              <a:t>欧盟</a:t>
            </a:r>
            <a:r>
              <a:rPr lang="zh-CN" altLang="en-US" sz="1600" kern="0" dirty="0" smtClean="0">
                <a:solidFill>
                  <a:srgbClr val="C00000"/>
                </a:solidFill>
                <a:latin typeface="Microsoft YaHei"/>
                <a:ea typeface="Microsoft YaHei"/>
                <a:cs typeface="Microsoft YaHei"/>
                <a:sym typeface="Microsoft YaHei"/>
              </a:rPr>
              <a:t>：架空</a:t>
            </a:r>
            <a:r>
              <a:rPr sz="1600" kern="0" dirty="0" err="1" smtClean="0">
                <a:solidFill>
                  <a:srgbClr val="C00000"/>
                </a:solidFill>
                <a:latin typeface="Microsoft YaHei"/>
                <a:ea typeface="Microsoft YaHei"/>
                <a:cs typeface="Microsoft YaHei"/>
                <a:sym typeface="Microsoft YaHei"/>
              </a:rPr>
              <a:t>数据安全港协议</a:t>
            </a:r>
            <a:endParaRPr sz="1600" kern="0" dirty="0">
              <a:solidFill>
                <a:srgbClr val="C00000"/>
              </a:solidFill>
              <a:latin typeface="Microsoft YaHei"/>
              <a:ea typeface="Microsoft YaHei"/>
              <a:cs typeface="Microsoft YaHei"/>
              <a:sym typeface="Microsoft YaHei"/>
            </a:endParaRPr>
          </a:p>
          <a:p>
            <a:pPr marL="180000" lvl="2" indent="-180000" algn="just" defTabSz="457200" hangingPunct="0">
              <a:buSzPct val="100000"/>
              <a:buFont typeface="Wingdings" panose="05000000000000000000" pitchFamily="2" charset="2"/>
              <a:buChar char="Ø"/>
              <a:defRPr sz="1600">
                <a:latin typeface="KaiTi"/>
                <a:ea typeface="KaiTi"/>
                <a:cs typeface="KaiTi"/>
                <a:sym typeface="KaiTi"/>
              </a:defRPr>
            </a:pPr>
            <a:r>
              <a:rPr sz="1600" kern="0" dirty="0" err="1" smtClean="0">
                <a:solidFill>
                  <a:srgbClr val="000000"/>
                </a:solidFill>
                <a:latin typeface="楷体" panose="02010609060101010101" pitchFamily="49" charset="-122"/>
                <a:ea typeface="楷体" panose="02010609060101010101" pitchFamily="49" charset="-122"/>
                <a:cs typeface="KaiTi"/>
                <a:sym typeface="KaiTi"/>
              </a:rPr>
              <a:t>美公司不能将收集的欧洲公民数据直接传输</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回</a:t>
            </a:r>
            <a:r>
              <a:rPr sz="1600" kern="0" dirty="0" smtClean="0">
                <a:solidFill>
                  <a:srgbClr val="000000"/>
                </a:solidFill>
                <a:latin typeface="楷体" panose="02010609060101010101" pitchFamily="49" charset="-122"/>
                <a:ea typeface="楷体" panose="02010609060101010101" pitchFamily="49" charset="-122"/>
                <a:cs typeface="KaiTi"/>
                <a:sym typeface="KaiTi"/>
              </a:rPr>
              <a:t>国</a:t>
            </a:r>
            <a:endParaRPr sz="1600" kern="0" dirty="0">
              <a:solidFill>
                <a:srgbClr val="000000"/>
              </a:solidFill>
              <a:latin typeface="楷体" panose="02010609060101010101" pitchFamily="49" charset="-122"/>
              <a:ea typeface="楷体" panose="02010609060101010101" pitchFamily="49" charset="-122"/>
              <a:cs typeface="KaiTi"/>
              <a:sym typeface="KaiTi"/>
            </a:endParaRPr>
          </a:p>
        </p:txBody>
      </p:sp>
      <p:sp>
        <p:nvSpPr>
          <p:cNvPr id="83" name="Shape 685"/>
          <p:cNvSpPr/>
          <p:nvPr/>
        </p:nvSpPr>
        <p:spPr>
          <a:xfrm>
            <a:off x="1546284" y="4547856"/>
            <a:ext cx="3025716" cy="83099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marL="0" lvl="1" algn="ctr" defTabSz="457200" hangingPunct="0">
              <a:buSzPct val="100000"/>
              <a:defRPr sz="1600">
                <a:solidFill>
                  <a:srgbClr val="C00000"/>
                </a:solidFill>
                <a:latin typeface="Microsoft YaHei"/>
                <a:ea typeface="Microsoft YaHei"/>
                <a:cs typeface="Microsoft YaHei"/>
                <a:sym typeface="Microsoft YaHei"/>
              </a:defRPr>
            </a:pPr>
            <a:r>
              <a:rPr sz="1600" kern="0" dirty="0" err="1" smtClean="0">
                <a:solidFill>
                  <a:srgbClr val="C00000"/>
                </a:solidFill>
                <a:latin typeface="Microsoft YaHei"/>
                <a:ea typeface="Microsoft YaHei"/>
                <a:cs typeface="Microsoft YaHei"/>
                <a:sym typeface="Microsoft YaHei"/>
              </a:rPr>
              <a:t>俄罗斯</a:t>
            </a:r>
            <a:r>
              <a:rPr lang="zh-CN" altLang="en-US" sz="1600" kern="0" dirty="0" smtClean="0">
                <a:solidFill>
                  <a:srgbClr val="C00000"/>
                </a:solidFill>
                <a:latin typeface="Microsoft YaHei"/>
                <a:ea typeface="Microsoft YaHei"/>
                <a:cs typeface="Microsoft YaHei"/>
                <a:sym typeface="Microsoft YaHei"/>
              </a:rPr>
              <a:t>：</a:t>
            </a:r>
            <a:r>
              <a:rPr sz="1600" kern="0" dirty="0" err="1" smtClean="0">
                <a:solidFill>
                  <a:srgbClr val="C00000"/>
                </a:solidFill>
                <a:latin typeface="Microsoft YaHei"/>
                <a:ea typeface="Microsoft YaHei"/>
                <a:cs typeface="Microsoft YaHei"/>
                <a:sym typeface="Microsoft YaHei"/>
              </a:rPr>
              <a:t>实施数据境内存储</a:t>
            </a:r>
            <a:endParaRPr sz="1600" kern="0" dirty="0">
              <a:solidFill>
                <a:srgbClr val="C00000"/>
              </a:solidFill>
              <a:latin typeface="Microsoft YaHei"/>
              <a:ea typeface="Microsoft YaHei"/>
              <a:cs typeface="Microsoft YaHei"/>
              <a:sym typeface="Microsoft YaHei"/>
            </a:endParaRPr>
          </a:p>
          <a:p>
            <a:pPr marL="180000" lvl="2" indent="-180000" algn="just" defTabSz="457200" hangingPunct="0">
              <a:buSzPct val="100000"/>
              <a:buFont typeface="Wingdings" panose="05000000000000000000" pitchFamily="2" charset="2"/>
              <a:buChar char="Ø"/>
              <a:defRPr sz="1600">
                <a:latin typeface="KaiTi"/>
                <a:ea typeface="KaiTi"/>
                <a:cs typeface="KaiTi"/>
                <a:sym typeface="KaiTi"/>
              </a:defRPr>
            </a:pPr>
            <a:r>
              <a:rPr sz="1600" kern="0" dirty="0" smtClean="0">
                <a:solidFill>
                  <a:srgbClr val="000000"/>
                </a:solidFill>
                <a:latin typeface="楷体" panose="02010609060101010101" pitchFamily="49" charset="-122"/>
                <a:ea typeface="楷体" panose="02010609060101010101" pitchFamily="49" charset="-122"/>
                <a:cs typeface="KaiTi"/>
                <a:sym typeface="KaiTi"/>
              </a:rPr>
              <a:t>互联网公司收集的俄公民数据</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需</a:t>
            </a:r>
            <a:r>
              <a:rPr sz="1600" kern="0" dirty="0" err="1" smtClean="0">
                <a:solidFill>
                  <a:srgbClr val="000000"/>
                </a:solidFill>
                <a:latin typeface="楷体" panose="02010609060101010101" pitchFamily="49" charset="-122"/>
                <a:ea typeface="楷体" panose="02010609060101010101" pitchFamily="49" charset="-122"/>
                <a:cs typeface="KaiTi"/>
                <a:sym typeface="KaiTi"/>
              </a:rPr>
              <a:t>存储在俄境内</a:t>
            </a:r>
            <a:endParaRPr sz="1600" kern="0" dirty="0">
              <a:solidFill>
                <a:srgbClr val="000000"/>
              </a:solidFill>
              <a:latin typeface="楷体" panose="02010609060101010101" pitchFamily="49" charset="-122"/>
              <a:ea typeface="楷体" panose="02010609060101010101" pitchFamily="49" charset="-122"/>
              <a:cs typeface="KaiTi"/>
              <a:sym typeface="KaiTi"/>
            </a:endParaRPr>
          </a:p>
        </p:txBody>
      </p:sp>
      <p:sp>
        <p:nvSpPr>
          <p:cNvPr id="84" name="Shape 631"/>
          <p:cNvSpPr/>
          <p:nvPr/>
        </p:nvSpPr>
        <p:spPr>
          <a:xfrm>
            <a:off x="5004000" y="3527236"/>
            <a:ext cx="3586164" cy="1986472"/>
          </a:xfrm>
          <a:prstGeom prst="rect">
            <a:avLst/>
          </a:prstGeom>
          <a:ln/>
        </p:spPr>
        <p:style>
          <a:lnRef idx="2">
            <a:schemeClr val="accent5"/>
          </a:lnRef>
          <a:fillRef idx="1">
            <a:schemeClr val="lt1"/>
          </a:fillRef>
          <a:effectRef idx="0">
            <a:schemeClr val="accent5"/>
          </a:effectRef>
          <a:fontRef idx="minor">
            <a:schemeClr val="dk1"/>
          </a:fontRef>
        </p:style>
        <p:txBody>
          <a:bodyPr lIns="45719" rIns="45719"/>
          <a:lstStyle/>
          <a:p>
            <a:pPr defTabSz="533400" hangingPunct="0">
              <a:defRPr sz="1600">
                <a:latin typeface="KaiTi"/>
                <a:ea typeface="KaiTi"/>
                <a:cs typeface="KaiTi"/>
                <a:sym typeface="KaiTi"/>
              </a:defRPr>
            </a:pPr>
            <a:endParaRPr sz="1600" kern="0">
              <a:solidFill>
                <a:srgbClr val="000000"/>
              </a:solidFill>
              <a:latin typeface="KaiTi"/>
              <a:ea typeface="KaiTi"/>
              <a:cs typeface="KaiTi"/>
              <a:sym typeface="KaiTi"/>
            </a:endParaRPr>
          </a:p>
        </p:txBody>
      </p:sp>
      <p:grpSp>
        <p:nvGrpSpPr>
          <p:cNvPr id="85" name="Group 634"/>
          <p:cNvGrpSpPr/>
          <p:nvPr/>
        </p:nvGrpSpPr>
        <p:grpSpPr>
          <a:xfrm>
            <a:off x="4932000" y="3130679"/>
            <a:ext cx="3677372" cy="480131"/>
            <a:chOff x="-864000" y="-10783"/>
            <a:chExt cx="2779328" cy="662705"/>
          </a:xfrm>
        </p:grpSpPr>
        <p:sp>
          <p:nvSpPr>
            <p:cNvPr id="86" name="Shape 632"/>
            <p:cNvSpPr/>
            <p:nvPr/>
          </p:nvSpPr>
          <p:spPr>
            <a:xfrm>
              <a:off x="-837625" y="7487"/>
              <a:ext cx="2752953" cy="626938"/>
            </a:xfrm>
            <a:prstGeom prst="rect">
              <a:avLst/>
            </a:prstGeom>
            <a:ln/>
          </p:spPr>
          <p:style>
            <a:lnRef idx="1">
              <a:schemeClr val="accent5"/>
            </a:lnRef>
            <a:fillRef idx="3">
              <a:schemeClr val="accent5"/>
            </a:fillRef>
            <a:effectRef idx="2">
              <a:schemeClr val="accent5"/>
            </a:effectRef>
            <a:fontRef idx="minor">
              <a:schemeClr val="lt1"/>
            </a:fontRef>
          </p:style>
          <p:txBody>
            <a:bodyPr wrap="square" lIns="45719" tIns="45719" rIns="45719" bIns="45719" numCol="1" anchor="ctr">
              <a:noAutofit/>
            </a:bodyPr>
            <a:lstStyle/>
            <a:p>
              <a:pPr defTabSz="800100" hangingPunct="0">
                <a:lnSpc>
                  <a:spcPct val="120000"/>
                </a:lnSpc>
                <a:defRPr>
                  <a:solidFill>
                    <a:srgbClr val="FFFFFF"/>
                  </a:solidFill>
                  <a:latin typeface="Arial"/>
                  <a:ea typeface="Arial"/>
                  <a:cs typeface="Arial"/>
                  <a:sym typeface="Arial"/>
                </a:defRPr>
              </a:pPr>
              <a:endParaRPr kern="0">
                <a:solidFill>
                  <a:srgbClr val="FFFFFF"/>
                </a:solidFill>
                <a:latin typeface="Arial"/>
                <a:ea typeface="Arial"/>
                <a:cs typeface="Arial"/>
                <a:sym typeface="Arial"/>
              </a:endParaRPr>
            </a:p>
          </p:txBody>
        </p:sp>
        <p:sp>
          <p:nvSpPr>
            <p:cNvPr id="87" name="Shape 633"/>
            <p:cNvSpPr/>
            <p:nvPr/>
          </p:nvSpPr>
          <p:spPr>
            <a:xfrm>
              <a:off x="-864000" y="-10783"/>
              <a:ext cx="2638394" cy="6627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73152" tIns="73152" rIns="73152" bIns="73152" numCol="1" anchor="ctr">
              <a:spAutoFit/>
            </a:bodyPr>
            <a:lstStyle/>
            <a:p>
              <a:pPr marL="285750" indent="-285750" algn="ctr" defTabSz="800100" hangingPunct="0">
                <a:lnSpc>
                  <a:spcPct val="120000"/>
                </a:lnSpc>
                <a:buFont typeface="Wingdings" panose="05000000000000000000" pitchFamily="2" charset="2"/>
                <a:buChar char="Ø"/>
                <a:defRPr>
                  <a:solidFill>
                    <a:srgbClr val="FFFFFF"/>
                  </a:solidFill>
                  <a:latin typeface="Microsoft YaHei"/>
                  <a:ea typeface="Microsoft YaHei"/>
                  <a:cs typeface="Microsoft YaHei"/>
                  <a:sym typeface="Microsoft YaHei"/>
                </a:defRPr>
              </a:pPr>
              <a:r>
                <a:rPr lang="zh-CN" altLang="en-US" kern="0" dirty="0" smtClean="0">
                  <a:solidFill>
                    <a:srgbClr val="FFFFFF"/>
                  </a:solidFill>
                  <a:latin typeface="Microsoft YaHei"/>
                  <a:ea typeface="Microsoft YaHei"/>
                  <a:cs typeface="Microsoft YaHei"/>
                  <a:sym typeface="Microsoft YaHei"/>
                </a:rPr>
                <a:t>数据留存规则</a:t>
              </a:r>
              <a:endParaRPr lang="en-US" altLang="zh-CN" kern="0" dirty="0" smtClean="0">
                <a:solidFill>
                  <a:srgbClr val="FFFFFF"/>
                </a:solidFill>
                <a:latin typeface="Microsoft YaHei"/>
                <a:ea typeface="Microsoft YaHei"/>
                <a:cs typeface="Microsoft YaHei"/>
                <a:sym typeface="Microsoft YaHei"/>
              </a:endParaRPr>
            </a:p>
          </p:txBody>
        </p:sp>
      </p:grpSp>
      <p:sp>
        <p:nvSpPr>
          <p:cNvPr id="88" name="Shape 686"/>
          <p:cNvSpPr/>
          <p:nvPr/>
        </p:nvSpPr>
        <p:spPr>
          <a:xfrm>
            <a:off x="5292000" y="3677267"/>
            <a:ext cx="3606842" cy="974856"/>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nchor="ctr">
            <a:noAutofit/>
          </a:bodyPr>
          <a:lstStyle/>
          <a:p>
            <a:pPr marL="0" lvl="1" defTabSz="457200" hangingPunct="0">
              <a:lnSpc>
                <a:spcPct val="130000"/>
              </a:lnSpc>
              <a:buSzPct val="100000"/>
              <a:defRPr sz="1600">
                <a:solidFill>
                  <a:srgbClr val="C00000"/>
                </a:solidFill>
                <a:latin typeface="Microsoft YaHei"/>
                <a:ea typeface="Microsoft YaHei"/>
                <a:cs typeface="Microsoft YaHei"/>
                <a:sym typeface="Microsoft YaHei"/>
              </a:defRPr>
            </a:pPr>
            <a:r>
              <a:rPr sz="1600" kern="0" dirty="0" err="1" smtClean="0">
                <a:solidFill>
                  <a:srgbClr val="C00000"/>
                </a:solidFill>
                <a:latin typeface="Microsoft YaHei"/>
                <a:ea typeface="Microsoft YaHei"/>
                <a:cs typeface="Microsoft YaHei"/>
                <a:sym typeface="Microsoft YaHei"/>
              </a:rPr>
              <a:t>德国</a:t>
            </a:r>
            <a:r>
              <a:rPr lang="zh-CN" altLang="en-US" sz="1600" kern="0" dirty="0" smtClean="0">
                <a:solidFill>
                  <a:srgbClr val="C00000"/>
                </a:solidFill>
                <a:latin typeface="Microsoft YaHei"/>
                <a:ea typeface="Microsoft YaHei"/>
                <a:cs typeface="Microsoft YaHei"/>
                <a:sym typeface="Microsoft YaHei"/>
              </a:rPr>
              <a:t>：</a:t>
            </a:r>
            <a:r>
              <a:rPr sz="1600" kern="0" dirty="0" err="1" smtClean="0">
                <a:solidFill>
                  <a:srgbClr val="C00000"/>
                </a:solidFill>
                <a:latin typeface="Microsoft YaHei"/>
                <a:ea typeface="Microsoft YaHei"/>
                <a:cs typeface="Microsoft YaHei"/>
                <a:sym typeface="Microsoft YaHei"/>
              </a:rPr>
              <a:t>数据留存法案</a:t>
            </a:r>
            <a:endParaRPr sz="1600" kern="0" dirty="0">
              <a:solidFill>
                <a:srgbClr val="C00000"/>
              </a:solidFill>
              <a:latin typeface="Microsoft YaHei"/>
              <a:ea typeface="Microsoft YaHei"/>
              <a:cs typeface="Microsoft YaHei"/>
              <a:sym typeface="Microsoft YaHei"/>
            </a:endParaRPr>
          </a:p>
          <a:p>
            <a:pPr marL="180000" lvl="2" indent="-180000" algn="just" defTabSz="457200" hangingPunct="0">
              <a:lnSpc>
                <a:spcPct val="120000"/>
              </a:lnSpc>
              <a:buSzPct val="100000"/>
              <a:buFont typeface="Wingdings" panose="05000000000000000000" pitchFamily="2" charset="2"/>
              <a:buChar char="Ø"/>
              <a:defRPr sz="1600">
                <a:latin typeface="KaiTi"/>
                <a:ea typeface="KaiTi"/>
                <a:cs typeface="KaiTi"/>
                <a:sym typeface="KaiTi"/>
              </a:defRPr>
            </a:pPr>
            <a:r>
              <a:rPr sz="1600" kern="0" dirty="0" smtClean="0">
                <a:solidFill>
                  <a:srgbClr val="000000"/>
                </a:solidFill>
                <a:latin typeface="楷体" panose="02010609060101010101" pitchFamily="49" charset="-122"/>
                <a:ea typeface="楷体" panose="02010609060101010101" pitchFamily="49" charset="-122"/>
                <a:cs typeface="KaiTi"/>
                <a:sym typeface="KaiTi"/>
              </a:rPr>
              <a:t>固</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网</a:t>
            </a:r>
            <a:r>
              <a:rPr sz="1600" kern="0" dirty="0" err="1" smtClean="0">
                <a:solidFill>
                  <a:srgbClr val="000000"/>
                </a:solidFill>
                <a:latin typeface="楷体" panose="02010609060101010101" pitchFamily="49" charset="-122"/>
                <a:ea typeface="楷体" panose="02010609060101010101" pitchFamily="49" charset="-122"/>
                <a:cs typeface="KaiTi"/>
                <a:sym typeface="KaiTi"/>
              </a:rPr>
              <a:t>用户数据</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留存</a:t>
            </a:r>
            <a:r>
              <a:rPr sz="1600" b="1" kern="0" dirty="0" smtClean="0">
                <a:solidFill>
                  <a:schemeClr val="tx2"/>
                </a:solidFill>
                <a:latin typeface="微软雅黑" panose="020B0503020204020204" pitchFamily="34" charset="-122"/>
                <a:ea typeface="微软雅黑" panose="020B0503020204020204" pitchFamily="34" charset="-122"/>
                <a:cs typeface="KaiTi"/>
                <a:sym typeface="KaiTi"/>
              </a:rPr>
              <a:t>10</a:t>
            </a:r>
            <a:r>
              <a:rPr sz="1600" b="1" kern="0" dirty="0">
                <a:solidFill>
                  <a:schemeClr val="tx2"/>
                </a:solidFill>
                <a:latin typeface="微软雅黑" panose="020B0503020204020204" pitchFamily="34" charset="-122"/>
                <a:ea typeface="微软雅黑" panose="020B0503020204020204" pitchFamily="34" charset="-122"/>
                <a:cs typeface="KaiTi"/>
                <a:sym typeface="KaiTi"/>
              </a:rPr>
              <a:t>周以上</a:t>
            </a:r>
            <a:endParaRPr lang="en-US" altLang="zh-CN" sz="1600" b="1" kern="0" dirty="0">
              <a:solidFill>
                <a:schemeClr val="tx2"/>
              </a:solidFill>
              <a:latin typeface="微软雅黑" panose="020B0503020204020204" pitchFamily="34" charset="-122"/>
              <a:ea typeface="微软雅黑" panose="020B0503020204020204" pitchFamily="34" charset="-122"/>
              <a:cs typeface="KaiTi"/>
              <a:sym typeface="KaiTi"/>
            </a:endParaRPr>
          </a:p>
          <a:p>
            <a:pPr marL="180000" lvl="2" indent="-180000" algn="just" defTabSz="457200" hangingPunct="0">
              <a:lnSpc>
                <a:spcPct val="120000"/>
              </a:lnSpc>
              <a:buSzPct val="100000"/>
              <a:buFont typeface="Wingdings" panose="05000000000000000000" pitchFamily="2" charset="2"/>
              <a:buChar char="Ø"/>
              <a:defRPr sz="1600">
                <a:latin typeface="KaiTi"/>
                <a:ea typeface="KaiTi"/>
                <a:cs typeface="KaiTi"/>
                <a:sym typeface="KaiTi"/>
              </a:defRPr>
            </a:pPr>
            <a:r>
              <a:rPr sz="1600" kern="0" dirty="0" err="1" smtClean="0">
                <a:solidFill>
                  <a:srgbClr val="000000"/>
                </a:solidFill>
                <a:latin typeface="楷体" panose="02010609060101010101" pitchFamily="49" charset="-122"/>
                <a:ea typeface="楷体" panose="02010609060101010101" pitchFamily="49" charset="-122"/>
                <a:cs typeface="KaiTi"/>
                <a:sym typeface="KaiTi"/>
              </a:rPr>
              <a:t>移动用户</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数据留存</a:t>
            </a:r>
            <a:r>
              <a:rPr sz="1600" b="1" kern="0" dirty="0" smtClean="0">
                <a:solidFill>
                  <a:schemeClr val="tx2"/>
                </a:solidFill>
                <a:latin typeface="微软雅黑" panose="020B0503020204020204" pitchFamily="34" charset="-122"/>
                <a:ea typeface="微软雅黑" panose="020B0503020204020204" pitchFamily="34" charset="-122"/>
                <a:cs typeface="KaiTi"/>
                <a:sym typeface="KaiTi"/>
              </a:rPr>
              <a:t>4</a:t>
            </a:r>
            <a:r>
              <a:rPr sz="1600" b="1" kern="0" dirty="0">
                <a:solidFill>
                  <a:schemeClr val="tx2"/>
                </a:solidFill>
                <a:latin typeface="微软雅黑" panose="020B0503020204020204" pitchFamily="34" charset="-122"/>
                <a:ea typeface="微软雅黑" panose="020B0503020204020204" pitchFamily="34" charset="-122"/>
                <a:cs typeface="KaiTi"/>
                <a:sym typeface="KaiTi"/>
              </a:rPr>
              <a:t>周以上</a:t>
            </a:r>
          </a:p>
        </p:txBody>
      </p:sp>
      <p:sp>
        <p:nvSpPr>
          <p:cNvPr id="89" name="Shape 687"/>
          <p:cNvSpPr/>
          <p:nvPr/>
        </p:nvSpPr>
        <p:spPr>
          <a:xfrm>
            <a:off x="5220000" y="4469267"/>
            <a:ext cx="3389372" cy="975733"/>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nchor="ctr">
            <a:noAutofit/>
          </a:bodyPr>
          <a:lstStyle/>
          <a:p>
            <a:pPr marL="0" lvl="1" defTabSz="457200" hangingPunct="0">
              <a:lnSpc>
                <a:spcPct val="130000"/>
              </a:lnSpc>
              <a:buSzPct val="100000"/>
              <a:defRPr sz="1600">
                <a:solidFill>
                  <a:srgbClr val="C00000"/>
                </a:solidFill>
                <a:latin typeface="Microsoft YaHei"/>
                <a:ea typeface="Microsoft YaHei"/>
                <a:cs typeface="Microsoft YaHei"/>
                <a:sym typeface="Microsoft YaHei"/>
              </a:defRPr>
            </a:pPr>
            <a:r>
              <a:rPr sz="1600" kern="0" dirty="0" err="1" smtClean="0">
                <a:solidFill>
                  <a:srgbClr val="C00000"/>
                </a:solidFill>
                <a:latin typeface="Microsoft YaHei"/>
                <a:ea typeface="Microsoft YaHei"/>
                <a:cs typeface="Microsoft YaHei"/>
                <a:sym typeface="Microsoft YaHei"/>
              </a:rPr>
              <a:t>澳大利亚</a:t>
            </a:r>
            <a:r>
              <a:rPr lang="zh-CN" altLang="en-US" sz="1600" kern="0" dirty="0" smtClean="0">
                <a:solidFill>
                  <a:srgbClr val="C00000"/>
                </a:solidFill>
                <a:latin typeface="Microsoft YaHei"/>
                <a:ea typeface="Microsoft YaHei"/>
                <a:cs typeface="Microsoft YaHei"/>
                <a:sym typeface="Microsoft YaHei"/>
              </a:rPr>
              <a:t>：</a:t>
            </a:r>
            <a:r>
              <a:rPr sz="1600" kern="0" dirty="0" err="1" smtClean="0">
                <a:solidFill>
                  <a:srgbClr val="C00000"/>
                </a:solidFill>
                <a:latin typeface="Microsoft YaHei"/>
                <a:ea typeface="Microsoft YaHei"/>
                <a:cs typeface="Microsoft YaHei"/>
                <a:sym typeface="Microsoft YaHei"/>
              </a:rPr>
              <a:t>强制保留元数据法</a:t>
            </a:r>
            <a:endParaRPr sz="1600" kern="0" dirty="0">
              <a:solidFill>
                <a:srgbClr val="C00000"/>
              </a:solidFill>
              <a:latin typeface="Microsoft YaHei"/>
              <a:ea typeface="Microsoft YaHei"/>
              <a:cs typeface="Microsoft YaHei"/>
              <a:sym typeface="Microsoft YaHei"/>
            </a:endParaRPr>
          </a:p>
          <a:p>
            <a:pPr marL="180000" lvl="2" indent="-180000" algn="just" defTabSz="457200" hangingPunct="0">
              <a:lnSpc>
                <a:spcPct val="120000"/>
              </a:lnSpc>
              <a:buSzPct val="100000"/>
              <a:buFont typeface="Wingdings" panose="05000000000000000000" pitchFamily="2" charset="2"/>
              <a:buChar char="Ø"/>
              <a:defRPr sz="1600">
                <a:latin typeface="KaiTi"/>
                <a:ea typeface="KaiTi"/>
                <a:cs typeface="KaiTi"/>
                <a:sym typeface="KaiTi"/>
              </a:defRPr>
            </a:pPr>
            <a:r>
              <a:rPr sz="1600" kern="0" dirty="0">
                <a:solidFill>
                  <a:srgbClr val="000000"/>
                </a:solidFill>
                <a:latin typeface="楷体" panose="02010609060101010101" pitchFamily="49" charset="-122"/>
                <a:ea typeface="楷体" panose="02010609060101010101" pitchFamily="49" charset="-122"/>
                <a:cs typeface="KaiTi"/>
                <a:sym typeface="KaiTi"/>
              </a:rPr>
              <a:t>用户通信“元数据</a:t>
            </a:r>
            <a:r>
              <a:rPr sz="1600" kern="0" dirty="0" smtClean="0">
                <a:solidFill>
                  <a:srgbClr val="000000"/>
                </a:solidFill>
                <a:latin typeface="楷体" panose="02010609060101010101" pitchFamily="49" charset="-122"/>
                <a:ea typeface="楷体" panose="02010609060101010101" pitchFamily="49" charset="-122"/>
                <a:cs typeface="KaiTi"/>
                <a:sym typeface="KaiTi"/>
              </a:rPr>
              <a:t>”保留</a:t>
            </a:r>
            <a:r>
              <a:rPr sz="1600" b="1" kern="0" dirty="0">
                <a:solidFill>
                  <a:schemeClr val="tx2"/>
                </a:solidFill>
                <a:latin typeface="微软雅黑" panose="020B0503020204020204" pitchFamily="34" charset="-122"/>
                <a:ea typeface="微软雅黑" panose="020B0503020204020204" pitchFamily="34" charset="-122"/>
                <a:cs typeface="KaiTi"/>
                <a:sym typeface="KaiTi"/>
              </a:rPr>
              <a:t>2年以上</a:t>
            </a:r>
          </a:p>
        </p:txBody>
      </p:sp>
      <p:cxnSp>
        <p:nvCxnSpPr>
          <p:cNvPr id="90" name="直接连接符 19"/>
          <p:cNvCxnSpPr>
            <a:cxnSpLocks/>
            <a:stCxn id="60" idx="0"/>
            <a:endCxn id="60" idx="2"/>
          </p:cNvCxnSpPr>
          <p:nvPr/>
        </p:nvCxnSpPr>
        <p:spPr>
          <a:xfrm>
            <a:off x="4608000" y="1962809"/>
            <a:ext cx="0" cy="1006197"/>
          </a:xfrm>
          <a:prstGeom prst="line">
            <a:avLst/>
          </a:prstGeom>
          <a:ln>
            <a:solidFill>
              <a:schemeClr val="accent1">
                <a:lumMod val="60000"/>
                <a:lumOff val="4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92" name="矩形 91"/>
          <p:cNvSpPr>
            <a:spLocks noChangeArrowheads="1"/>
          </p:cNvSpPr>
          <p:nvPr/>
        </p:nvSpPr>
        <p:spPr bwMode="auto">
          <a:xfrm>
            <a:off x="372203" y="5637480"/>
            <a:ext cx="8528036" cy="771262"/>
          </a:xfrm>
          <a:prstGeom prst="rect">
            <a:avLst/>
          </a:prstGeom>
          <a:noFill/>
          <a:ln w="28575">
            <a:noFill/>
          </a:ln>
        </p:spPr>
        <p:txBody>
          <a:bodyPr vert="horz" lIns="91440" tIns="45720" rIns="91440" bIns="45720" rtlCol="0" anchor="ctr">
            <a:noAutofit/>
          </a:bodyPr>
          <a:lstStyle/>
          <a:p>
            <a:pPr marL="285750" lvl="1" indent="-285750" defTabSz="913765">
              <a:lnSpc>
                <a:spcPct val="110000"/>
              </a:lnSpc>
              <a:buFont typeface="Wingdings" panose="05000000000000000000" pitchFamily="2" charset="2"/>
              <a:buChar char="Ø"/>
            </a:pPr>
            <a:r>
              <a:rPr lang="zh-CN" altLang="en-US" dirty="0">
                <a:solidFill>
                  <a:prstClr val="black"/>
                </a:solidFill>
                <a:latin typeface="微软雅黑" pitchFamily="34" charset="-122"/>
                <a:ea typeface="微软雅黑" pitchFamily="34" charset="-122"/>
              </a:rPr>
              <a:t> 各国</a:t>
            </a:r>
            <a:r>
              <a:rPr lang="zh-CN" altLang="en-US" dirty="0" smtClean="0">
                <a:solidFill>
                  <a:prstClr val="black"/>
                </a:solidFill>
                <a:latin typeface="微软雅黑" pitchFamily="34" charset="-122"/>
                <a:ea typeface="微软雅黑" pitchFamily="34" charset="-122"/>
              </a:rPr>
              <a:t>数据保护做法有利于防止关键</a:t>
            </a:r>
            <a:r>
              <a:rPr lang="zh-CN" altLang="en-US" dirty="0">
                <a:solidFill>
                  <a:prstClr val="black"/>
                </a:solidFill>
                <a:latin typeface="微软雅黑" pitchFamily="34" charset="-122"/>
                <a:ea typeface="微软雅黑" pitchFamily="34" charset="-122"/>
              </a:rPr>
              <a:t>数据资源</a:t>
            </a:r>
            <a:r>
              <a:rPr lang="zh-CN" altLang="en-US" dirty="0" smtClean="0">
                <a:solidFill>
                  <a:prstClr val="black"/>
                </a:solidFill>
                <a:latin typeface="微软雅黑" pitchFamily="34" charset="-122"/>
                <a:ea typeface="微软雅黑" pitchFamily="34" charset="-122"/>
              </a:rPr>
              <a:t>流失，抵御大规模监听活动，保护用户基本权利。</a:t>
            </a:r>
            <a:endParaRPr lang="zh-CN" altLang="en-US"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979885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bwMode="auto">
          <a:xfrm>
            <a:off x="501834" y="188640"/>
            <a:ext cx="8422900" cy="727017"/>
          </a:xfrm>
          <a:prstGeom prst="rect">
            <a:avLst/>
          </a:prstGeom>
          <a:noFill/>
          <a:ln w="9525">
            <a:noFill/>
            <a:miter lim="800000"/>
          </a:ln>
        </p:spPr>
        <p:txBody>
          <a:bodyPr vert="horz" wrap="square" lIns="91440" tIns="45720" rIns="91440" bIns="45720" numCol="1" anchor="ctr" anchorCtr="0" compatLnSpc="1">
            <a:noAutofit/>
          </a:bodyPr>
          <a:lstStyle>
            <a:lvl1pPr algn="ctr" rtl="0" eaLnBrk="0" fontAlgn="base" hangingPunct="0">
              <a:spcBef>
                <a:spcPct val="0"/>
              </a:spcBef>
              <a:spcAft>
                <a:spcPct val="0"/>
              </a:spcAft>
              <a:defRPr sz="3600" b="1">
                <a:solidFill>
                  <a:srgbClr val="FF0000"/>
                </a:solidFill>
                <a:latin typeface="微软雅黑" pitchFamily="34" charset="-122"/>
                <a:ea typeface="微软雅黑" pitchFamily="34" charset="-122"/>
                <a:cs typeface="+mj-cs"/>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defRPr>
            </a:lvl5pPr>
            <a:lvl6pPr marL="457200" algn="ctr" rtl="0" fontAlgn="base">
              <a:spcBef>
                <a:spcPct val="0"/>
              </a:spcBef>
              <a:spcAft>
                <a:spcPct val="0"/>
              </a:spcAft>
              <a:defRPr sz="4000" b="1">
                <a:solidFill>
                  <a:srgbClr val="FF0000"/>
                </a:solidFill>
                <a:latin typeface="Arial" pitchFamily="34" charset="0"/>
                <a:ea typeface="宋体" pitchFamily="2" charset="-122"/>
              </a:defRPr>
            </a:lvl6pPr>
            <a:lvl7pPr marL="914400" algn="ctr" rtl="0" fontAlgn="base">
              <a:spcBef>
                <a:spcPct val="0"/>
              </a:spcBef>
              <a:spcAft>
                <a:spcPct val="0"/>
              </a:spcAft>
              <a:defRPr sz="4000" b="1">
                <a:solidFill>
                  <a:srgbClr val="FF0000"/>
                </a:solidFill>
                <a:latin typeface="Arial" pitchFamily="34" charset="0"/>
                <a:ea typeface="宋体" pitchFamily="2" charset="-122"/>
              </a:defRPr>
            </a:lvl7pPr>
            <a:lvl8pPr marL="1371600" algn="ctr" rtl="0" fontAlgn="base">
              <a:spcBef>
                <a:spcPct val="0"/>
              </a:spcBef>
              <a:spcAft>
                <a:spcPct val="0"/>
              </a:spcAft>
              <a:defRPr sz="4000" b="1">
                <a:solidFill>
                  <a:srgbClr val="FF0000"/>
                </a:solidFill>
                <a:latin typeface="Arial" pitchFamily="34" charset="0"/>
                <a:ea typeface="宋体" pitchFamily="2" charset="-122"/>
              </a:defRPr>
            </a:lvl8pPr>
            <a:lvl9pPr marL="1828800" algn="ctr" rtl="0" fontAlgn="base">
              <a:spcBef>
                <a:spcPct val="0"/>
              </a:spcBef>
              <a:spcAft>
                <a:spcPct val="0"/>
              </a:spcAft>
              <a:defRPr sz="4000" b="1">
                <a:solidFill>
                  <a:srgbClr val="FF0000"/>
                </a:solidFill>
                <a:latin typeface="Arial" pitchFamily="34" charset="0"/>
                <a:ea typeface="宋体" pitchFamily="2" charset="-122"/>
              </a:defRPr>
            </a:lvl9pPr>
          </a:lstStyle>
          <a:p>
            <a:r>
              <a:rPr lang="zh-CN" altLang="en-US" sz="2800" dirty="0">
                <a:solidFill>
                  <a:schemeClr val="tx1"/>
                </a:solidFill>
                <a:latin typeface="黑体" pitchFamily="49" charset="-122"/>
                <a:ea typeface="黑体" pitchFamily="49" charset="-122"/>
                <a:cs typeface="+mn-cs"/>
              </a:rPr>
              <a:t>我国数据安全管理初见成效，但仍存在问题</a:t>
            </a:r>
          </a:p>
        </p:txBody>
      </p:sp>
      <p:grpSp>
        <p:nvGrpSpPr>
          <p:cNvPr id="4" name="Group 690"/>
          <p:cNvGrpSpPr/>
          <p:nvPr/>
        </p:nvGrpSpPr>
        <p:grpSpPr>
          <a:xfrm>
            <a:off x="324001" y="1539765"/>
            <a:ext cx="4032000" cy="470717"/>
            <a:chOff x="0" y="0"/>
            <a:chExt cx="432048" cy="2247189"/>
          </a:xfrm>
        </p:grpSpPr>
        <p:sp>
          <p:nvSpPr>
            <p:cNvPr id="5" name="Shape 688"/>
            <p:cNvSpPr/>
            <p:nvPr/>
          </p:nvSpPr>
          <p:spPr>
            <a:xfrm>
              <a:off x="0" y="0"/>
              <a:ext cx="432048" cy="2247189"/>
            </a:xfrm>
            <a:prstGeom prst="rect">
              <a:avLst/>
            </a:prstGeom>
            <a:gradFill flip="none" rotWithShape="1">
              <a:gsLst>
                <a:gs pos="0">
                  <a:srgbClr val="95B3D7"/>
                </a:gs>
                <a:gs pos="35000">
                  <a:srgbClr val="B9CDE5"/>
                </a:gs>
                <a:gs pos="100000">
                  <a:srgbClr val="C6D9F1"/>
                </a:gs>
              </a:gsLst>
              <a:lin ang="16200000" scaled="0"/>
            </a:gradFill>
            <a:ln w="9525" cap="flat">
              <a:solidFill>
                <a:srgbClr val="95B3D7"/>
              </a:solidFill>
              <a:prstDash val="solid"/>
              <a:round/>
            </a:ln>
            <a:effectLst>
              <a:outerShdw blurRad="38100" dist="20000" dir="5400000" rotWithShape="0">
                <a:srgbClr val="000000">
                  <a:alpha val="38000"/>
                </a:srgbClr>
              </a:outerShdw>
            </a:effectLst>
          </p:spPr>
          <p:txBody>
            <a:bodyPr wrap="square" lIns="45719" tIns="45719" rIns="45719" bIns="45719" numCol="1" anchor="ctr">
              <a:noAutofit/>
            </a:bodyPr>
            <a:lstStyle/>
            <a:p>
              <a:pPr algn="ctr" hangingPunct="0">
                <a:lnSpc>
                  <a:spcPct val="130000"/>
                </a:lnSpc>
                <a:defRPr sz="2000">
                  <a:latin typeface="Microsoft YaHei"/>
                  <a:ea typeface="Microsoft YaHei"/>
                  <a:cs typeface="Microsoft YaHei"/>
                  <a:sym typeface="Microsoft YaHei"/>
                </a:defRPr>
              </a:pPr>
              <a:endParaRPr kern="0">
                <a:solidFill>
                  <a:srgbClr val="000000"/>
                </a:solidFill>
                <a:latin typeface="Microsoft YaHei"/>
                <a:ea typeface="Microsoft YaHei"/>
                <a:cs typeface="Microsoft YaHei"/>
                <a:sym typeface="Microsoft YaHei"/>
              </a:endParaRPr>
            </a:p>
          </p:txBody>
        </p:sp>
        <p:sp>
          <p:nvSpPr>
            <p:cNvPr id="6" name="Shape 689"/>
            <p:cNvSpPr/>
            <p:nvPr/>
          </p:nvSpPr>
          <p:spPr>
            <a:xfrm>
              <a:off x="0" y="43663"/>
              <a:ext cx="432048" cy="215988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lnSpc>
                  <a:spcPct val="130000"/>
                </a:lnSpc>
                <a:defRPr sz="2000">
                  <a:latin typeface="Microsoft YaHei"/>
                  <a:ea typeface="Microsoft YaHei"/>
                  <a:cs typeface="Microsoft YaHei"/>
                  <a:sym typeface="Microsoft YaHei"/>
                </a:defRPr>
              </a:lvl1pPr>
            </a:lstStyle>
            <a:p>
              <a:pPr hangingPunct="0"/>
              <a:r>
                <a:rPr lang="zh-CN" altLang="en-US" kern="0" dirty="0" smtClean="0">
                  <a:solidFill>
                    <a:srgbClr val="000000"/>
                  </a:solidFill>
                </a:rPr>
                <a:t>数据安全立法提速</a:t>
              </a:r>
              <a:endParaRPr lang="zh-CN" altLang="en-US" kern="0" dirty="0">
                <a:solidFill>
                  <a:srgbClr val="000000"/>
                </a:solidFill>
              </a:endParaRPr>
            </a:p>
          </p:txBody>
        </p:sp>
      </p:grpSp>
      <p:sp>
        <p:nvSpPr>
          <p:cNvPr id="7" name="Shape 694"/>
          <p:cNvSpPr/>
          <p:nvPr/>
        </p:nvSpPr>
        <p:spPr>
          <a:xfrm>
            <a:off x="324001" y="2130230"/>
            <a:ext cx="4032000" cy="222207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noAutofit/>
          </a:bodyPr>
          <a:lstStyle/>
          <a:p>
            <a:pPr marL="284479" lvl="1" indent="-285750" algn="just" defTabSz="457200" hangingPunct="0">
              <a:lnSpc>
                <a:spcPct val="120000"/>
              </a:lnSpc>
              <a:buSzPct val="100000"/>
              <a:buFont typeface="Wingdings" panose="05000000000000000000" pitchFamily="2" charset="2"/>
              <a:buChar char="u"/>
              <a:defRPr sz="1600">
                <a:solidFill>
                  <a:srgbClr val="C00000"/>
                </a:solidFill>
                <a:latin typeface="Microsoft YaHei"/>
                <a:ea typeface="Microsoft YaHei"/>
                <a:cs typeface="Microsoft YaHei"/>
                <a:sym typeface="Microsoft YaHei"/>
              </a:defRPr>
            </a:pPr>
            <a:r>
              <a:rPr sz="1600" b="1" kern="0" dirty="0" err="1">
                <a:solidFill>
                  <a:srgbClr val="C00000"/>
                </a:solidFill>
                <a:latin typeface="微软雅黑" panose="020B0503020204020204" pitchFamily="34" charset="-122"/>
                <a:ea typeface="微软雅黑" panose="020B0503020204020204" pitchFamily="34" charset="-122"/>
                <a:cs typeface="KaiTi"/>
                <a:sym typeface="Microsoft YaHei"/>
              </a:rPr>
              <a:t>网络安全法（草案</a:t>
            </a:r>
            <a:r>
              <a:rPr sz="1600" b="1" kern="0" dirty="0">
                <a:solidFill>
                  <a:srgbClr val="C00000"/>
                </a:solidFill>
                <a:latin typeface="微软雅黑" panose="020B0503020204020204" pitchFamily="34" charset="-122"/>
                <a:ea typeface="微软雅黑" panose="020B0503020204020204" pitchFamily="34" charset="-122"/>
                <a:cs typeface="KaiTi"/>
                <a:sym typeface="Microsoft YaHei"/>
              </a:rPr>
              <a:t>）</a:t>
            </a:r>
          </a:p>
          <a:p>
            <a:pPr marL="540000" lvl="3" indent="-179704" algn="just" defTabSz="457200" hangingPunct="0">
              <a:lnSpc>
                <a:spcPct val="120000"/>
              </a:lnSpc>
              <a:buSzPct val="100000"/>
              <a:buFont typeface="Arial"/>
              <a:buChar char="•"/>
              <a:defRPr sz="1600">
                <a:latin typeface="KaiTi"/>
                <a:ea typeface="KaiTi"/>
                <a:cs typeface="KaiTi"/>
                <a:sym typeface="KaiTi"/>
              </a:defRPr>
            </a:pP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第四章“网络信息安全”详细</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规定用户</a:t>
            </a: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个人信息、隐私和商业秘密的</a:t>
            </a: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保护措施和罚则</a:t>
            </a:r>
            <a:endParaRPr lang="en-US" sz="1600" kern="0" dirty="0" smtClean="0">
              <a:solidFill>
                <a:srgbClr val="000000"/>
              </a:solidFill>
              <a:latin typeface="楷体" panose="02010609060101010101" pitchFamily="49" charset="-122"/>
              <a:ea typeface="楷体" panose="02010609060101010101" pitchFamily="49" charset="-122"/>
              <a:cs typeface="KaiTi"/>
              <a:sym typeface="KaiTi"/>
            </a:endParaRPr>
          </a:p>
          <a:p>
            <a:pPr marL="284479" lvl="1" indent="-285750" algn="just" defTabSz="457200" hangingPunct="0">
              <a:lnSpc>
                <a:spcPct val="120000"/>
              </a:lnSpc>
              <a:buSzPct val="100000"/>
              <a:buFont typeface="Wingdings" panose="05000000000000000000" pitchFamily="2" charset="2"/>
              <a:buChar char="u"/>
              <a:defRPr sz="1600">
                <a:solidFill>
                  <a:srgbClr val="C00000"/>
                </a:solidFill>
                <a:latin typeface="Microsoft YaHei"/>
                <a:ea typeface="Microsoft YaHei"/>
                <a:cs typeface="Microsoft YaHei"/>
                <a:sym typeface="Microsoft YaHei"/>
              </a:defRPr>
            </a:pPr>
            <a:r>
              <a:rPr lang="zh-CN" altLang="en-US" sz="1600" b="1" kern="0" dirty="0">
                <a:solidFill>
                  <a:srgbClr val="C00000"/>
                </a:solidFill>
                <a:latin typeface="微软雅黑" panose="020B0503020204020204" pitchFamily="34" charset="-122"/>
                <a:ea typeface="微软雅黑" panose="020B0503020204020204" pitchFamily="34" charset="-122"/>
                <a:cs typeface="KaiTi"/>
                <a:sym typeface="Microsoft YaHei"/>
              </a:rPr>
              <a:t>刑法修正案</a:t>
            </a:r>
            <a:r>
              <a:rPr lang="en-US" altLang="zh-CN" sz="1600" b="1" kern="0" dirty="0">
                <a:solidFill>
                  <a:srgbClr val="C00000"/>
                </a:solidFill>
                <a:latin typeface="微软雅黑" panose="020B0503020204020204" pitchFamily="34" charset="-122"/>
                <a:ea typeface="微软雅黑" panose="020B0503020204020204" pitchFamily="34" charset="-122"/>
                <a:cs typeface="KaiTi"/>
                <a:sym typeface="Microsoft YaHei"/>
              </a:rPr>
              <a:t>(</a:t>
            </a:r>
            <a:r>
              <a:rPr lang="zh-CN" altLang="en-US" sz="1600" b="1" kern="0" dirty="0">
                <a:solidFill>
                  <a:srgbClr val="C00000"/>
                </a:solidFill>
                <a:latin typeface="微软雅黑" panose="020B0503020204020204" pitchFamily="34" charset="-122"/>
                <a:ea typeface="微软雅黑" panose="020B0503020204020204" pitchFamily="34" charset="-122"/>
                <a:cs typeface="KaiTi"/>
                <a:sym typeface="Microsoft YaHei"/>
              </a:rPr>
              <a:t>九</a:t>
            </a:r>
            <a:r>
              <a:rPr lang="en-US" altLang="zh-CN" sz="1600" b="1" kern="0" dirty="0">
                <a:solidFill>
                  <a:srgbClr val="C00000"/>
                </a:solidFill>
                <a:latin typeface="微软雅黑" panose="020B0503020204020204" pitchFamily="34" charset="-122"/>
                <a:ea typeface="微软雅黑" panose="020B0503020204020204" pitchFamily="34" charset="-122"/>
                <a:cs typeface="KaiTi"/>
                <a:sym typeface="Microsoft YaHei"/>
              </a:rPr>
              <a:t>)</a:t>
            </a:r>
            <a:endParaRPr lang="zh-CN" altLang="en-US" sz="1600" b="1" kern="0" dirty="0">
              <a:solidFill>
                <a:srgbClr val="C00000"/>
              </a:solidFill>
              <a:latin typeface="微软雅黑" panose="020B0503020204020204" pitchFamily="34" charset="-122"/>
              <a:ea typeface="微软雅黑" panose="020B0503020204020204" pitchFamily="34" charset="-122"/>
              <a:cs typeface="KaiTi"/>
              <a:sym typeface="Microsoft YaHei"/>
            </a:endParaRPr>
          </a:p>
          <a:p>
            <a:pPr marL="540000" lvl="3" indent="-179704" algn="just" defTabSz="457200" hangingPunct="0">
              <a:lnSpc>
                <a:spcPct val="120000"/>
              </a:lnSpc>
              <a:buSzPct val="100000"/>
              <a:buFont typeface="Arial"/>
              <a:buChar char="•"/>
              <a:defRPr sz="1600">
                <a:latin typeface="KaiTi"/>
                <a:ea typeface="KaiTi"/>
                <a:cs typeface="KaiTi"/>
                <a:sym typeface="KaiTi"/>
              </a:defRPr>
            </a:pP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明确出售或非法提供公民个人信息的刑罚</a:t>
            </a:r>
          </a:p>
        </p:txBody>
      </p:sp>
      <p:sp>
        <p:nvSpPr>
          <p:cNvPr id="8" name="矩形 20"/>
          <p:cNvSpPr/>
          <p:nvPr/>
        </p:nvSpPr>
        <p:spPr>
          <a:xfrm>
            <a:off x="324000" y="2035025"/>
            <a:ext cx="4032001" cy="2317282"/>
          </a:xfrm>
          <a:prstGeom prst="rect">
            <a:avLst/>
          </a:prstGeom>
          <a:ln>
            <a:solidFill>
              <a:srgbClr val="BDD1E9"/>
            </a:solidFill>
          </a:ln>
        </p:spPr>
        <p:txBody>
          <a:bodyPr wrap="square">
            <a:noAutofit/>
          </a:bodyPr>
          <a:lstStyle/>
          <a:p>
            <a:pPr algn="just" eaLnBrk="1"/>
            <a:endParaRPr lang="zh-CN" altLang="en-US" sz="1400" dirty="0">
              <a:latin typeface="+mn-ea"/>
              <a:ea typeface="+mn-ea"/>
            </a:endParaRPr>
          </a:p>
        </p:txBody>
      </p:sp>
      <p:grpSp>
        <p:nvGrpSpPr>
          <p:cNvPr id="10" name="Group 690"/>
          <p:cNvGrpSpPr/>
          <p:nvPr/>
        </p:nvGrpSpPr>
        <p:grpSpPr>
          <a:xfrm>
            <a:off x="4729292" y="1539765"/>
            <a:ext cx="4032000" cy="470717"/>
            <a:chOff x="0" y="0"/>
            <a:chExt cx="432048" cy="2247189"/>
          </a:xfrm>
        </p:grpSpPr>
        <p:sp>
          <p:nvSpPr>
            <p:cNvPr id="11" name="Shape 688"/>
            <p:cNvSpPr/>
            <p:nvPr/>
          </p:nvSpPr>
          <p:spPr>
            <a:xfrm>
              <a:off x="0" y="0"/>
              <a:ext cx="432048" cy="2247189"/>
            </a:xfrm>
            <a:prstGeom prst="rect">
              <a:avLst/>
            </a:prstGeom>
            <a:gradFill flip="none" rotWithShape="1">
              <a:gsLst>
                <a:gs pos="0">
                  <a:srgbClr val="95B3D7"/>
                </a:gs>
                <a:gs pos="35000">
                  <a:srgbClr val="B9CDE5"/>
                </a:gs>
                <a:gs pos="100000">
                  <a:srgbClr val="C6D9F1"/>
                </a:gs>
              </a:gsLst>
              <a:lin ang="16200000" scaled="0"/>
            </a:gradFill>
            <a:ln w="9525" cap="flat">
              <a:solidFill>
                <a:srgbClr val="95B3D7"/>
              </a:solidFill>
              <a:prstDash val="solid"/>
              <a:round/>
            </a:ln>
            <a:effectLst>
              <a:outerShdw blurRad="38100" dist="20000" dir="5400000" rotWithShape="0">
                <a:srgbClr val="000000">
                  <a:alpha val="38000"/>
                </a:srgbClr>
              </a:outerShdw>
            </a:effectLst>
          </p:spPr>
          <p:txBody>
            <a:bodyPr wrap="square" lIns="45719" tIns="45719" rIns="45719" bIns="45719" numCol="1" anchor="ctr">
              <a:noAutofit/>
            </a:bodyPr>
            <a:lstStyle/>
            <a:p>
              <a:pPr algn="ctr" hangingPunct="0">
                <a:lnSpc>
                  <a:spcPct val="130000"/>
                </a:lnSpc>
                <a:defRPr sz="2000">
                  <a:latin typeface="Microsoft YaHei"/>
                  <a:ea typeface="Microsoft YaHei"/>
                  <a:cs typeface="Microsoft YaHei"/>
                  <a:sym typeface="Microsoft YaHei"/>
                </a:defRPr>
              </a:pPr>
              <a:endParaRPr kern="0">
                <a:solidFill>
                  <a:srgbClr val="000000"/>
                </a:solidFill>
                <a:latin typeface="Microsoft YaHei"/>
                <a:ea typeface="Microsoft YaHei"/>
                <a:cs typeface="Microsoft YaHei"/>
                <a:sym typeface="Microsoft YaHei"/>
              </a:endParaRPr>
            </a:p>
          </p:txBody>
        </p:sp>
        <p:sp>
          <p:nvSpPr>
            <p:cNvPr id="12" name="Shape 689"/>
            <p:cNvSpPr/>
            <p:nvPr/>
          </p:nvSpPr>
          <p:spPr>
            <a:xfrm>
              <a:off x="0" y="43663"/>
              <a:ext cx="432048" cy="215988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lnSpc>
                  <a:spcPct val="130000"/>
                </a:lnSpc>
                <a:defRPr sz="2000">
                  <a:latin typeface="Microsoft YaHei"/>
                  <a:ea typeface="Microsoft YaHei"/>
                  <a:cs typeface="Microsoft YaHei"/>
                  <a:sym typeface="Microsoft YaHei"/>
                </a:defRPr>
              </a:lvl1pPr>
            </a:lstStyle>
            <a:p>
              <a:pPr hangingPunct="0"/>
              <a:r>
                <a:rPr lang="zh-CN" altLang="en-US" kern="0" dirty="0">
                  <a:solidFill>
                    <a:srgbClr val="000000"/>
                  </a:solidFill>
                </a:rPr>
                <a:t>数据安全监管</a:t>
              </a:r>
              <a:r>
                <a:rPr lang="zh-CN" altLang="en-US" kern="0" dirty="0" smtClean="0">
                  <a:solidFill>
                    <a:srgbClr val="000000"/>
                  </a:solidFill>
                </a:rPr>
                <a:t>力度加强</a:t>
              </a:r>
              <a:endParaRPr lang="zh-CN" altLang="en-US" kern="0" dirty="0">
                <a:solidFill>
                  <a:srgbClr val="000000"/>
                </a:solidFill>
              </a:endParaRPr>
            </a:p>
          </p:txBody>
        </p:sp>
      </p:grpSp>
      <p:sp>
        <p:nvSpPr>
          <p:cNvPr id="13" name="Shape 694"/>
          <p:cNvSpPr/>
          <p:nvPr/>
        </p:nvSpPr>
        <p:spPr>
          <a:xfrm>
            <a:off x="4729292" y="2130230"/>
            <a:ext cx="4032000" cy="222207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noAutofit/>
          </a:bodyPr>
          <a:lstStyle/>
          <a:p>
            <a:pPr marL="284479" lvl="1" indent="-285750" algn="just" defTabSz="457200" hangingPunct="0">
              <a:lnSpc>
                <a:spcPct val="120000"/>
              </a:lnSpc>
              <a:buSzPct val="100000"/>
              <a:buFont typeface="Wingdings" panose="05000000000000000000" pitchFamily="2" charset="2"/>
              <a:buChar char="u"/>
              <a:defRPr sz="1600">
                <a:solidFill>
                  <a:srgbClr val="C00000"/>
                </a:solidFill>
                <a:latin typeface="Microsoft YaHei"/>
                <a:ea typeface="Microsoft YaHei"/>
                <a:cs typeface="Microsoft YaHei"/>
                <a:sym typeface="Microsoft YaHei"/>
              </a:defRPr>
            </a:pPr>
            <a:r>
              <a:rPr lang="zh-CN" altLang="en-US" sz="1600" b="1" kern="0" dirty="0">
                <a:solidFill>
                  <a:srgbClr val="C00000"/>
                </a:solidFill>
                <a:latin typeface="微软雅黑" panose="020B0503020204020204" pitchFamily="34" charset="-122"/>
                <a:ea typeface="微软雅黑" panose="020B0503020204020204" pitchFamily="34" charset="-122"/>
                <a:cs typeface="KaiTi"/>
                <a:sym typeface="Microsoft YaHei"/>
              </a:rPr>
              <a:t>将数据安全作为网络安全防护检查重点</a:t>
            </a:r>
          </a:p>
          <a:p>
            <a:pPr marL="540000" lvl="3" indent="-179704" algn="just" defTabSz="457200" hangingPunct="0">
              <a:lnSpc>
                <a:spcPct val="120000"/>
              </a:lnSpc>
              <a:buSzPct val="100000"/>
              <a:buFont typeface="Arial"/>
              <a:buChar char="•"/>
              <a:defRPr sz="1600">
                <a:latin typeface="KaiTi"/>
                <a:ea typeface="KaiTi"/>
                <a:cs typeface="KaiTi"/>
                <a:sym typeface="KaiTi"/>
              </a:defRPr>
            </a:pP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重点检查网络数据及用户个人电子信息保护情况</a:t>
            </a:r>
            <a:endParaRPr lang="en-US" altLang="zh-CN" sz="1600" kern="0" dirty="0">
              <a:solidFill>
                <a:srgbClr val="000000"/>
              </a:solidFill>
              <a:latin typeface="楷体" panose="02010609060101010101" pitchFamily="49" charset="-122"/>
              <a:ea typeface="楷体" panose="02010609060101010101" pitchFamily="49" charset="-122"/>
              <a:cs typeface="KaiTi"/>
              <a:sym typeface="KaiTi"/>
            </a:endParaRPr>
          </a:p>
          <a:p>
            <a:pPr marL="540000" lvl="3" indent="-179704" algn="just" defTabSz="457200" hangingPunct="0">
              <a:lnSpc>
                <a:spcPct val="120000"/>
              </a:lnSpc>
              <a:buSzPct val="100000"/>
              <a:buFont typeface="Arial"/>
              <a:buChar char="•"/>
              <a:defRPr sz="1600">
                <a:latin typeface="KaiTi"/>
                <a:ea typeface="KaiTi"/>
                <a:cs typeface="KaiTi"/>
                <a:sym typeface="KaiTi"/>
              </a:defRPr>
            </a:pPr>
            <a:r>
              <a:rPr lang="zh-CN" altLang="en-US" sz="1600" kern="0" dirty="0" smtClean="0">
                <a:solidFill>
                  <a:srgbClr val="000000"/>
                </a:solidFill>
                <a:latin typeface="楷体" panose="02010609060101010101" pitchFamily="49" charset="-122"/>
                <a:ea typeface="楷体" panose="02010609060101010101" pitchFamily="49" charset="-122"/>
                <a:cs typeface="KaiTi"/>
                <a:sym typeface="KaiTi"/>
              </a:rPr>
              <a:t>检查基础电信企业和百家互联网</a:t>
            </a: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企业</a:t>
            </a:r>
            <a:endParaRPr lang="en-US" altLang="zh-CN" sz="1600" kern="0" dirty="0">
              <a:solidFill>
                <a:srgbClr val="000000"/>
              </a:solidFill>
              <a:latin typeface="楷体" panose="02010609060101010101" pitchFamily="49" charset="-122"/>
              <a:ea typeface="楷体" panose="02010609060101010101" pitchFamily="49" charset="-122"/>
              <a:cs typeface="KaiTi"/>
              <a:sym typeface="KaiTi"/>
            </a:endParaRPr>
          </a:p>
          <a:p>
            <a:pPr marL="284479" lvl="1" indent="-285750" algn="just" defTabSz="457200" hangingPunct="0">
              <a:lnSpc>
                <a:spcPct val="120000"/>
              </a:lnSpc>
              <a:buSzPct val="100000"/>
              <a:buFont typeface="Wingdings" panose="05000000000000000000" pitchFamily="2" charset="2"/>
              <a:buChar char="u"/>
              <a:defRPr sz="1600">
                <a:solidFill>
                  <a:srgbClr val="C00000"/>
                </a:solidFill>
                <a:latin typeface="Microsoft YaHei"/>
                <a:ea typeface="Microsoft YaHei"/>
                <a:cs typeface="Microsoft YaHei"/>
                <a:sym typeface="Microsoft YaHei"/>
              </a:defRPr>
            </a:pPr>
            <a:r>
              <a:rPr lang="zh-CN" altLang="en-US" sz="1600" b="1" kern="0" dirty="0">
                <a:solidFill>
                  <a:srgbClr val="C00000"/>
                </a:solidFill>
                <a:latin typeface="微软雅黑" panose="020B0503020204020204" pitchFamily="34" charset="-122"/>
                <a:ea typeface="微软雅黑" panose="020B0503020204020204" pitchFamily="34" charset="-122"/>
                <a:cs typeface="KaiTi"/>
                <a:sym typeface="Microsoft YaHei"/>
              </a:rPr>
              <a:t>加紧</a:t>
            </a:r>
            <a:r>
              <a:rPr lang="zh-CN" altLang="en-US" sz="1600" b="1" kern="0" dirty="0" smtClean="0">
                <a:solidFill>
                  <a:srgbClr val="C00000"/>
                </a:solidFill>
                <a:latin typeface="微软雅黑" panose="020B0503020204020204" pitchFamily="34" charset="-122"/>
                <a:ea typeface="微软雅黑" panose="020B0503020204020204" pitchFamily="34" charset="-122"/>
                <a:cs typeface="KaiTi"/>
                <a:sym typeface="Microsoft YaHei"/>
              </a:rPr>
              <a:t>制定企业数据保护指导性文件</a:t>
            </a:r>
          </a:p>
          <a:p>
            <a:pPr marL="540000" lvl="3" indent="-179704" algn="just" defTabSz="457200" hangingPunct="0">
              <a:lnSpc>
                <a:spcPct val="120000"/>
              </a:lnSpc>
              <a:buSzPct val="100000"/>
              <a:buFont typeface="Arial"/>
              <a:buChar char="•"/>
              <a:defRPr sz="1600">
                <a:latin typeface="KaiTi"/>
                <a:ea typeface="KaiTi"/>
                <a:cs typeface="KaiTi"/>
                <a:sym typeface="KaiTi"/>
              </a:defRPr>
            </a:pPr>
            <a:r>
              <a:rPr lang="zh-CN" altLang="en-US" sz="1600" kern="0" dirty="0">
                <a:solidFill>
                  <a:srgbClr val="000000"/>
                </a:solidFill>
                <a:latin typeface="楷体" panose="02010609060101010101" pitchFamily="49" charset="-122"/>
                <a:ea typeface="楷体" panose="02010609060101010101" pitchFamily="49" charset="-122"/>
                <a:cs typeface="KaiTi"/>
                <a:sym typeface="KaiTi"/>
              </a:rPr>
              <a:t>落实数据泄露公告制度、建立健全企业数据信用体系</a:t>
            </a:r>
          </a:p>
        </p:txBody>
      </p:sp>
      <p:sp>
        <p:nvSpPr>
          <p:cNvPr id="14" name="矩形 20"/>
          <p:cNvSpPr/>
          <p:nvPr/>
        </p:nvSpPr>
        <p:spPr>
          <a:xfrm>
            <a:off x="4729291" y="2035025"/>
            <a:ext cx="4032001" cy="2317282"/>
          </a:xfrm>
          <a:prstGeom prst="rect">
            <a:avLst/>
          </a:prstGeom>
          <a:ln>
            <a:solidFill>
              <a:srgbClr val="BDD1E9"/>
            </a:solidFill>
          </a:ln>
        </p:spPr>
        <p:txBody>
          <a:bodyPr wrap="square">
            <a:noAutofit/>
          </a:bodyPr>
          <a:lstStyle/>
          <a:p>
            <a:pPr algn="just" eaLnBrk="1"/>
            <a:endParaRPr lang="zh-CN" altLang="en-US" sz="1400" dirty="0">
              <a:latin typeface="+mn-ea"/>
              <a:ea typeface="+mn-ea"/>
            </a:endParaRPr>
          </a:p>
        </p:txBody>
      </p:sp>
      <p:sp>
        <p:nvSpPr>
          <p:cNvPr id="15" name="Shape 699"/>
          <p:cNvSpPr/>
          <p:nvPr/>
        </p:nvSpPr>
        <p:spPr>
          <a:xfrm rot="5400000">
            <a:off x="2252784" y="2689813"/>
            <a:ext cx="188826" cy="4017609"/>
          </a:xfrm>
          <a:prstGeom prst="rightArrow">
            <a:avLst>
              <a:gd name="adj1" fmla="val 50000"/>
              <a:gd name="adj2" fmla="val 100000"/>
            </a:avLst>
          </a:prstGeom>
          <a:gradFill>
            <a:gsLst>
              <a:gs pos="0">
                <a:srgbClr val="F6F9FC"/>
              </a:gs>
              <a:gs pos="66000">
                <a:srgbClr val="B0C6E1"/>
              </a:gs>
              <a:gs pos="100000">
                <a:srgbClr val="B0C6E1"/>
              </a:gs>
            </a:gsLst>
          </a:gradFill>
          <a:ln w="12700">
            <a:miter lim="400000"/>
          </a:ln>
        </p:spPr>
        <p:txBody>
          <a:bodyPr lIns="45719" rIns="45719" anchor="ctr"/>
          <a:lstStyle/>
          <a:p>
            <a:pPr algn="ctr" hangingPunct="0">
              <a:defRPr>
                <a:solidFill>
                  <a:srgbClr val="FFFFFF"/>
                </a:solidFill>
                <a:latin typeface="Arial"/>
                <a:ea typeface="Arial"/>
                <a:cs typeface="Arial"/>
                <a:sym typeface="Arial"/>
              </a:defRPr>
            </a:pPr>
            <a:endParaRPr kern="0">
              <a:solidFill>
                <a:srgbClr val="FFFFFF"/>
              </a:solidFill>
              <a:latin typeface="Arial"/>
              <a:ea typeface="Arial"/>
              <a:cs typeface="Arial"/>
              <a:sym typeface="Arial"/>
            </a:endParaRPr>
          </a:p>
        </p:txBody>
      </p:sp>
      <p:sp>
        <p:nvSpPr>
          <p:cNvPr id="16" name="Shape 699"/>
          <p:cNvSpPr/>
          <p:nvPr/>
        </p:nvSpPr>
        <p:spPr>
          <a:xfrm rot="5400000">
            <a:off x="6627676" y="2695564"/>
            <a:ext cx="188826" cy="4017609"/>
          </a:xfrm>
          <a:prstGeom prst="rightArrow">
            <a:avLst>
              <a:gd name="adj1" fmla="val 50000"/>
              <a:gd name="adj2" fmla="val 100000"/>
            </a:avLst>
          </a:prstGeom>
          <a:gradFill>
            <a:gsLst>
              <a:gs pos="0">
                <a:srgbClr val="F6F9FC"/>
              </a:gs>
              <a:gs pos="66000">
                <a:srgbClr val="B0C6E1"/>
              </a:gs>
              <a:gs pos="100000">
                <a:srgbClr val="B0C6E1"/>
              </a:gs>
            </a:gsLst>
          </a:gradFill>
          <a:ln w="12700">
            <a:miter lim="400000"/>
          </a:ln>
        </p:spPr>
        <p:txBody>
          <a:bodyPr lIns="45719" rIns="45719" anchor="ctr"/>
          <a:lstStyle/>
          <a:p>
            <a:pPr algn="ctr" hangingPunct="0">
              <a:defRPr>
                <a:solidFill>
                  <a:srgbClr val="FFFFFF"/>
                </a:solidFill>
                <a:latin typeface="Arial"/>
                <a:ea typeface="Arial"/>
                <a:cs typeface="Arial"/>
                <a:sym typeface="Arial"/>
              </a:defRPr>
            </a:pPr>
            <a:endParaRPr kern="0">
              <a:solidFill>
                <a:srgbClr val="FFFFFF"/>
              </a:solidFill>
              <a:latin typeface="Arial"/>
              <a:ea typeface="Arial"/>
              <a:cs typeface="Arial"/>
              <a:sym typeface="Arial"/>
            </a:endParaRPr>
          </a:p>
        </p:txBody>
      </p:sp>
      <p:sp>
        <p:nvSpPr>
          <p:cNvPr id="18" name="Shape 689"/>
          <p:cNvSpPr/>
          <p:nvPr/>
        </p:nvSpPr>
        <p:spPr>
          <a:xfrm>
            <a:off x="324000" y="5153911"/>
            <a:ext cx="4032000" cy="11375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lnSpc>
                <a:spcPct val="130000"/>
              </a:lnSpc>
              <a:defRPr sz="2000">
                <a:latin typeface="Microsoft YaHei"/>
                <a:ea typeface="Microsoft YaHei"/>
                <a:cs typeface="Microsoft YaHei"/>
                <a:sym typeface="Microsoft YaHei"/>
              </a:defRPr>
            </a:lvl1pPr>
          </a:lstStyle>
          <a:p>
            <a:pPr marL="285750" indent="-285750" algn="just" hangingPunct="0">
              <a:buFont typeface="Wingdings" panose="05000000000000000000" pitchFamily="2" charset="2"/>
              <a:buChar char="Ø"/>
            </a:pPr>
            <a:r>
              <a:rPr lang="en-US" altLang="zh-CN" sz="1800" kern="0" dirty="0">
                <a:solidFill>
                  <a:srgbClr val="000000"/>
                </a:solidFill>
              </a:rPr>
              <a:t>《</a:t>
            </a:r>
            <a:r>
              <a:rPr lang="zh-CN" altLang="en-US" sz="1800" kern="0" dirty="0">
                <a:solidFill>
                  <a:srgbClr val="000000"/>
                </a:solidFill>
              </a:rPr>
              <a:t>网络安全法</a:t>
            </a:r>
            <a:r>
              <a:rPr lang="en-US" altLang="zh-CN" sz="1800" kern="0" dirty="0" smtClean="0">
                <a:solidFill>
                  <a:srgbClr val="000000"/>
                </a:solidFill>
              </a:rPr>
              <a:t>》</a:t>
            </a:r>
            <a:r>
              <a:rPr lang="zh-CN" altLang="en-US" sz="1800" kern="0" dirty="0" smtClean="0">
                <a:solidFill>
                  <a:srgbClr val="000000"/>
                </a:solidFill>
              </a:rPr>
              <a:t>未生效，</a:t>
            </a:r>
            <a:r>
              <a:rPr lang="zh-CN" altLang="en-US" sz="1800" kern="0" dirty="0">
                <a:solidFill>
                  <a:srgbClr val="000000"/>
                </a:solidFill>
              </a:rPr>
              <a:t>数据跨境流动和开放共享等国际关注焦点规则不</a:t>
            </a:r>
            <a:r>
              <a:rPr lang="zh-CN" altLang="en-US" sz="1800" kern="0" dirty="0" smtClean="0">
                <a:solidFill>
                  <a:srgbClr val="000000"/>
                </a:solidFill>
              </a:rPr>
              <a:t>明确</a:t>
            </a:r>
            <a:endParaRPr lang="en-US" altLang="zh-CN" sz="1800" kern="0" dirty="0" smtClean="0">
              <a:solidFill>
                <a:srgbClr val="000000"/>
              </a:solidFill>
            </a:endParaRPr>
          </a:p>
        </p:txBody>
      </p:sp>
      <p:sp>
        <p:nvSpPr>
          <p:cNvPr id="19" name="Shape 689"/>
          <p:cNvSpPr/>
          <p:nvPr/>
        </p:nvSpPr>
        <p:spPr>
          <a:xfrm>
            <a:off x="4677513" y="5136373"/>
            <a:ext cx="4032000" cy="117262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lnSpc>
                <a:spcPct val="130000"/>
              </a:lnSpc>
              <a:defRPr sz="2000">
                <a:latin typeface="Microsoft YaHei"/>
                <a:ea typeface="Microsoft YaHei"/>
                <a:cs typeface="Microsoft YaHei"/>
                <a:sym typeface="Microsoft YaHei"/>
              </a:defRPr>
            </a:lvl1pPr>
          </a:lstStyle>
          <a:p>
            <a:pPr marL="285750" indent="-285750" algn="just" hangingPunct="0">
              <a:buFont typeface="Wingdings" panose="05000000000000000000" pitchFamily="2" charset="2"/>
              <a:buChar char="Ø"/>
            </a:pPr>
            <a:r>
              <a:rPr lang="zh-CN" altLang="en-US" sz="1800" kern="0" dirty="0">
                <a:solidFill>
                  <a:srgbClr val="000000"/>
                </a:solidFill>
              </a:rPr>
              <a:t>行政处罚力度轻，难起警示作用</a:t>
            </a:r>
          </a:p>
          <a:p>
            <a:pPr marL="285750" indent="-285750" algn="just" hangingPunct="0">
              <a:buFont typeface="Wingdings" panose="05000000000000000000" pitchFamily="2" charset="2"/>
              <a:buChar char="Ø"/>
            </a:pPr>
            <a:r>
              <a:rPr lang="zh-CN" altLang="en-US" sz="1800" kern="0" dirty="0">
                <a:solidFill>
                  <a:srgbClr val="000000"/>
                </a:solidFill>
              </a:rPr>
              <a:t>安全监管硬实力薄弱，数据安全</a:t>
            </a:r>
            <a:r>
              <a:rPr lang="zh-CN" altLang="en-US" sz="1800" kern="0" dirty="0" smtClean="0">
                <a:solidFill>
                  <a:srgbClr val="000000"/>
                </a:solidFill>
              </a:rPr>
              <a:t>事件的防范、取证</a:t>
            </a:r>
            <a:r>
              <a:rPr lang="zh-CN" altLang="en-US" sz="1800" kern="0" dirty="0">
                <a:solidFill>
                  <a:srgbClr val="000000"/>
                </a:solidFill>
              </a:rPr>
              <a:t>、溯源、追责困难</a:t>
            </a:r>
            <a:endParaRPr lang="en-US" altLang="zh-CN" sz="1800" kern="0" dirty="0" smtClean="0">
              <a:solidFill>
                <a:srgbClr val="000000"/>
              </a:solidFill>
            </a:endParaRPr>
          </a:p>
        </p:txBody>
      </p:sp>
      <p:sp>
        <p:nvSpPr>
          <p:cNvPr id="20" name="矩形 19"/>
          <p:cNvSpPr/>
          <p:nvPr/>
        </p:nvSpPr>
        <p:spPr>
          <a:xfrm>
            <a:off x="1734706" y="4812824"/>
            <a:ext cx="1210588" cy="400110"/>
          </a:xfrm>
          <a:prstGeom prst="rect">
            <a:avLst/>
          </a:prstGeom>
        </p:spPr>
        <p:txBody>
          <a:bodyPr wrap="non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现存问题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21" name="矩形 20"/>
          <p:cNvSpPr/>
          <p:nvPr/>
        </p:nvSpPr>
        <p:spPr>
          <a:xfrm>
            <a:off x="6088219" y="4791169"/>
            <a:ext cx="1210588" cy="400110"/>
          </a:xfrm>
          <a:prstGeom prst="rect">
            <a:avLst/>
          </a:prstGeom>
        </p:spPr>
        <p:txBody>
          <a:bodyPr wrap="non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现存问题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9066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3614113435"/>
              </p:ext>
            </p:extLst>
          </p:nvPr>
        </p:nvGraphicFramePr>
        <p:xfrm>
          <a:off x="301215" y="2207844"/>
          <a:ext cx="4171343" cy="3802396"/>
        </p:xfrm>
        <a:graphic>
          <a:graphicData uri="http://schemas.openxmlformats.org/drawingml/2006/chart">
            <c:chart xmlns:c="http://schemas.openxmlformats.org/drawingml/2006/chart" xmlns:r="http://schemas.openxmlformats.org/officeDocument/2006/relationships" r:id="rId2"/>
          </a:graphicData>
        </a:graphic>
      </p:graphicFrame>
      <p:sp>
        <p:nvSpPr>
          <p:cNvPr id="2" name="标题 1"/>
          <p:cNvSpPr>
            <a:spLocks noGrp="1"/>
          </p:cNvSpPr>
          <p:nvPr>
            <p:ph type="title"/>
          </p:nvPr>
        </p:nvSpPr>
        <p:spPr/>
        <p:txBody>
          <a:bodyPr>
            <a:normAutofit/>
          </a:bodyPr>
          <a:lstStyle/>
          <a:p>
            <a:pPr algn="ctr" eaLnBrk="0" fontAlgn="base" hangingPunct="0">
              <a:spcAft>
                <a:spcPct val="0"/>
              </a:spcAft>
            </a:pPr>
            <a:r>
              <a:rPr lang="zh-CN" altLang="en-US" sz="2800" b="1" dirty="0">
                <a:latin typeface="黑体" pitchFamily="49" charset="-122"/>
                <a:ea typeface="黑体" pitchFamily="49" charset="-122"/>
              </a:rPr>
              <a:t>基础电信业中低速增长，用户市场趋于饱和</a:t>
            </a:r>
          </a:p>
        </p:txBody>
      </p:sp>
      <p:graphicFrame>
        <p:nvGraphicFramePr>
          <p:cNvPr id="11" name="图表 10"/>
          <p:cNvGraphicFramePr/>
          <p:nvPr>
            <p:extLst>
              <p:ext uri="{D42A27DB-BD31-4B8C-83A1-F6EECF244321}">
                <p14:modId xmlns:p14="http://schemas.microsoft.com/office/powerpoint/2010/main" val="3736115814"/>
              </p:ext>
            </p:extLst>
          </p:nvPr>
        </p:nvGraphicFramePr>
        <p:xfrm>
          <a:off x="4635322" y="2207844"/>
          <a:ext cx="4171343" cy="3800474"/>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1"/>
          <p:cNvSpPr>
            <a:spLocks noChangeArrowheads="1"/>
          </p:cNvSpPr>
          <p:nvPr/>
        </p:nvSpPr>
        <p:spPr bwMode="auto">
          <a:xfrm>
            <a:off x="318099" y="6321001"/>
            <a:ext cx="331693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6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1pPr>
            <a:lvl2pPr marL="742950" indent="-285750">
              <a:spcBef>
                <a:spcPct val="20000"/>
              </a:spcBef>
              <a:buClr>
                <a:schemeClr val="hlink"/>
              </a:buClr>
              <a:buSzPct val="55000"/>
              <a:buFont typeface="Wingdings" panose="05000000000000000000" pitchFamily="2" charset="2"/>
              <a:buChar char="n"/>
              <a:defRPr sz="32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2pPr>
            <a:lvl3pPr marL="1143000" indent="-228600">
              <a:spcBef>
                <a:spcPct val="20000"/>
              </a:spcBef>
              <a:buClr>
                <a:schemeClr val="folHlink"/>
              </a:buClr>
              <a:buSzPct val="50000"/>
              <a:buFont typeface="Wingdings" panose="05000000000000000000" pitchFamily="2" charset="2"/>
              <a:buChar char="n"/>
              <a:defRPr sz="28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3pPr>
            <a:lvl4pPr marL="1600200" indent="-228600">
              <a:spcBef>
                <a:spcPct val="20000"/>
              </a:spcBef>
              <a:buClr>
                <a:schemeClr val="accent2"/>
              </a:buClr>
              <a:buSzPct val="55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4pPr>
            <a:lvl5pPr marL="2057400" indent="-228600">
              <a:spcBef>
                <a:spcPct val="20000"/>
              </a:spcBef>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9pPr>
          </a:lstStyle>
          <a:p>
            <a:pPr>
              <a:spcBef>
                <a:spcPct val="0"/>
              </a:spcBef>
              <a:buClr>
                <a:srgbClr val="800080"/>
              </a:buClr>
              <a:buFont typeface="Wingdings" panose="05000000000000000000" pitchFamily="2" charset="2"/>
              <a:buNone/>
            </a:pPr>
            <a:r>
              <a:rPr lang="zh-CN" altLang="en-US" sz="1000" b="0" dirty="0">
                <a:solidFill>
                  <a:prstClr val="black"/>
                </a:solidFill>
                <a:latin typeface="微软雅黑" panose="020B0503020204020204" pitchFamily="34" charset="-122"/>
                <a:ea typeface="微软雅黑" panose="020B0503020204020204" pitchFamily="34" charset="-122"/>
                <a:sym typeface="宋体" panose="02010600030101010101" pitchFamily="2" charset="-122"/>
              </a:rPr>
              <a:t>数据来源：</a:t>
            </a:r>
            <a:r>
              <a:rPr lang="en-US" altLang="zh-CN" sz="1000" b="0" dirty="0">
                <a:solidFill>
                  <a:prstClr val="black"/>
                </a:solidFill>
                <a:latin typeface="微软雅黑" panose="020B0503020204020204" pitchFamily="34" charset="-122"/>
                <a:ea typeface="微软雅黑" panose="020B0503020204020204" pitchFamily="34" charset="-122"/>
                <a:sym typeface="宋体" panose="02010600030101010101" pitchFamily="2" charset="-122"/>
              </a:rPr>
              <a:t>Gartner</a:t>
            </a:r>
            <a:r>
              <a:rPr lang="zh-CN" altLang="en-US" sz="1000" b="0" dirty="0">
                <a:solidFill>
                  <a:prstClr val="black"/>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1000" b="0" dirty="0" smtClean="0">
                <a:solidFill>
                  <a:prstClr val="black"/>
                </a:solidFill>
                <a:latin typeface="微软雅黑" panose="020B0503020204020204" pitchFamily="34" charset="-122"/>
                <a:ea typeface="微软雅黑" panose="020B0503020204020204" pitchFamily="34" charset="-122"/>
                <a:sym typeface="宋体" panose="02010600030101010101" pitchFamily="2" charset="-122"/>
              </a:rPr>
              <a:t>IMF</a:t>
            </a:r>
            <a:r>
              <a:rPr lang="zh-CN" altLang="en-US" sz="1000" b="0" dirty="0" smtClean="0">
                <a:solidFill>
                  <a:prstClr val="black"/>
                </a:solidFill>
                <a:latin typeface="微软雅黑" panose="020B0503020204020204" pitchFamily="34" charset="-122"/>
                <a:ea typeface="微软雅黑" panose="020B0503020204020204" pitchFamily="34" charset="-122"/>
                <a:sym typeface="宋体" panose="02010600030101010101" pitchFamily="2" charset="-122"/>
              </a:rPr>
              <a:t>，电信业收入增速为可比口径</a:t>
            </a:r>
            <a:endParaRPr lang="zh-CN" altLang="en-US" sz="1000" b="0" dirty="0">
              <a:solidFill>
                <a:prstClr val="black"/>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矩形 16"/>
          <p:cNvSpPr/>
          <p:nvPr/>
        </p:nvSpPr>
        <p:spPr>
          <a:xfrm>
            <a:off x="299727" y="980728"/>
            <a:ext cx="8625044" cy="1200329"/>
          </a:xfrm>
          <a:prstGeom prst="rect">
            <a:avLst/>
          </a:prstGeom>
        </p:spPr>
        <p:txBody>
          <a:bodyPr wrap="square">
            <a:spAutoFit/>
          </a:bodyPr>
          <a:lstStyle/>
          <a:p>
            <a:pPr>
              <a:lnSpc>
                <a:spcPct val="150000"/>
              </a:lnSpc>
              <a:buClr>
                <a:prstClr val="black"/>
              </a:buClr>
              <a:buSzPct val="80000"/>
              <a:defRPr/>
            </a:pPr>
            <a:r>
              <a:rPr kumimoji="1" lang="en-US" altLang="zh-CN" sz="2000" dirty="0">
                <a:solidFill>
                  <a:prstClr val="black"/>
                </a:solidFill>
                <a:latin typeface="微软雅黑" panose="020B0503020204020204" pitchFamily="34" charset="-122"/>
                <a:ea typeface="微软雅黑" panose="020B0503020204020204" pitchFamily="34" charset="-122"/>
              </a:rPr>
              <a:t>2015</a:t>
            </a:r>
            <a:r>
              <a:rPr kumimoji="1" lang="zh-CN" altLang="en-US" sz="2000" dirty="0">
                <a:solidFill>
                  <a:prstClr val="black"/>
                </a:solidFill>
                <a:latin typeface="微软雅黑" panose="020B0503020204020204" pitchFamily="34" charset="-122"/>
                <a:ea typeface="微软雅黑" panose="020B0503020204020204" pitchFamily="34" charset="-122"/>
              </a:rPr>
              <a:t>年</a:t>
            </a:r>
            <a:r>
              <a:rPr kumimoji="1" lang="zh-CN" altLang="zh-CN" sz="2000" dirty="0">
                <a:solidFill>
                  <a:prstClr val="black"/>
                </a:solidFill>
                <a:latin typeface="微软雅黑" panose="020B0503020204020204" pitchFamily="34" charset="-122"/>
                <a:ea typeface="微软雅黑" panose="020B0503020204020204" pitchFamily="34" charset="-122"/>
              </a:rPr>
              <a:t>全球</a:t>
            </a:r>
            <a:r>
              <a:rPr kumimoji="1" lang="zh-CN" altLang="en-US" sz="2000" dirty="0">
                <a:solidFill>
                  <a:prstClr val="black"/>
                </a:solidFill>
                <a:latin typeface="微软雅黑" panose="020B0503020204020204" pitchFamily="34" charset="-122"/>
                <a:ea typeface="微软雅黑" panose="020B0503020204020204" pitchFamily="34" charset="-122"/>
              </a:rPr>
              <a:t>基础电信</a:t>
            </a:r>
            <a:r>
              <a:rPr kumimoji="1" lang="zh-CN" altLang="zh-CN" sz="2000" dirty="0">
                <a:solidFill>
                  <a:prstClr val="black"/>
                </a:solidFill>
                <a:latin typeface="微软雅黑" panose="020B0503020204020204" pitchFamily="34" charset="-122"/>
                <a:ea typeface="微软雅黑" panose="020B0503020204020204" pitchFamily="34" charset="-122"/>
              </a:rPr>
              <a:t>业</a:t>
            </a:r>
            <a:r>
              <a:rPr kumimoji="1" lang="zh-CN" altLang="en-US" sz="2000" dirty="0">
                <a:solidFill>
                  <a:prstClr val="black"/>
                </a:solidFill>
                <a:latin typeface="微软雅黑" panose="020B0503020204020204" pitchFamily="34" charset="-122"/>
                <a:ea typeface="微软雅黑" panose="020B0503020204020204" pitchFamily="34" charset="-122"/>
              </a:rPr>
              <a:t>收入</a:t>
            </a:r>
            <a:r>
              <a:rPr kumimoji="1" lang="zh-CN" altLang="en-US" sz="2000" dirty="0" smtClean="0">
                <a:solidFill>
                  <a:prstClr val="black"/>
                </a:solidFill>
                <a:latin typeface="微软雅黑" panose="020B0503020204020204" pitchFamily="34" charset="-122"/>
                <a:ea typeface="微软雅黑" panose="020B0503020204020204" pitchFamily="34" charset="-122"/>
              </a:rPr>
              <a:t>增速低位</a:t>
            </a:r>
            <a:r>
              <a:rPr kumimoji="1" lang="zh-CN" altLang="en-US" sz="2000" dirty="0">
                <a:solidFill>
                  <a:prstClr val="black"/>
                </a:solidFill>
                <a:latin typeface="微软雅黑" panose="020B0503020204020204" pitchFamily="34" charset="-122"/>
                <a:ea typeface="微软雅黑" panose="020B0503020204020204" pitchFamily="34" charset="-122"/>
              </a:rPr>
              <a:t>徘徊，连续</a:t>
            </a:r>
            <a:r>
              <a:rPr kumimoji="1" lang="en-US" altLang="zh-CN" sz="2000" dirty="0">
                <a:solidFill>
                  <a:prstClr val="black"/>
                </a:solidFill>
                <a:latin typeface="微软雅黑" panose="020B0503020204020204" pitchFamily="34" charset="-122"/>
                <a:ea typeface="微软雅黑" panose="020B0503020204020204" pitchFamily="34" charset="-122"/>
              </a:rPr>
              <a:t>4</a:t>
            </a:r>
            <a:r>
              <a:rPr kumimoji="1" lang="zh-CN" altLang="en-US" sz="2000" dirty="0">
                <a:solidFill>
                  <a:prstClr val="black"/>
                </a:solidFill>
                <a:latin typeface="微软雅黑" panose="020B0503020204020204" pitchFamily="34" charset="-122"/>
                <a:ea typeface="微软雅黑" panose="020B0503020204020204" pitchFamily="34" charset="-122"/>
              </a:rPr>
              <a:t>年低于同期</a:t>
            </a:r>
            <a:r>
              <a:rPr kumimoji="1" lang="en-US" altLang="zh-CN" sz="2000" dirty="0">
                <a:solidFill>
                  <a:prstClr val="black"/>
                </a:solidFill>
                <a:latin typeface="微软雅黑" panose="020B0503020204020204" pitchFamily="34" charset="-122"/>
                <a:ea typeface="微软雅黑" panose="020B0503020204020204" pitchFamily="34" charset="-122"/>
              </a:rPr>
              <a:t>GDP</a:t>
            </a:r>
            <a:r>
              <a:rPr kumimoji="1" lang="zh-CN" altLang="en-US" sz="2000" dirty="0">
                <a:solidFill>
                  <a:prstClr val="black"/>
                </a:solidFill>
                <a:latin typeface="微软雅黑" panose="020B0503020204020204" pitchFamily="34" charset="-122"/>
                <a:ea typeface="微软雅黑" panose="020B0503020204020204" pitchFamily="34" charset="-122"/>
              </a:rPr>
              <a:t>增速</a:t>
            </a:r>
            <a:endParaRPr kumimoji="1" lang="en-US" altLang="zh-CN" sz="2000" dirty="0">
              <a:solidFill>
                <a:srgbClr val="C00000"/>
              </a:solidFill>
              <a:latin typeface="微软雅黑" panose="020B0503020204020204" pitchFamily="34" charset="-122"/>
              <a:ea typeface="微软雅黑" panose="020B0503020204020204" pitchFamily="34" charset="-122"/>
              <a:sym typeface="Times New Roman" pitchFamily="18" charset="0"/>
            </a:endParaRPr>
          </a:p>
          <a:p>
            <a:pPr>
              <a:lnSpc>
                <a:spcPct val="150000"/>
              </a:lnSpc>
              <a:buClr>
                <a:prstClr val="black"/>
              </a:buClr>
              <a:buSzPct val="80000"/>
              <a:defRPr/>
            </a:pPr>
            <a:r>
              <a:rPr kumimoji="1" lang="en-US" altLang="zh-CN" sz="2000" dirty="0">
                <a:solidFill>
                  <a:prstClr val="black"/>
                </a:solidFill>
                <a:latin typeface="微软雅黑" panose="020B0503020204020204" pitchFamily="34" charset="-122"/>
                <a:ea typeface="微软雅黑" panose="020B0503020204020204" pitchFamily="34" charset="-122"/>
                <a:sym typeface="Times New Roman" pitchFamily="18" charset="0"/>
              </a:rPr>
              <a:t>2015</a:t>
            </a:r>
            <a:r>
              <a:rPr kumimoji="1" lang="zh-CN" altLang="en-US" sz="2000" dirty="0">
                <a:solidFill>
                  <a:prstClr val="black"/>
                </a:solidFill>
                <a:latin typeface="微软雅黑" panose="020B0503020204020204" pitchFamily="34" charset="-122"/>
                <a:ea typeface="微软雅黑" panose="020B0503020204020204" pitchFamily="34" charset="-122"/>
                <a:sym typeface="Times New Roman" pitchFamily="18" charset="0"/>
              </a:rPr>
              <a:t>年我国基础电信业收入增速持续降</a:t>
            </a:r>
            <a:r>
              <a:rPr kumimoji="1" lang="zh-CN" altLang="en-US" sz="2000" dirty="0" smtClean="0">
                <a:solidFill>
                  <a:prstClr val="black"/>
                </a:solidFill>
                <a:latin typeface="微软雅黑" panose="020B0503020204020204" pitchFamily="34" charset="-122"/>
                <a:ea typeface="微软雅黑" panose="020B0503020204020204" pitchFamily="34" charset="-122"/>
                <a:sym typeface="Times New Roman" pitchFamily="18" charset="0"/>
              </a:rPr>
              <a:t>至</a:t>
            </a:r>
            <a:r>
              <a:rPr kumimoji="1" lang="en-US" altLang="zh-CN" sz="2800" dirty="0" smtClean="0">
                <a:solidFill>
                  <a:srgbClr val="C00000"/>
                </a:solidFill>
                <a:latin typeface="微软雅黑" panose="020B0503020204020204" pitchFamily="34" charset="-122"/>
                <a:ea typeface="微软雅黑" panose="020B0503020204020204" pitchFamily="34" charset="-122"/>
                <a:sym typeface="Times New Roman" pitchFamily="18" charset="0"/>
              </a:rPr>
              <a:t>1.5</a:t>
            </a:r>
            <a:r>
              <a:rPr kumimoji="1" lang="en-US" altLang="zh-CN" sz="2000" dirty="0" smtClean="0">
                <a:solidFill>
                  <a:srgbClr val="C00000"/>
                </a:solidFill>
                <a:latin typeface="微软雅黑" panose="020B0503020204020204" pitchFamily="34" charset="-122"/>
                <a:ea typeface="微软雅黑" panose="020B0503020204020204" pitchFamily="34" charset="-122"/>
                <a:sym typeface="Times New Roman" pitchFamily="18" charset="0"/>
              </a:rPr>
              <a:t>%</a:t>
            </a:r>
            <a:r>
              <a:rPr kumimoji="1" lang="zh-CN" altLang="en-US" sz="2000" dirty="0">
                <a:solidFill>
                  <a:prstClr val="black"/>
                </a:solidFill>
                <a:latin typeface="微软雅黑" panose="020B0503020204020204" pitchFamily="34" charset="-122"/>
                <a:ea typeface="微软雅黑" panose="020B0503020204020204" pitchFamily="34" charset="-122"/>
                <a:sym typeface="Times New Roman" pitchFamily="18" charset="0"/>
              </a:rPr>
              <a:t>，移动电话普及率</a:t>
            </a:r>
            <a:r>
              <a:rPr kumimoji="1" lang="en-US" altLang="zh-CN" sz="2800" dirty="0">
                <a:solidFill>
                  <a:srgbClr val="C00000"/>
                </a:solidFill>
                <a:latin typeface="微软雅黑" panose="020B0503020204020204" pitchFamily="34" charset="-122"/>
                <a:ea typeface="微软雅黑" panose="020B0503020204020204" pitchFamily="34" charset="-122"/>
                <a:sym typeface="Times New Roman" pitchFamily="18" charset="0"/>
              </a:rPr>
              <a:t>95</a:t>
            </a:r>
            <a:r>
              <a:rPr kumimoji="1" lang="en-US" altLang="zh-CN" sz="2000" dirty="0">
                <a:solidFill>
                  <a:srgbClr val="C00000"/>
                </a:solidFill>
                <a:latin typeface="微软雅黑" panose="020B0503020204020204" pitchFamily="34" charset="-122"/>
                <a:ea typeface="微软雅黑" panose="020B0503020204020204" pitchFamily="34" charset="-122"/>
                <a:sym typeface="Times New Roman" pitchFamily="18" charset="0"/>
              </a:rPr>
              <a:t>%</a:t>
            </a:r>
          </a:p>
        </p:txBody>
      </p:sp>
      <p:sp>
        <p:nvSpPr>
          <p:cNvPr id="14" name="文本框 11"/>
          <p:cNvSpPr>
            <a:spLocks noChangeArrowheads="1"/>
          </p:cNvSpPr>
          <p:nvPr/>
        </p:nvSpPr>
        <p:spPr bwMode="auto">
          <a:xfrm>
            <a:off x="4652206" y="6321000"/>
            <a:ext cx="40511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6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1pPr>
            <a:lvl2pPr marL="742950" indent="-285750">
              <a:spcBef>
                <a:spcPct val="20000"/>
              </a:spcBef>
              <a:buClr>
                <a:schemeClr val="hlink"/>
              </a:buClr>
              <a:buSzPct val="55000"/>
              <a:buFont typeface="Wingdings" panose="05000000000000000000" pitchFamily="2" charset="2"/>
              <a:buChar char="n"/>
              <a:defRPr sz="32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2pPr>
            <a:lvl3pPr marL="1143000" indent="-228600">
              <a:spcBef>
                <a:spcPct val="20000"/>
              </a:spcBef>
              <a:buClr>
                <a:schemeClr val="folHlink"/>
              </a:buClr>
              <a:buSzPct val="50000"/>
              <a:buFont typeface="Wingdings" panose="05000000000000000000" pitchFamily="2" charset="2"/>
              <a:buChar char="n"/>
              <a:defRPr sz="28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3pPr>
            <a:lvl4pPr marL="1600200" indent="-228600">
              <a:spcBef>
                <a:spcPct val="20000"/>
              </a:spcBef>
              <a:buClr>
                <a:schemeClr val="accent2"/>
              </a:buClr>
              <a:buSzPct val="55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4pPr>
            <a:lvl5pPr marL="2057400" indent="-228600">
              <a:spcBef>
                <a:spcPct val="20000"/>
              </a:spcBef>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b="1">
                <a:solidFill>
                  <a:srgbClr val="000099"/>
                </a:solidFill>
                <a:latin typeface="Times New Roman" panose="02020603050405020304" pitchFamily="18" charset="0"/>
                <a:ea typeface="宋体" panose="02010600030101010101" pitchFamily="2" charset="-122"/>
                <a:sym typeface="Times New Roman" panose="02020603050405020304" pitchFamily="18" charset="0"/>
              </a:defRPr>
            </a:lvl9pPr>
          </a:lstStyle>
          <a:p>
            <a:pPr>
              <a:spcBef>
                <a:spcPct val="0"/>
              </a:spcBef>
              <a:buClr>
                <a:srgbClr val="800080"/>
              </a:buClr>
              <a:buFont typeface="Wingdings" panose="05000000000000000000" pitchFamily="2" charset="2"/>
              <a:buNone/>
            </a:pPr>
            <a:r>
              <a:rPr lang="zh-CN" altLang="en-US" sz="1000" b="0" dirty="0">
                <a:solidFill>
                  <a:prstClr val="black"/>
                </a:solidFill>
                <a:latin typeface="微软雅黑" panose="020B0503020204020204" pitchFamily="34" charset="-122"/>
                <a:ea typeface="微软雅黑" panose="020B0503020204020204" pitchFamily="34" charset="-122"/>
                <a:sym typeface="宋体" panose="02010600030101010101" pitchFamily="2" charset="-122"/>
              </a:rPr>
              <a:t>数据来源</a:t>
            </a:r>
            <a:r>
              <a:rPr lang="zh-CN" altLang="en-US" sz="1000" b="0" dirty="0" smtClean="0">
                <a:solidFill>
                  <a:prstClr val="black"/>
                </a:solidFill>
                <a:latin typeface="微软雅黑" panose="020B0503020204020204" pitchFamily="34" charset="-122"/>
                <a:ea typeface="微软雅黑" panose="020B0503020204020204" pitchFamily="34" charset="-122"/>
                <a:sym typeface="宋体" panose="02010600030101010101" pitchFamily="2" charset="-122"/>
              </a:rPr>
              <a:t>：</a:t>
            </a:r>
            <a:r>
              <a:rPr lang="en-US" altLang="zh-CN" sz="1000" b="0" dirty="0" smtClean="0">
                <a:solidFill>
                  <a:prstClr val="black"/>
                </a:solidFill>
                <a:latin typeface="微软雅黑" panose="020B0503020204020204" pitchFamily="34" charset="-122"/>
                <a:ea typeface="微软雅黑" panose="020B0503020204020204" pitchFamily="34" charset="-122"/>
                <a:sym typeface="宋体" panose="02010600030101010101" pitchFamily="2" charset="-122"/>
              </a:rPr>
              <a:t>MIIT</a:t>
            </a:r>
            <a:r>
              <a:rPr lang="zh-CN" altLang="en-US" sz="1000" b="0" dirty="0" smtClean="0">
                <a:solidFill>
                  <a:prstClr val="black"/>
                </a:solidFill>
                <a:latin typeface="微软雅黑" panose="020B0503020204020204" pitchFamily="34" charset="-122"/>
                <a:ea typeface="微软雅黑" panose="020B0503020204020204" pitchFamily="34" charset="-122"/>
                <a:sym typeface="宋体" panose="02010600030101010101" pitchFamily="2" charset="-122"/>
              </a:rPr>
              <a:t>，中国信息通信研究院，电信业收入增速为可比口径</a:t>
            </a:r>
            <a:endParaRPr lang="zh-CN" altLang="en-US" sz="1000" b="0" dirty="0">
              <a:solidFill>
                <a:prstClr val="black"/>
              </a:solidFill>
              <a:latin typeface="微软雅黑" panose="020B0503020204020204" pitchFamily="34" charset="-122"/>
              <a:ea typeface="微软雅黑" panose="020B0503020204020204" pitchFamily="34" charset="-122"/>
              <a:sym typeface="宋体" panose="02010600030101010101" pitchFamily="2" charset="-122"/>
            </a:endParaRPr>
          </a:p>
        </p:txBody>
      </p:sp>
    </p:spTree>
    <p:extLst>
      <p:ext uri="{BB962C8B-B14F-4D97-AF65-F5344CB8AC3E}">
        <p14:creationId xmlns:p14="http://schemas.microsoft.com/office/powerpoint/2010/main" val="206671965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0" y="323"/>
            <a:ext cx="9144000" cy="10525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b="1">
                <a:solidFill>
                  <a:srgbClr val="FF0000"/>
                </a:solidFill>
                <a:latin typeface="+mj-lt"/>
                <a:ea typeface="+mj-ea"/>
                <a:cs typeface="+mj-cs"/>
                <a:sym typeface="Arial" pitchFamily="34" charset="0"/>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5pPr>
            <a:lvl6pPr marL="4572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6pPr>
            <a:lvl7pPr marL="9144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7pPr>
            <a:lvl8pPr marL="13716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8pPr>
            <a:lvl9pPr marL="18288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9pPr>
          </a:lstStyle>
          <a:p>
            <a:pPr>
              <a:buFont typeface="Arial" pitchFamily="34" charset="0"/>
              <a:buNone/>
            </a:pPr>
            <a:r>
              <a:rPr lang="zh-CN" altLang="en-US" sz="2800" dirty="0" smtClean="0">
                <a:solidFill>
                  <a:srgbClr val="000000"/>
                </a:solidFill>
                <a:latin typeface="黑体" pitchFamily="49" charset="-122"/>
                <a:ea typeface="黑体" pitchFamily="49" charset="-122"/>
                <a:sym typeface="黑体" pitchFamily="49" charset="-122"/>
              </a:rPr>
              <a:t>热点六：</a:t>
            </a:r>
            <a:r>
              <a:rPr lang="en-US" altLang="zh-CN" sz="2800" dirty="0" smtClean="0">
                <a:solidFill>
                  <a:srgbClr val="000000"/>
                </a:solidFill>
                <a:latin typeface="黑体" pitchFamily="49" charset="-122"/>
                <a:ea typeface="黑体" pitchFamily="49" charset="-122"/>
                <a:sym typeface="黑体" pitchFamily="49" charset="-122"/>
              </a:rPr>
              <a:t>《</a:t>
            </a:r>
            <a:r>
              <a:rPr lang="zh-CN" altLang="en-US" sz="2800" dirty="0" smtClean="0">
                <a:solidFill>
                  <a:srgbClr val="000000"/>
                </a:solidFill>
                <a:latin typeface="黑体" pitchFamily="49" charset="-122"/>
                <a:ea typeface="黑体" pitchFamily="49" charset="-122"/>
                <a:sym typeface="黑体" pitchFamily="49" charset="-122"/>
              </a:rPr>
              <a:t>中国制造</a:t>
            </a:r>
            <a:r>
              <a:rPr lang="en-US" altLang="zh-CN" sz="2800" dirty="0" smtClean="0">
                <a:solidFill>
                  <a:srgbClr val="000000"/>
                </a:solidFill>
                <a:latin typeface="黑体" pitchFamily="49" charset="-122"/>
                <a:ea typeface="黑体" pitchFamily="49" charset="-122"/>
                <a:sym typeface="黑体" pitchFamily="49" charset="-122"/>
              </a:rPr>
              <a:t>2025》</a:t>
            </a:r>
            <a:r>
              <a:rPr lang="zh-CN" altLang="en-US" sz="2800" dirty="0" smtClean="0">
                <a:solidFill>
                  <a:srgbClr val="000000"/>
                </a:solidFill>
                <a:latin typeface="黑体" pitchFamily="49" charset="-122"/>
                <a:ea typeface="黑体" pitchFamily="49" charset="-122"/>
                <a:sym typeface="黑体" pitchFamily="49" charset="-122"/>
              </a:rPr>
              <a:t>，智能制造成为战略主攻方向</a:t>
            </a:r>
            <a:endParaRPr lang="zh-CN" altLang="zh-CN" sz="2800" dirty="0">
              <a:solidFill>
                <a:srgbClr val="000000"/>
              </a:solidFill>
              <a:latin typeface="黑体" pitchFamily="49" charset="-122"/>
              <a:ea typeface="黑体" pitchFamily="49" charset="-122"/>
              <a:sym typeface="黑体" pitchFamily="49" charset="-122"/>
            </a:endParaRPr>
          </a:p>
        </p:txBody>
      </p:sp>
      <p:sp>
        <p:nvSpPr>
          <p:cNvPr id="4" name="矩形 3"/>
          <p:cNvSpPr/>
          <p:nvPr/>
        </p:nvSpPr>
        <p:spPr>
          <a:xfrm>
            <a:off x="323528" y="905825"/>
            <a:ext cx="8496943" cy="99711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nSpc>
                <a:spcPct val="120000"/>
              </a:lnSpc>
            </a:pPr>
            <a:r>
              <a:rPr lang="en-US" altLang="zh-CN" sz="1600" dirty="0" smtClean="0">
                <a:solidFill>
                  <a:prstClr val="black"/>
                </a:solidFill>
                <a:latin typeface="微软雅黑" panose="020B0503020204020204" pitchFamily="34" charset="-122"/>
                <a:ea typeface="微软雅黑" panose="020B0503020204020204" pitchFamily="34" charset="-122"/>
              </a:rPr>
              <a:t>《</a:t>
            </a:r>
            <a:r>
              <a:rPr lang="zh-CN" altLang="en-US" sz="1600" dirty="0" smtClean="0">
                <a:solidFill>
                  <a:prstClr val="black"/>
                </a:solidFill>
                <a:latin typeface="微软雅黑" panose="020B0503020204020204" pitchFamily="34" charset="-122"/>
                <a:ea typeface="微软雅黑" panose="020B0503020204020204" pitchFamily="34" charset="-122"/>
              </a:rPr>
              <a:t>中国制造</a:t>
            </a:r>
            <a:r>
              <a:rPr lang="en-US" altLang="zh-CN" sz="1600" dirty="0" smtClean="0">
                <a:solidFill>
                  <a:prstClr val="black"/>
                </a:solidFill>
                <a:latin typeface="微软雅黑" panose="020B0503020204020204" pitchFamily="34" charset="-122"/>
                <a:ea typeface="微软雅黑" panose="020B0503020204020204" pitchFamily="34" charset="-122"/>
              </a:rPr>
              <a:t>2025》</a:t>
            </a:r>
            <a:r>
              <a:rPr lang="zh-CN" altLang="en-US" sz="1600" dirty="0" smtClean="0">
                <a:solidFill>
                  <a:prstClr val="black"/>
                </a:solidFill>
                <a:latin typeface="微软雅黑" panose="020B0503020204020204" pitchFamily="34" charset="-122"/>
                <a:ea typeface="微软雅黑" panose="020B0503020204020204" pitchFamily="34" charset="-122"/>
              </a:rPr>
              <a:t>打造了中国制造的升级路径，推动中国由制造大国向制造强国转型。其中，加快新一代信息技术与制造业深度融合是战略主线，以推进智能制造为主攻方向。围绕新型工业化建设，国家展开了一系列布局和行动。</a:t>
            </a:r>
            <a:endParaRPr lang="en-US" altLang="zh-CN" sz="1600" dirty="0" smtClean="0">
              <a:solidFill>
                <a:prstClr val="black"/>
              </a:solidFill>
              <a:latin typeface="微软雅黑" panose="020B0503020204020204" pitchFamily="34" charset="-122"/>
              <a:ea typeface="微软雅黑" panose="020B0503020204020204" pitchFamily="34" charset="-122"/>
            </a:endParaRPr>
          </a:p>
        </p:txBody>
      </p:sp>
      <p:sp>
        <p:nvSpPr>
          <p:cNvPr id="42" name="圆角矩形 41"/>
          <p:cNvSpPr/>
          <p:nvPr/>
        </p:nvSpPr>
        <p:spPr>
          <a:xfrm>
            <a:off x="4788024" y="1858623"/>
            <a:ext cx="3960440" cy="49325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fontAlgn="base">
              <a:lnSpc>
                <a:spcPct val="120000"/>
              </a:lnSpc>
              <a:spcBef>
                <a:spcPct val="0"/>
              </a:spcBef>
              <a:spcAft>
                <a:spcPct val="0"/>
              </a:spcAft>
            </a:pPr>
            <a:r>
              <a:rPr lang="zh-CN" altLang="en-US" sz="1600" b="1" kern="0" dirty="0" smtClean="0">
                <a:solidFill>
                  <a:srgbClr val="4F81BD"/>
                </a:solidFill>
                <a:latin typeface="微软雅黑" panose="020B0503020204020204" pitchFamily="34" charset="-122"/>
                <a:ea typeface="微软雅黑" panose="020B0503020204020204" pitchFamily="34" charset="-122"/>
              </a:rPr>
              <a:t>系列政策全面推出，试点示范系统推进</a:t>
            </a:r>
            <a:endParaRPr lang="zh-CN" altLang="en-US" sz="1600" b="1" kern="0" dirty="0">
              <a:solidFill>
                <a:srgbClr val="4F81BD"/>
              </a:solidFill>
              <a:latin typeface="微软雅黑" panose="020B0503020204020204" pitchFamily="34" charset="-122"/>
              <a:ea typeface="微软雅黑" panose="020B0503020204020204" pitchFamily="34" charset="-122"/>
            </a:endParaRPr>
          </a:p>
        </p:txBody>
      </p:sp>
      <p:sp>
        <p:nvSpPr>
          <p:cNvPr id="43" name="圆角矩形 42"/>
          <p:cNvSpPr/>
          <p:nvPr/>
        </p:nvSpPr>
        <p:spPr>
          <a:xfrm>
            <a:off x="395536" y="1858623"/>
            <a:ext cx="4104456" cy="49325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fontAlgn="base">
              <a:lnSpc>
                <a:spcPct val="120000"/>
              </a:lnSpc>
              <a:spcBef>
                <a:spcPct val="0"/>
              </a:spcBef>
              <a:spcAft>
                <a:spcPct val="0"/>
              </a:spcAft>
            </a:pPr>
            <a:r>
              <a:rPr lang="zh-CN" altLang="en-US" sz="1600" b="1" kern="0" dirty="0">
                <a:solidFill>
                  <a:srgbClr val="4F81BD"/>
                </a:solidFill>
                <a:latin typeface="微软雅黑" panose="020B0503020204020204" pitchFamily="34" charset="-122"/>
                <a:ea typeface="微软雅黑" panose="020B0503020204020204" pitchFamily="34" charset="-122"/>
              </a:rPr>
              <a:t>两化</a:t>
            </a:r>
            <a:r>
              <a:rPr lang="zh-CN" altLang="en-US" sz="1600" b="1" kern="0" dirty="0" smtClean="0">
                <a:solidFill>
                  <a:srgbClr val="4F81BD"/>
                </a:solidFill>
                <a:latin typeface="微软雅黑" panose="020B0503020204020204" pitchFamily="34" charset="-122"/>
                <a:ea typeface="微软雅黑" panose="020B0503020204020204" pitchFamily="34" charset="-122"/>
              </a:rPr>
              <a:t>融合是战略主线，智能制造是主攻方向</a:t>
            </a:r>
            <a:endParaRPr lang="zh-CN" altLang="en-US" sz="1600" b="1" kern="0" dirty="0">
              <a:solidFill>
                <a:srgbClr val="4F81BD"/>
              </a:solidFill>
              <a:latin typeface="微软雅黑" panose="020B0503020204020204" pitchFamily="34" charset="-122"/>
              <a:ea typeface="微软雅黑" panose="020B0503020204020204" pitchFamily="34" charset="-122"/>
            </a:endParaRPr>
          </a:p>
        </p:txBody>
      </p:sp>
      <p:sp>
        <p:nvSpPr>
          <p:cNvPr id="39" name="圆角矩形标注 38"/>
          <p:cNvSpPr/>
          <p:nvPr/>
        </p:nvSpPr>
        <p:spPr>
          <a:xfrm>
            <a:off x="5004048" y="4653136"/>
            <a:ext cx="1440160" cy="360040"/>
          </a:xfrm>
          <a:prstGeom prst="wedgeRoundRectCallout">
            <a:avLst>
              <a:gd name="adj1" fmla="val 38441"/>
              <a:gd name="adj2" fmla="val 91894"/>
              <a:gd name="adj3" fmla="val 16667"/>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lIns="36000" rIns="36000" rtlCol="0" anchor="ctr"/>
          <a:lstStyle/>
          <a:p>
            <a:pPr algn="just"/>
            <a:r>
              <a:rPr kumimoji="1" lang="en-US" altLang="zh-CN" sz="1100" dirty="0" smtClean="0">
                <a:solidFill>
                  <a:schemeClr val="tx1"/>
                </a:solidFill>
                <a:latin typeface="微软雅黑"/>
                <a:ea typeface="微软雅黑"/>
                <a:cs typeface="微软雅黑"/>
              </a:rPr>
              <a:t>《</a:t>
            </a:r>
            <a:r>
              <a:rPr kumimoji="1" lang="zh-CN" altLang="en-US" sz="1100" dirty="0" smtClean="0">
                <a:solidFill>
                  <a:schemeClr val="tx1"/>
                </a:solidFill>
                <a:latin typeface="微软雅黑"/>
                <a:ea typeface="微软雅黑"/>
                <a:cs typeface="微软雅黑"/>
              </a:rPr>
              <a:t>智能制造试点示范专项行动实施方案</a:t>
            </a:r>
            <a:r>
              <a:rPr kumimoji="1" lang="en-US" altLang="zh-CN" sz="1100" dirty="0" smtClean="0">
                <a:solidFill>
                  <a:schemeClr val="tx1"/>
                </a:solidFill>
                <a:latin typeface="微软雅黑"/>
                <a:ea typeface="微软雅黑"/>
                <a:cs typeface="微软雅黑"/>
              </a:rPr>
              <a:t>》</a:t>
            </a:r>
            <a:endParaRPr kumimoji="1" lang="zh-CN" altLang="en-US" sz="1100" dirty="0">
              <a:solidFill>
                <a:schemeClr val="tx1"/>
              </a:solidFill>
              <a:latin typeface="微软雅黑"/>
              <a:ea typeface="微软雅黑"/>
              <a:cs typeface="微软雅黑"/>
            </a:endParaRPr>
          </a:p>
        </p:txBody>
      </p:sp>
      <p:sp>
        <p:nvSpPr>
          <p:cNvPr id="40" name="文本框 39"/>
          <p:cNvSpPr txBox="1"/>
          <p:nvPr/>
        </p:nvSpPr>
        <p:spPr>
          <a:xfrm>
            <a:off x="5018846" y="5326343"/>
            <a:ext cx="576064" cy="216024"/>
          </a:xfrm>
          <a:prstGeom prst="rect">
            <a:avLst/>
          </a:prstGeom>
        </p:spPr>
        <p:txBody>
          <a:bodyPr vert="horz" wrap="square" lIns="91440" tIns="45720" rIns="91440" bIns="45720" rtlCol="0" anchor="ctr">
            <a:noAutofit/>
          </a:bodyPr>
          <a:lstStyle/>
          <a:p>
            <a:r>
              <a:rPr kumimoji="1" lang="en-US" altLang="zh-CN" sz="1200" b="1" dirty="0" smtClean="0">
                <a:latin typeface="微软雅黑" panose="020B0503020204020204" pitchFamily="34" charset="-122"/>
                <a:ea typeface="微软雅黑" panose="020B0503020204020204" pitchFamily="34" charset="-122"/>
              </a:rPr>
              <a:t>2015</a:t>
            </a:r>
            <a:endParaRPr kumimoji="1" lang="zh-CN" altLang="en-US" sz="1200" b="1" dirty="0" smtClean="0">
              <a:latin typeface="微软雅黑" panose="020B0503020204020204" pitchFamily="34" charset="-122"/>
              <a:ea typeface="微软雅黑" panose="020B0503020204020204" pitchFamily="34" charset="-122"/>
            </a:endParaRPr>
          </a:p>
        </p:txBody>
      </p:sp>
      <p:pic>
        <p:nvPicPr>
          <p:cNvPr id="74" name="图片 73" descr="屏幕快照 2015-11-07 15.54.51.png"/>
          <p:cNvPicPr>
            <a:picLocks noChangeAspect="1"/>
          </p:cNvPicPr>
          <p:nvPr/>
        </p:nvPicPr>
        <p:blipFill>
          <a:blip r:embed="rId3" cstate="print">
            <a:extLst>
              <a:ext uri="{BEBA8EAE-BF5A-486C-A8C5-ECC9F3942E4B}">
                <a14:imgProps xmlns:a14="http://schemas.microsoft.com/office/drawing/2010/main">
                  <a14:imgLayer r:embed="rId4">
                    <a14:imgEffect>
                      <a14:backgroundRemoval t="4348" b="92754" l="5000" r="97143"/>
                    </a14:imgEffect>
                  </a14:imgLayer>
                </a14:imgProps>
              </a:ext>
              <a:ext uri="{28A0092B-C50C-407E-A947-70E740481C1C}">
                <a14:useLocalDpi xmlns:a14="http://schemas.microsoft.com/office/drawing/2010/main" val="0"/>
              </a:ext>
            </a:extLst>
          </a:blip>
          <a:stretch>
            <a:fillRect/>
          </a:stretch>
        </p:blipFill>
        <p:spPr>
          <a:xfrm>
            <a:off x="7236296" y="4365104"/>
            <a:ext cx="219155" cy="216024"/>
          </a:xfrm>
          <a:prstGeom prst="rect">
            <a:avLst/>
          </a:prstGeom>
        </p:spPr>
      </p:pic>
      <p:pic>
        <p:nvPicPr>
          <p:cNvPr id="75" name="图片 74" descr="屏幕快照 2015-11-07 15.59.19.png"/>
          <p:cNvPicPr>
            <a:picLocks noChangeAspect="1"/>
          </p:cNvPicPr>
          <p:nvPr/>
        </p:nvPicPr>
        <p:blipFill>
          <a:blip r:embed="rId5" cstate="print">
            <a:extLst>
              <a:ext uri="{BEBA8EAE-BF5A-486C-A8C5-ECC9F3942E4B}">
                <a14:imgProps xmlns:a14="http://schemas.microsoft.com/office/drawing/2010/main">
                  <a14:imgLayer r:embed="rId6">
                    <a14:imgEffect>
                      <a14:backgroundRemoval t="3788" b="100000" l="2878" r="96403"/>
                    </a14:imgEffect>
                  </a14:imgLayer>
                </a14:imgProps>
              </a:ext>
              <a:ext uri="{28A0092B-C50C-407E-A947-70E740481C1C}">
                <a14:useLocalDpi xmlns:a14="http://schemas.microsoft.com/office/drawing/2010/main" val="0"/>
              </a:ext>
            </a:extLst>
          </a:blip>
          <a:stretch>
            <a:fillRect/>
          </a:stretch>
        </p:blipFill>
        <p:spPr>
          <a:xfrm>
            <a:off x="6228184" y="5157192"/>
            <a:ext cx="216024" cy="205145"/>
          </a:xfrm>
          <a:prstGeom prst="rect">
            <a:avLst/>
          </a:prstGeom>
        </p:spPr>
      </p:pic>
      <p:pic>
        <p:nvPicPr>
          <p:cNvPr id="76" name="图片 75" descr="屏幕快照 2015-11-07 15.59.19.png"/>
          <p:cNvPicPr>
            <a:picLocks noChangeAspect="1"/>
          </p:cNvPicPr>
          <p:nvPr/>
        </p:nvPicPr>
        <p:blipFill>
          <a:blip r:embed="rId5" cstate="print">
            <a:extLst>
              <a:ext uri="{BEBA8EAE-BF5A-486C-A8C5-ECC9F3942E4B}">
                <a14:imgProps xmlns:a14="http://schemas.microsoft.com/office/drawing/2010/main">
                  <a14:imgLayer r:embed="rId6">
                    <a14:imgEffect>
                      <a14:backgroundRemoval t="3788" b="100000" l="2878" r="96403"/>
                    </a14:imgEffect>
                  </a14:imgLayer>
                </a14:imgProps>
              </a:ext>
              <a:ext uri="{28A0092B-C50C-407E-A947-70E740481C1C}">
                <a14:useLocalDpi xmlns:a14="http://schemas.microsoft.com/office/drawing/2010/main" val="0"/>
              </a:ext>
            </a:extLst>
          </a:blip>
          <a:stretch>
            <a:fillRect/>
          </a:stretch>
        </p:blipFill>
        <p:spPr>
          <a:xfrm>
            <a:off x="6804248" y="4725144"/>
            <a:ext cx="216024" cy="205145"/>
          </a:xfrm>
          <a:prstGeom prst="rect">
            <a:avLst/>
          </a:prstGeom>
        </p:spPr>
      </p:pic>
      <p:pic>
        <p:nvPicPr>
          <p:cNvPr id="77" name="图片 76" descr="屏幕快照 2015-11-07 15.59.19.png"/>
          <p:cNvPicPr>
            <a:picLocks noChangeAspect="1"/>
          </p:cNvPicPr>
          <p:nvPr/>
        </p:nvPicPr>
        <p:blipFill>
          <a:blip r:embed="rId5" cstate="print">
            <a:extLst>
              <a:ext uri="{BEBA8EAE-BF5A-486C-A8C5-ECC9F3942E4B}">
                <a14:imgProps xmlns:a14="http://schemas.microsoft.com/office/drawing/2010/main">
                  <a14:imgLayer r:embed="rId6">
                    <a14:imgEffect>
                      <a14:backgroundRemoval t="3788" b="100000" l="2878" r="96403"/>
                    </a14:imgEffect>
                  </a14:imgLayer>
                </a14:imgProps>
              </a:ext>
              <a:ext uri="{28A0092B-C50C-407E-A947-70E740481C1C}">
                <a14:useLocalDpi xmlns:a14="http://schemas.microsoft.com/office/drawing/2010/main" val="0"/>
              </a:ext>
            </a:extLst>
          </a:blip>
          <a:stretch>
            <a:fillRect/>
          </a:stretch>
        </p:blipFill>
        <p:spPr>
          <a:xfrm>
            <a:off x="7236296" y="4375983"/>
            <a:ext cx="216024" cy="205145"/>
          </a:xfrm>
          <a:prstGeom prst="rect">
            <a:avLst/>
          </a:prstGeom>
        </p:spPr>
      </p:pic>
      <p:pic>
        <p:nvPicPr>
          <p:cNvPr id="78" name="图片 77" descr="屏幕快照 2015-11-07 15.59.19.png"/>
          <p:cNvPicPr>
            <a:picLocks noChangeAspect="1"/>
          </p:cNvPicPr>
          <p:nvPr/>
        </p:nvPicPr>
        <p:blipFill>
          <a:blip r:embed="rId5" cstate="print">
            <a:extLst>
              <a:ext uri="{BEBA8EAE-BF5A-486C-A8C5-ECC9F3942E4B}">
                <a14:imgProps xmlns:a14="http://schemas.microsoft.com/office/drawing/2010/main">
                  <a14:imgLayer r:embed="rId6">
                    <a14:imgEffect>
                      <a14:backgroundRemoval t="3788" b="100000" l="2878" r="96403"/>
                    </a14:imgEffect>
                  </a14:imgLayer>
                </a14:imgProps>
              </a:ext>
              <a:ext uri="{28A0092B-C50C-407E-A947-70E740481C1C}">
                <a14:useLocalDpi xmlns:a14="http://schemas.microsoft.com/office/drawing/2010/main" val="0"/>
              </a:ext>
            </a:extLst>
          </a:blip>
          <a:stretch>
            <a:fillRect/>
          </a:stretch>
        </p:blipFill>
        <p:spPr>
          <a:xfrm>
            <a:off x="7668344" y="3601482"/>
            <a:ext cx="216024" cy="205145"/>
          </a:xfrm>
          <a:prstGeom prst="rect">
            <a:avLst/>
          </a:prstGeom>
        </p:spPr>
      </p:pic>
      <p:sp>
        <p:nvSpPr>
          <p:cNvPr id="79" name="圆角矩形标注 78"/>
          <p:cNvSpPr/>
          <p:nvPr/>
        </p:nvSpPr>
        <p:spPr>
          <a:xfrm>
            <a:off x="5004048" y="4077072"/>
            <a:ext cx="1440160" cy="360040"/>
          </a:xfrm>
          <a:prstGeom prst="wedgeRoundRectCallout">
            <a:avLst>
              <a:gd name="adj1" fmla="val 79623"/>
              <a:gd name="adj2" fmla="val 135736"/>
              <a:gd name="adj3" fmla="val 16667"/>
            </a:avLst>
          </a:prstGeom>
          <a:solidFill>
            <a:schemeClr val="tx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100" b="1" dirty="0" smtClean="0">
                <a:latin typeface="微软雅黑"/>
                <a:ea typeface="微软雅黑"/>
                <a:cs typeface="微软雅黑"/>
              </a:rPr>
              <a:t>《</a:t>
            </a:r>
            <a:r>
              <a:rPr kumimoji="1" lang="zh-CN" altLang="en-US" sz="1100" b="1" dirty="0" smtClean="0">
                <a:latin typeface="微软雅黑"/>
                <a:ea typeface="微软雅黑"/>
                <a:cs typeface="微软雅黑"/>
              </a:rPr>
              <a:t>中国制造</a:t>
            </a:r>
            <a:r>
              <a:rPr kumimoji="1" lang="en-US" altLang="zh-CN" sz="1100" b="1" dirty="0" smtClean="0">
                <a:latin typeface="微软雅黑"/>
                <a:ea typeface="微软雅黑"/>
                <a:cs typeface="微软雅黑"/>
              </a:rPr>
              <a:t>2025》</a:t>
            </a:r>
            <a:endParaRPr kumimoji="1" lang="zh-CN" altLang="en-US" sz="1100" b="1" dirty="0">
              <a:latin typeface="微软雅黑"/>
              <a:ea typeface="微软雅黑"/>
              <a:cs typeface="微软雅黑"/>
            </a:endParaRPr>
          </a:p>
        </p:txBody>
      </p:sp>
      <p:sp>
        <p:nvSpPr>
          <p:cNvPr id="80" name="圆角矩形标注 79"/>
          <p:cNvSpPr/>
          <p:nvPr/>
        </p:nvSpPr>
        <p:spPr>
          <a:xfrm>
            <a:off x="5004048" y="3573016"/>
            <a:ext cx="1728192" cy="360040"/>
          </a:xfrm>
          <a:prstGeom prst="wedgeRoundRectCallout">
            <a:avLst>
              <a:gd name="adj1" fmla="val 84679"/>
              <a:gd name="adj2" fmla="val 145256"/>
              <a:gd name="adj3" fmla="val 16667"/>
            </a:avLst>
          </a:prstGeom>
          <a:solidFill>
            <a:schemeClr val="accent6">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kumimoji="1" lang="en-US" altLang="zh-CN" sz="1100" dirty="0" smtClean="0">
                <a:solidFill>
                  <a:schemeClr val="tx1"/>
                </a:solidFill>
                <a:latin typeface="微软雅黑"/>
                <a:ea typeface="微软雅黑"/>
                <a:cs typeface="微软雅黑"/>
              </a:rPr>
              <a:t>《</a:t>
            </a:r>
            <a:r>
              <a:rPr kumimoji="1" lang="zh-CN" altLang="en-US" sz="1100" dirty="0" smtClean="0">
                <a:solidFill>
                  <a:schemeClr val="tx1"/>
                </a:solidFill>
                <a:latin typeface="微软雅黑"/>
                <a:ea typeface="微软雅黑"/>
                <a:cs typeface="微软雅黑"/>
              </a:rPr>
              <a:t>关于积极推进“互联网</a:t>
            </a:r>
            <a:r>
              <a:rPr kumimoji="1" lang="en-US" altLang="zh-CN" sz="1100" dirty="0" smtClean="0">
                <a:solidFill>
                  <a:schemeClr val="tx1"/>
                </a:solidFill>
                <a:latin typeface="微软雅黑"/>
                <a:ea typeface="微软雅黑"/>
                <a:cs typeface="微软雅黑"/>
              </a:rPr>
              <a:t>+</a:t>
            </a:r>
            <a:r>
              <a:rPr kumimoji="1" lang="zh-CN" altLang="en-US" sz="1100" dirty="0" smtClean="0">
                <a:solidFill>
                  <a:schemeClr val="tx1"/>
                </a:solidFill>
                <a:latin typeface="微软雅黑"/>
                <a:ea typeface="微软雅黑"/>
                <a:cs typeface="微软雅黑"/>
              </a:rPr>
              <a:t>”行动计划指导意见</a:t>
            </a:r>
            <a:r>
              <a:rPr kumimoji="1" lang="en-US" altLang="zh-CN" sz="1100" dirty="0" smtClean="0">
                <a:solidFill>
                  <a:schemeClr val="tx1"/>
                </a:solidFill>
                <a:latin typeface="微软雅黑"/>
                <a:ea typeface="微软雅黑"/>
                <a:cs typeface="微软雅黑"/>
              </a:rPr>
              <a:t>》</a:t>
            </a:r>
            <a:endParaRPr kumimoji="1" lang="zh-CN" altLang="en-US" sz="1100" dirty="0">
              <a:solidFill>
                <a:schemeClr val="tx1"/>
              </a:solidFill>
              <a:latin typeface="微软雅黑"/>
              <a:ea typeface="微软雅黑"/>
              <a:cs typeface="微软雅黑"/>
            </a:endParaRPr>
          </a:p>
        </p:txBody>
      </p:sp>
      <p:sp>
        <p:nvSpPr>
          <p:cNvPr id="81" name="圆角矩形标注 80"/>
          <p:cNvSpPr/>
          <p:nvPr/>
        </p:nvSpPr>
        <p:spPr>
          <a:xfrm>
            <a:off x="5004048" y="2780928"/>
            <a:ext cx="2088232" cy="432048"/>
          </a:xfrm>
          <a:prstGeom prst="wedgeRoundRectCallout">
            <a:avLst>
              <a:gd name="adj1" fmla="val 76678"/>
              <a:gd name="adj2" fmla="val 160072"/>
              <a:gd name="adj3" fmla="val 16667"/>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lIns="36000" rIns="36000" rtlCol="0" anchor="ctr"/>
          <a:lstStyle/>
          <a:p>
            <a:r>
              <a:rPr kumimoji="1" lang="en-US" altLang="zh-CN" sz="1100" dirty="0" smtClean="0">
                <a:solidFill>
                  <a:schemeClr val="tx1"/>
                </a:solidFill>
                <a:latin typeface="微软雅黑"/>
                <a:ea typeface="微软雅黑"/>
                <a:cs typeface="微软雅黑"/>
              </a:rPr>
              <a:t>《</a:t>
            </a:r>
            <a:r>
              <a:rPr kumimoji="1" lang="zh-CN" altLang="en-US" sz="1100" dirty="0" smtClean="0">
                <a:solidFill>
                  <a:schemeClr val="tx1"/>
                </a:solidFill>
                <a:latin typeface="微软雅黑"/>
                <a:ea typeface="微软雅黑"/>
                <a:cs typeface="微软雅黑"/>
              </a:rPr>
              <a:t>国务院关于加快构建大众创业万众创新支撑平台的指导意见</a:t>
            </a:r>
            <a:r>
              <a:rPr kumimoji="1" lang="en-US" altLang="zh-CN" sz="1100" dirty="0" smtClean="0">
                <a:solidFill>
                  <a:schemeClr val="tx1"/>
                </a:solidFill>
                <a:latin typeface="微软雅黑"/>
                <a:ea typeface="微软雅黑"/>
                <a:cs typeface="微软雅黑"/>
              </a:rPr>
              <a:t>》</a:t>
            </a:r>
            <a:endParaRPr kumimoji="1" lang="zh-CN" altLang="en-US" sz="1100" dirty="0">
              <a:solidFill>
                <a:schemeClr val="tx1"/>
              </a:solidFill>
              <a:latin typeface="微软雅黑"/>
              <a:ea typeface="微软雅黑"/>
              <a:cs typeface="微软雅黑"/>
            </a:endParaRPr>
          </a:p>
        </p:txBody>
      </p:sp>
      <p:sp>
        <p:nvSpPr>
          <p:cNvPr id="82" name="椭圆形标注 81"/>
          <p:cNvSpPr/>
          <p:nvPr/>
        </p:nvSpPr>
        <p:spPr>
          <a:xfrm>
            <a:off x="6802173" y="5418202"/>
            <a:ext cx="1730267" cy="649255"/>
          </a:xfrm>
          <a:prstGeom prst="wedgeEllipseCallout">
            <a:avLst>
              <a:gd name="adj1" fmla="val -19509"/>
              <a:gd name="adj2" fmla="val -172747"/>
            </a:avLst>
          </a:prstGeom>
          <a:solidFill>
            <a:schemeClr val="accent4">
              <a:lumMod val="40000"/>
              <a:lumOff val="60000"/>
            </a:schemeClr>
          </a:solidFill>
          <a:ln>
            <a:noFill/>
          </a:ln>
        </p:spPr>
        <p:txBody>
          <a:bodyPr vert="horz" wrap="square" lIns="36000" tIns="46800" rIns="36000" bIns="45720" rtlCol="0" anchor="ctr">
            <a:noAutofit/>
          </a:bodyPr>
          <a:lstStyle/>
          <a:p>
            <a:r>
              <a:rPr kumimoji="1" lang="en-US" altLang="zh-CN" sz="1200" dirty="0" smtClean="0">
                <a:latin typeface="微软雅黑" panose="020B0503020204020204" pitchFamily="34" charset="-122"/>
                <a:ea typeface="微软雅黑" panose="020B0503020204020204" pitchFamily="34" charset="-122"/>
              </a:rPr>
              <a:t>2015</a:t>
            </a:r>
            <a:r>
              <a:rPr kumimoji="1" lang="zh-CN" altLang="en-US" sz="1200" dirty="0">
                <a:latin typeface="微软雅黑" panose="020B0503020204020204" pitchFamily="34" charset="-122"/>
                <a:ea typeface="微软雅黑" panose="020B0503020204020204" pitchFamily="34" charset="-122"/>
              </a:rPr>
              <a:t>年智能制造试点示范项目（</a:t>
            </a:r>
            <a:r>
              <a:rPr kumimoji="1" lang="en-US" altLang="zh-CN" sz="1200" dirty="0">
                <a:latin typeface="微软雅黑" panose="020B0503020204020204" pitchFamily="34" charset="-122"/>
                <a:ea typeface="微软雅黑" panose="020B0503020204020204" pitchFamily="34" charset="-122"/>
              </a:rPr>
              <a:t>46</a:t>
            </a:r>
            <a:r>
              <a:rPr kumimoji="1" lang="zh-CN" altLang="en-US" sz="1200" dirty="0">
                <a:latin typeface="微软雅黑" panose="020B0503020204020204" pitchFamily="34" charset="-122"/>
                <a:ea typeface="微软雅黑" panose="020B0503020204020204" pitchFamily="34" charset="-122"/>
              </a:rPr>
              <a:t>家</a:t>
            </a:r>
            <a:r>
              <a:rPr kumimoji="1" lang="zh-CN" altLang="en-US" sz="1200" dirty="0" smtClean="0">
                <a:latin typeface="微软雅黑" panose="020B0503020204020204" pitchFamily="34" charset="-122"/>
                <a:ea typeface="微软雅黑" panose="020B0503020204020204" pitchFamily="34" charset="-122"/>
              </a:rPr>
              <a:t>）</a:t>
            </a:r>
            <a:endParaRPr kumimoji="1" lang="en-US" altLang="zh-CN" sz="1200" dirty="0">
              <a:latin typeface="微软雅黑" panose="020B0503020204020204" pitchFamily="34" charset="-122"/>
              <a:ea typeface="微软雅黑" panose="020B0503020204020204" pitchFamily="34" charset="-122"/>
            </a:endParaRPr>
          </a:p>
        </p:txBody>
      </p:sp>
      <p:sp>
        <p:nvSpPr>
          <p:cNvPr id="83" name="文本框 82"/>
          <p:cNvSpPr txBox="1"/>
          <p:nvPr/>
        </p:nvSpPr>
        <p:spPr>
          <a:xfrm>
            <a:off x="6012160" y="5229200"/>
            <a:ext cx="504056" cy="216024"/>
          </a:xfrm>
          <a:prstGeom prst="rect">
            <a:avLst/>
          </a:prstGeom>
        </p:spPr>
        <p:txBody>
          <a:bodyPr vert="horz" wrap="square" lIns="91440" tIns="45720" rIns="91440" bIns="45720" rtlCol="0" anchor="ctr">
            <a:normAutofit fontScale="25000" lnSpcReduction="20000"/>
          </a:bodyPr>
          <a:lstStyle/>
          <a:p>
            <a:r>
              <a:rPr kumimoji="1" lang="en-US" altLang="zh-CN" sz="3600" dirty="0" smtClean="0">
                <a:solidFill>
                  <a:srgbClr val="FFFFFF"/>
                </a:solidFill>
                <a:latin typeface="微软雅黑" panose="020B0503020204020204" pitchFamily="34" charset="-122"/>
                <a:ea typeface="微软雅黑" panose="020B0503020204020204" pitchFamily="34" charset="-122"/>
              </a:rPr>
              <a:t>3</a:t>
            </a:r>
            <a:r>
              <a:rPr kumimoji="1" lang="zh-CN" altLang="en-US" sz="3600" dirty="0" smtClean="0">
                <a:solidFill>
                  <a:srgbClr val="FFFFFF"/>
                </a:solidFill>
                <a:latin typeface="微软雅黑" panose="020B0503020204020204" pitchFamily="34" charset="-122"/>
                <a:ea typeface="微软雅黑" panose="020B0503020204020204" pitchFamily="34" charset="-122"/>
              </a:rPr>
              <a:t>月</a:t>
            </a:r>
          </a:p>
        </p:txBody>
      </p:sp>
      <p:sp>
        <p:nvSpPr>
          <p:cNvPr id="84" name="文本框 83"/>
          <p:cNvSpPr txBox="1"/>
          <p:nvPr/>
        </p:nvSpPr>
        <p:spPr>
          <a:xfrm>
            <a:off x="6588224" y="4869160"/>
            <a:ext cx="504056" cy="216024"/>
          </a:xfrm>
          <a:prstGeom prst="rect">
            <a:avLst/>
          </a:prstGeom>
        </p:spPr>
        <p:txBody>
          <a:bodyPr vert="horz" wrap="square" lIns="91440" tIns="45720" rIns="91440" bIns="45720" rtlCol="0" anchor="ctr">
            <a:normAutofit fontScale="25000" lnSpcReduction="20000"/>
          </a:bodyPr>
          <a:lstStyle/>
          <a:p>
            <a:r>
              <a:rPr kumimoji="1" lang="zh-CN" altLang="zh-CN" sz="3600" dirty="0">
                <a:solidFill>
                  <a:srgbClr val="FFFFFF"/>
                </a:solidFill>
                <a:latin typeface="微软雅黑" panose="020B0503020204020204" pitchFamily="34" charset="-122"/>
                <a:ea typeface="微软雅黑" panose="020B0503020204020204" pitchFamily="34" charset="-122"/>
              </a:rPr>
              <a:t>5</a:t>
            </a:r>
            <a:r>
              <a:rPr kumimoji="1" lang="zh-CN" altLang="en-US" sz="3600" dirty="0" smtClean="0">
                <a:solidFill>
                  <a:srgbClr val="FFFFFF"/>
                </a:solidFill>
                <a:latin typeface="微软雅黑" panose="020B0503020204020204" pitchFamily="34" charset="-122"/>
                <a:ea typeface="微软雅黑" panose="020B0503020204020204" pitchFamily="34" charset="-122"/>
              </a:rPr>
              <a:t>月</a:t>
            </a:r>
          </a:p>
        </p:txBody>
      </p:sp>
      <p:sp>
        <p:nvSpPr>
          <p:cNvPr id="85" name="文本框 84"/>
          <p:cNvSpPr txBox="1"/>
          <p:nvPr/>
        </p:nvSpPr>
        <p:spPr>
          <a:xfrm>
            <a:off x="7020272" y="4509120"/>
            <a:ext cx="504056" cy="216024"/>
          </a:xfrm>
          <a:prstGeom prst="rect">
            <a:avLst/>
          </a:prstGeom>
        </p:spPr>
        <p:txBody>
          <a:bodyPr vert="horz" wrap="square" lIns="91440" tIns="45720" rIns="91440" bIns="45720" rtlCol="0" anchor="ctr">
            <a:normAutofit fontScale="25000" lnSpcReduction="20000"/>
          </a:bodyPr>
          <a:lstStyle/>
          <a:p>
            <a:r>
              <a:rPr kumimoji="1" lang="zh-CN" altLang="zh-CN" sz="3600" dirty="0" smtClean="0">
                <a:solidFill>
                  <a:srgbClr val="FFFFFF"/>
                </a:solidFill>
                <a:latin typeface="微软雅黑" panose="020B0503020204020204" pitchFamily="34" charset="-122"/>
                <a:ea typeface="微软雅黑" panose="020B0503020204020204" pitchFamily="34" charset="-122"/>
              </a:rPr>
              <a:t>7</a:t>
            </a:r>
            <a:r>
              <a:rPr kumimoji="1" lang="zh-CN" altLang="en-US" sz="3600" dirty="0" smtClean="0">
                <a:solidFill>
                  <a:srgbClr val="FFFFFF"/>
                </a:solidFill>
                <a:latin typeface="微软雅黑" panose="020B0503020204020204" pitchFamily="34" charset="-122"/>
                <a:ea typeface="微软雅黑" panose="020B0503020204020204" pitchFamily="34" charset="-122"/>
              </a:rPr>
              <a:t>月</a:t>
            </a:r>
          </a:p>
        </p:txBody>
      </p:sp>
      <p:sp>
        <p:nvSpPr>
          <p:cNvPr id="86" name="文本框 85"/>
          <p:cNvSpPr txBox="1"/>
          <p:nvPr/>
        </p:nvSpPr>
        <p:spPr>
          <a:xfrm>
            <a:off x="7466834" y="3817506"/>
            <a:ext cx="504056" cy="216024"/>
          </a:xfrm>
          <a:prstGeom prst="rect">
            <a:avLst/>
          </a:prstGeom>
        </p:spPr>
        <p:txBody>
          <a:bodyPr vert="horz" wrap="square" lIns="91440" tIns="45720" rIns="91440" bIns="45720" rtlCol="0" anchor="ctr">
            <a:normAutofit fontScale="25000" lnSpcReduction="20000"/>
          </a:bodyPr>
          <a:lstStyle/>
          <a:p>
            <a:r>
              <a:rPr kumimoji="1" lang="zh-CN" altLang="zh-CN" sz="3600" dirty="0" smtClean="0">
                <a:solidFill>
                  <a:srgbClr val="FFFFFF"/>
                </a:solidFill>
                <a:latin typeface="微软雅黑" panose="020B0503020204020204" pitchFamily="34" charset="-122"/>
                <a:ea typeface="微软雅黑" panose="020B0503020204020204" pitchFamily="34" charset="-122"/>
              </a:rPr>
              <a:t>1</a:t>
            </a:r>
            <a:r>
              <a:rPr kumimoji="1" lang="en-US" altLang="zh-CN" sz="3600" dirty="0" smtClean="0">
                <a:solidFill>
                  <a:srgbClr val="FFFFFF"/>
                </a:solidFill>
                <a:latin typeface="微软雅黑" panose="020B0503020204020204" pitchFamily="34" charset="-122"/>
                <a:ea typeface="微软雅黑" panose="020B0503020204020204" pitchFamily="34" charset="-122"/>
              </a:rPr>
              <a:t>0</a:t>
            </a:r>
            <a:r>
              <a:rPr kumimoji="1" lang="zh-CN" altLang="en-US" sz="3600" dirty="0" smtClean="0">
                <a:solidFill>
                  <a:srgbClr val="FFFFFF"/>
                </a:solidFill>
                <a:latin typeface="微软雅黑" panose="020B0503020204020204" pitchFamily="34" charset="-122"/>
                <a:ea typeface="微软雅黑" panose="020B0503020204020204" pitchFamily="34" charset="-122"/>
              </a:rPr>
              <a:t>月</a:t>
            </a:r>
          </a:p>
        </p:txBody>
      </p:sp>
      <p:pic>
        <p:nvPicPr>
          <p:cNvPr id="87" name="图片 86" descr="屏幕快照 2015-11-07 15.59.19.png"/>
          <p:cNvPicPr>
            <a:picLocks noChangeAspect="1"/>
          </p:cNvPicPr>
          <p:nvPr/>
        </p:nvPicPr>
        <p:blipFill>
          <a:blip r:embed="rId5" cstate="print">
            <a:extLst>
              <a:ext uri="{BEBA8EAE-BF5A-486C-A8C5-ECC9F3942E4B}">
                <a14:imgProps xmlns:a14="http://schemas.microsoft.com/office/drawing/2010/main">
                  <a14:imgLayer r:embed="rId6">
                    <a14:imgEffect>
                      <a14:backgroundRemoval t="3788" b="100000" l="2878" r="96403"/>
                    </a14:imgEffect>
                  </a14:imgLayer>
                </a14:imgProps>
              </a:ext>
              <a:ext uri="{28A0092B-C50C-407E-A947-70E740481C1C}">
                <a14:useLocalDpi xmlns:a14="http://schemas.microsoft.com/office/drawing/2010/main" val="0"/>
              </a:ext>
            </a:extLst>
          </a:blip>
          <a:stretch>
            <a:fillRect/>
          </a:stretch>
        </p:blipFill>
        <p:spPr>
          <a:xfrm>
            <a:off x="7452320" y="4077072"/>
            <a:ext cx="216024" cy="205145"/>
          </a:xfrm>
          <a:prstGeom prst="rect">
            <a:avLst/>
          </a:prstGeom>
        </p:spPr>
      </p:pic>
      <p:sp>
        <p:nvSpPr>
          <p:cNvPr id="88" name="文本框 87"/>
          <p:cNvSpPr txBox="1"/>
          <p:nvPr/>
        </p:nvSpPr>
        <p:spPr>
          <a:xfrm>
            <a:off x="7292225" y="4235602"/>
            <a:ext cx="504056" cy="216024"/>
          </a:xfrm>
          <a:prstGeom prst="rect">
            <a:avLst/>
          </a:prstGeom>
        </p:spPr>
        <p:txBody>
          <a:bodyPr vert="horz" wrap="square" lIns="91440" tIns="45720" rIns="91440" bIns="45720" rtlCol="0" anchor="ctr">
            <a:normAutofit fontScale="25000" lnSpcReduction="20000"/>
          </a:bodyPr>
          <a:lstStyle/>
          <a:p>
            <a:r>
              <a:rPr kumimoji="1" lang="en-US" altLang="zh-CN" sz="3600" dirty="0" smtClean="0">
                <a:solidFill>
                  <a:srgbClr val="FFFFFF"/>
                </a:solidFill>
                <a:latin typeface="微软雅黑" panose="020B0503020204020204" pitchFamily="34" charset="-122"/>
                <a:ea typeface="微软雅黑" panose="020B0503020204020204" pitchFamily="34" charset="-122"/>
              </a:rPr>
              <a:t>8</a:t>
            </a:r>
            <a:r>
              <a:rPr kumimoji="1" lang="zh-CN" altLang="en-US" sz="3600" dirty="0" smtClean="0">
                <a:solidFill>
                  <a:srgbClr val="FFFFFF"/>
                </a:solidFill>
                <a:latin typeface="微软雅黑" panose="020B0503020204020204" pitchFamily="34" charset="-122"/>
                <a:ea typeface="微软雅黑" panose="020B0503020204020204" pitchFamily="34" charset="-122"/>
              </a:rPr>
              <a:t>月</a:t>
            </a:r>
          </a:p>
        </p:txBody>
      </p:sp>
      <p:sp>
        <p:nvSpPr>
          <p:cNvPr id="89" name="文本框 88"/>
          <p:cNvSpPr txBox="1"/>
          <p:nvPr/>
        </p:nvSpPr>
        <p:spPr>
          <a:xfrm>
            <a:off x="7601566" y="3127081"/>
            <a:ext cx="576064" cy="216024"/>
          </a:xfrm>
          <a:prstGeom prst="rect">
            <a:avLst/>
          </a:prstGeom>
        </p:spPr>
        <p:txBody>
          <a:bodyPr vert="horz" wrap="square" lIns="91440" tIns="45720" rIns="91440" bIns="45720" rtlCol="0" anchor="ctr">
            <a:noAutofit/>
          </a:bodyPr>
          <a:lstStyle/>
          <a:p>
            <a:r>
              <a:rPr kumimoji="1" lang="en-US" altLang="zh-CN" sz="1200" b="1" dirty="0" smtClean="0">
                <a:latin typeface="微软雅黑" panose="020B0503020204020204" pitchFamily="34" charset="-122"/>
                <a:ea typeface="微软雅黑" panose="020B0503020204020204" pitchFamily="34" charset="-122"/>
              </a:rPr>
              <a:t>2016</a:t>
            </a:r>
            <a:endParaRPr kumimoji="1" lang="zh-CN" altLang="en-US" sz="1200" b="1" dirty="0" smtClean="0">
              <a:latin typeface="微软雅黑" panose="020B0503020204020204" pitchFamily="34" charset="-122"/>
              <a:ea typeface="微软雅黑" panose="020B0503020204020204" pitchFamily="34" charset="-122"/>
            </a:endParaRPr>
          </a:p>
        </p:txBody>
      </p:sp>
      <p:sp>
        <p:nvSpPr>
          <p:cNvPr id="90" name="椭圆形标注 89"/>
          <p:cNvSpPr/>
          <p:nvPr/>
        </p:nvSpPr>
        <p:spPr>
          <a:xfrm>
            <a:off x="5004048" y="5759589"/>
            <a:ext cx="1798125" cy="749353"/>
          </a:xfrm>
          <a:prstGeom prst="wedgeEllipseCallout">
            <a:avLst>
              <a:gd name="adj1" fmla="val 78171"/>
              <a:gd name="adj2" fmla="val -208392"/>
            </a:avLst>
          </a:prstGeom>
          <a:solidFill>
            <a:schemeClr val="accent2">
              <a:lumMod val="20000"/>
              <a:lumOff val="80000"/>
            </a:schemeClr>
          </a:solidFill>
          <a:ln>
            <a:noFill/>
          </a:ln>
        </p:spPr>
        <p:txBody>
          <a:bodyPr vert="horz" wrap="square" lIns="36000" tIns="46800" rIns="36000" bIns="45720" rtlCol="0" anchor="ctr">
            <a:noAutofit/>
          </a:bodyPr>
          <a:lstStyle/>
          <a:p>
            <a:pPr lvl="0"/>
            <a:r>
              <a:rPr kumimoji="1" lang="zh-CN" altLang="en-US" sz="1200" dirty="0">
                <a:solidFill>
                  <a:prstClr val="black"/>
                </a:solidFill>
                <a:latin typeface="微软雅黑" panose="020B0503020204020204" pitchFamily="34" charset="-122"/>
                <a:ea typeface="微软雅黑" panose="020B0503020204020204" pitchFamily="34" charset="-122"/>
              </a:rPr>
              <a:t>两化融合管理体系贯标试点企业（</a:t>
            </a:r>
            <a:r>
              <a:rPr kumimoji="1" lang="en-US" altLang="zh-CN" sz="1200" dirty="0">
                <a:solidFill>
                  <a:prstClr val="black"/>
                </a:solidFill>
                <a:latin typeface="微软雅黑" panose="020B0503020204020204" pitchFamily="34" charset="-122"/>
                <a:ea typeface="微软雅黑" panose="020B0503020204020204" pitchFamily="34" charset="-122"/>
              </a:rPr>
              <a:t>600</a:t>
            </a:r>
            <a:r>
              <a:rPr kumimoji="1" lang="zh-CN" altLang="en-US" sz="1200" dirty="0">
                <a:solidFill>
                  <a:prstClr val="black"/>
                </a:solidFill>
                <a:latin typeface="微软雅黑" panose="020B0503020204020204" pitchFamily="34" charset="-122"/>
                <a:ea typeface="微软雅黑" panose="020B0503020204020204" pitchFamily="34" charset="-122"/>
              </a:rPr>
              <a:t>家）</a:t>
            </a:r>
            <a:endParaRPr kumimoji="1" lang="en-US" altLang="zh-CN" sz="1200" dirty="0">
              <a:solidFill>
                <a:prstClr val="black"/>
              </a:solidFill>
              <a:latin typeface="微软雅黑" panose="020B0503020204020204" pitchFamily="34" charset="-122"/>
              <a:ea typeface="微软雅黑" panose="020B0503020204020204" pitchFamily="34" charset="-122"/>
            </a:endParaRPr>
          </a:p>
        </p:txBody>
      </p:sp>
      <p:sp>
        <p:nvSpPr>
          <p:cNvPr id="91" name="椭圆形标注 90"/>
          <p:cNvSpPr/>
          <p:nvPr/>
        </p:nvSpPr>
        <p:spPr>
          <a:xfrm>
            <a:off x="7601566" y="4334260"/>
            <a:ext cx="1578946" cy="822931"/>
          </a:xfrm>
          <a:prstGeom prst="wedgeEllipseCallout">
            <a:avLst>
              <a:gd name="adj1" fmla="val -48551"/>
              <a:gd name="adj2" fmla="val -62087"/>
            </a:avLst>
          </a:prstGeom>
          <a:solidFill>
            <a:schemeClr val="accent1">
              <a:lumMod val="40000"/>
              <a:lumOff val="60000"/>
            </a:schemeClr>
          </a:solidFill>
          <a:ln>
            <a:noFill/>
          </a:ln>
        </p:spPr>
        <p:txBody>
          <a:bodyPr vert="horz" wrap="none" lIns="36000" tIns="46800" rIns="36000" bIns="45720" rtlCol="0" anchor="ctr">
            <a:noAutofit/>
          </a:bodyPr>
          <a:lstStyle/>
          <a:p>
            <a:r>
              <a:rPr kumimoji="1" lang="zh-CN" altLang="en-US" sz="1200" dirty="0">
                <a:latin typeface="微软雅黑" panose="020B0503020204020204" pitchFamily="34" charset="-122"/>
                <a:ea typeface="微软雅黑" panose="020B0503020204020204" pitchFamily="34" charset="-122"/>
              </a:rPr>
              <a:t>第二批互联网与</a:t>
            </a:r>
            <a:r>
              <a:rPr kumimoji="1" lang="zh-CN" altLang="en-US" sz="1200" dirty="0" smtClean="0">
                <a:latin typeface="微软雅黑" panose="020B0503020204020204" pitchFamily="34" charset="-122"/>
                <a:ea typeface="微软雅黑" panose="020B0503020204020204" pitchFamily="34" charset="-122"/>
              </a:rPr>
              <a:t>工</a:t>
            </a:r>
            <a:endParaRPr kumimoji="1" lang="en-US" altLang="zh-CN" sz="1200" dirty="0" smtClean="0">
              <a:latin typeface="微软雅黑" panose="020B0503020204020204" pitchFamily="34" charset="-122"/>
              <a:ea typeface="微软雅黑" panose="020B0503020204020204" pitchFamily="34" charset="-122"/>
            </a:endParaRPr>
          </a:p>
          <a:p>
            <a:r>
              <a:rPr kumimoji="1" lang="zh-CN" altLang="en-US" sz="1200" dirty="0" smtClean="0">
                <a:latin typeface="微软雅黑" panose="020B0503020204020204" pitchFamily="34" charset="-122"/>
                <a:ea typeface="微软雅黑" panose="020B0503020204020204" pitchFamily="34" charset="-122"/>
              </a:rPr>
              <a:t>业融</a:t>
            </a:r>
            <a:r>
              <a:rPr kumimoji="1" lang="zh-CN" altLang="en-US" sz="1200" dirty="0">
                <a:latin typeface="微软雅黑" panose="020B0503020204020204" pitchFamily="34" charset="-122"/>
                <a:ea typeface="微软雅黑" panose="020B0503020204020204" pitchFamily="34" charset="-122"/>
              </a:rPr>
              <a:t>合创新试</a:t>
            </a:r>
            <a:r>
              <a:rPr kumimoji="1" lang="zh-CN" altLang="en-US" sz="1200" dirty="0" smtClean="0">
                <a:latin typeface="微软雅黑" panose="020B0503020204020204" pitchFamily="34" charset="-122"/>
                <a:ea typeface="微软雅黑" panose="020B0503020204020204" pitchFamily="34" charset="-122"/>
              </a:rPr>
              <a:t>点</a:t>
            </a:r>
            <a:endParaRPr kumimoji="1" lang="en-US" altLang="zh-CN" sz="1200" dirty="0" smtClean="0">
              <a:latin typeface="微软雅黑" panose="020B0503020204020204" pitchFamily="34" charset="-122"/>
              <a:ea typeface="微软雅黑" panose="020B0503020204020204" pitchFamily="34" charset="-122"/>
            </a:endParaRPr>
          </a:p>
          <a:p>
            <a:r>
              <a:rPr kumimoji="1" lang="zh-CN" altLang="en-US" sz="1200" dirty="0" smtClean="0">
                <a:latin typeface="微软雅黑" panose="020B0503020204020204" pitchFamily="34" charset="-122"/>
                <a:ea typeface="微软雅黑" panose="020B0503020204020204" pitchFamily="34" charset="-122"/>
              </a:rPr>
              <a:t>企业（</a:t>
            </a:r>
            <a:r>
              <a:rPr kumimoji="1" lang="en-US" altLang="zh-CN" sz="1200" dirty="0">
                <a:latin typeface="微软雅黑" panose="020B0503020204020204" pitchFamily="34" charset="-122"/>
                <a:ea typeface="微软雅黑" panose="020B0503020204020204" pitchFamily="34" charset="-122"/>
              </a:rPr>
              <a:t>100</a:t>
            </a:r>
            <a:r>
              <a:rPr kumimoji="1" lang="zh-CN" altLang="en-US" sz="1200" dirty="0">
                <a:latin typeface="微软雅黑" panose="020B0503020204020204" pitchFamily="34" charset="-122"/>
                <a:ea typeface="微软雅黑" panose="020B0503020204020204" pitchFamily="34" charset="-122"/>
              </a:rPr>
              <a:t>家）</a:t>
            </a:r>
          </a:p>
        </p:txBody>
      </p:sp>
      <p:sp>
        <p:nvSpPr>
          <p:cNvPr id="92" name="圆角矩形标注 91"/>
          <p:cNvSpPr/>
          <p:nvPr/>
        </p:nvSpPr>
        <p:spPr>
          <a:xfrm>
            <a:off x="8246154" y="2502102"/>
            <a:ext cx="864604" cy="533119"/>
          </a:xfrm>
          <a:prstGeom prst="wedgeRoundRectCallout">
            <a:avLst>
              <a:gd name="adj1" fmla="val -71367"/>
              <a:gd name="adj2" fmla="val 82805"/>
              <a:gd name="adj3" fmla="val 16667"/>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lIns="36000" rIns="36000" rtlCol="0" anchor="ctr"/>
          <a:lstStyle/>
          <a:p>
            <a:r>
              <a:rPr kumimoji="1" lang="en-US" altLang="zh-CN" sz="1050" dirty="0">
                <a:solidFill>
                  <a:schemeClr val="bg1"/>
                </a:solidFill>
                <a:latin typeface="微软雅黑"/>
                <a:ea typeface="微软雅黑"/>
                <a:cs typeface="微软雅黑"/>
              </a:rPr>
              <a:t>《33</a:t>
            </a:r>
            <a:r>
              <a:rPr kumimoji="1" lang="zh-CN" altLang="en-US" sz="1050" dirty="0">
                <a:solidFill>
                  <a:schemeClr val="bg1"/>
                </a:solidFill>
                <a:latin typeface="微软雅黑"/>
                <a:ea typeface="微软雅黑"/>
                <a:cs typeface="微软雅黑"/>
              </a:rPr>
              <a:t>个“中国制造</a:t>
            </a:r>
            <a:r>
              <a:rPr kumimoji="1" lang="en-US" altLang="zh-CN" sz="1050" dirty="0">
                <a:solidFill>
                  <a:schemeClr val="bg1"/>
                </a:solidFill>
                <a:latin typeface="微软雅黑"/>
                <a:ea typeface="微软雅黑"/>
                <a:cs typeface="微软雅黑"/>
              </a:rPr>
              <a:t>2025” </a:t>
            </a:r>
            <a:r>
              <a:rPr kumimoji="1" lang="zh-CN" altLang="en-US" sz="1050" dirty="0">
                <a:solidFill>
                  <a:schemeClr val="bg1"/>
                </a:solidFill>
                <a:latin typeface="微软雅黑"/>
                <a:ea typeface="微软雅黑"/>
                <a:cs typeface="微软雅黑"/>
              </a:rPr>
              <a:t>专项规划</a:t>
            </a:r>
            <a:r>
              <a:rPr kumimoji="1" lang="en-US" altLang="zh-CN" sz="1050" dirty="0" smtClean="0">
                <a:solidFill>
                  <a:schemeClr val="bg1"/>
                </a:solidFill>
                <a:latin typeface="微软雅黑"/>
                <a:ea typeface="微软雅黑"/>
                <a:cs typeface="微软雅黑"/>
              </a:rPr>
              <a:t>》</a:t>
            </a:r>
            <a:endParaRPr kumimoji="1" lang="zh-CN" altLang="en-US" sz="1050" dirty="0">
              <a:solidFill>
                <a:schemeClr val="bg1"/>
              </a:solidFill>
              <a:latin typeface="微软雅黑"/>
              <a:ea typeface="微软雅黑"/>
              <a:cs typeface="微软雅黑"/>
            </a:endParaRPr>
          </a:p>
        </p:txBody>
      </p:sp>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528" y="2660275"/>
            <a:ext cx="4248561" cy="3553674"/>
          </a:xfrm>
          <a:prstGeom prst="rect">
            <a:avLst/>
          </a:prstGeom>
        </p:spPr>
      </p:pic>
    </p:spTree>
    <p:extLst>
      <p:ext uri="{BB962C8B-B14F-4D97-AF65-F5344CB8AC3E}">
        <p14:creationId xmlns:p14="http://schemas.microsoft.com/office/powerpoint/2010/main" val="87695851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85"/>
          <p:cNvSpPr/>
          <p:nvPr/>
        </p:nvSpPr>
        <p:spPr bwMode="auto">
          <a:xfrm>
            <a:off x="251520" y="908720"/>
            <a:ext cx="8693721" cy="634020"/>
          </a:xfrm>
          <a:prstGeom prst="rect">
            <a:avLst/>
          </a:prstGeom>
        </p:spPr>
        <p:txBody>
          <a:bodyPr wrap="square">
            <a:spAutoFit/>
          </a:bodyPr>
          <a:lstStyle/>
          <a:p>
            <a:pPr algn="just">
              <a:lnSpc>
                <a:spcPct val="110000"/>
              </a:lnSpc>
            </a:pPr>
            <a:r>
              <a:rPr lang="zh-CN" altLang="en-US" sz="1600" dirty="0" smtClean="0">
                <a:solidFill>
                  <a:prstClr val="black"/>
                </a:solidFill>
                <a:latin typeface="微软雅黑" panose="020B0503020204020204" pitchFamily="34" charset="-122"/>
                <a:ea typeface="微软雅黑" panose="020B0503020204020204" pitchFamily="34" charset="-122"/>
              </a:rPr>
              <a:t>装备智能化，先进制造技术与信息技术、智能技术深度融合，大量装备开始具有感知、计算、决策和执行能力，装备性能大幅提升。</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66" name="标题 1"/>
          <p:cNvSpPr txBox="1">
            <a:spLocks noChangeArrowheads="1"/>
          </p:cNvSpPr>
          <p:nvPr/>
        </p:nvSpPr>
        <p:spPr bwMode="auto">
          <a:xfrm>
            <a:off x="0" y="323"/>
            <a:ext cx="9144000" cy="10525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b="1">
                <a:solidFill>
                  <a:srgbClr val="FF0000"/>
                </a:solidFill>
                <a:latin typeface="+mj-lt"/>
                <a:ea typeface="+mj-ea"/>
                <a:cs typeface="+mj-cs"/>
                <a:sym typeface="Arial" pitchFamily="34" charset="0"/>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5pPr>
            <a:lvl6pPr marL="4572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6pPr>
            <a:lvl7pPr marL="9144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7pPr>
            <a:lvl8pPr marL="13716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8pPr>
            <a:lvl9pPr marL="18288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9pPr>
          </a:lstStyle>
          <a:p>
            <a:r>
              <a:rPr lang="zh-CN" altLang="en-US" sz="2800" dirty="0" smtClean="0">
                <a:solidFill>
                  <a:srgbClr val="000000"/>
                </a:solidFill>
                <a:latin typeface="黑体" pitchFamily="49" charset="-122"/>
                <a:ea typeface="黑体" pitchFamily="49" charset="-122"/>
                <a:sym typeface="黑体" pitchFamily="49" charset="-122"/>
              </a:rPr>
              <a:t>智能制造促进了工业装备智能化</a:t>
            </a:r>
            <a:endParaRPr lang="zh-CN" altLang="zh-CN" sz="2800" dirty="0">
              <a:solidFill>
                <a:srgbClr val="000000"/>
              </a:solidFill>
              <a:latin typeface="黑体" pitchFamily="49" charset="-122"/>
              <a:ea typeface="黑体" pitchFamily="49" charset="-122"/>
              <a:sym typeface="黑体" pitchFamily="49" charset="-122"/>
            </a:endParaRPr>
          </a:p>
        </p:txBody>
      </p:sp>
      <p:pic>
        <p:nvPicPr>
          <p:cNvPr id="4" name="Picture 9"/>
          <p:cNvPicPr>
            <a:picLocks noChangeAspect="1" noChangeArrowheads="1"/>
          </p:cNvPicPr>
          <p:nvPr/>
        </p:nvPicPr>
        <p:blipFill>
          <a:blip r:embed="rId3" cstate="print"/>
          <a:srcRect/>
          <a:stretch>
            <a:fillRect/>
          </a:stretch>
        </p:blipFill>
        <p:spPr bwMode="auto">
          <a:xfrm>
            <a:off x="347450" y="4347992"/>
            <a:ext cx="1348104" cy="928694"/>
          </a:xfrm>
          <a:prstGeom prst="rect">
            <a:avLst/>
          </a:prstGeom>
          <a:noFill/>
          <a:ln w="9525">
            <a:noFill/>
            <a:miter lim="800000"/>
            <a:headEnd/>
            <a:tailEnd/>
          </a:ln>
          <a:effectLst/>
        </p:spPr>
      </p:pic>
      <p:pic>
        <p:nvPicPr>
          <p:cNvPr id="6" name="Picture 3" descr="circuler_1"/>
          <p:cNvPicPr>
            <a:picLocks noChangeAspect="1" noChangeArrowheads="1"/>
          </p:cNvPicPr>
          <p:nvPr/>
        </p:nvPicPr>
        <p:blipFill>
          <a:blip r:embed="rId4" cstate="print"/>
          <a:srcRect/>
          <a:stretch>
            <a:fillRect/>
          </a:stretch>
        </p:blipFill>
        <p:spPr bwMode="auto">
          <a:xfrm>
            <a:off x="2755660" y="2610217"/>
            <a:ext cx="1278052" cy="1322807"/>
          </a:xfrm>
          <a:prstGeom prst="rect">
            <a:avLst/>
          </a:prstGeom>
          <a:noFill/>
          <a:ln w="9525">
            <a:noFill/>
            <a:miter lim="800000"/>
            <a:headEnd/>
            <a:tailEnd/>
          </a:ln>
        </p:spPr>
      </p:pic>
      <p:grpSp>
        <p:nvGrpSpPr>
          <p:cNvPr id="9" name="Group 6"/>
          <p:cNvGrpSpPr>
            <a:grpSpLocks/>
          </p:cNvGrpSpPr>
          <p:nvPr/>
        </p:nvGrpSpPr>
        <p:grpSpPr bwMode="auto">
          <a:xfrm rot="17866498" flipH="1" flipV="1">
            <a:off x="3233275" y="3346239"/>
            <a:ext cx="1610303" cy="357991"/>
            <a:chOff x="2528" y="1060"/>
            <a:chExt cx="894" cy="236"/>
          </a:xfrm>
        </p:grpSpPr>
        <p:grpSp>
          <p:nvGrpSpPr>
            <p:cNvPr id="36" name="Group 7"/>
            <p:cNvGrpSpPr>
              <a:grpSpLocks/>
            </p:cNvGrpSpPr>
            <p:nvPr/>
          </p:nvGrpSpPr>
          <p:grpSpPr bwMode="auto">
            <a:xfrm>
              <a:off x="2528" y="1060"/>
              <a:ext cx="742" cy="186"/>
              <a:chOff x="1565" y="2568"/>
              <a:chExt cx="1118" cy="279"/>
            </a:xfrm>
          </p:grpSpPr>
          <p:sp>
            <p:nvSpPr>
              <p:cNvPr id="42" name="AutoShape 8"/>
              <p:cNvSpPr>
                <a:spLocks noChangeArrowheads="1"/>
              </p:cNvSpPr>
              <p:nvPr/>
            </p:nvSpPr>
            <p:spPr bwMode="white">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43" name="AutoShape 9"/>
              <p:cNvSpPr>
                <a:spLocks noChangeArrowheads="1"/>
              </p:cNvSpPr>
              <p:nvPr/>
            </p:nvSpPr>
            <p:spPr bwMode="white">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44" name="AutoShape 10"/>
              <p:cNvSpPr>
                <a:spLocks noChangeArrowheads="1"/>
              </p:cNvSpPr>
              <p:nvPr/>
            </p:nvSpPr>
            <p:spPr bwMode="white">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45" name="AutoShape 11"/>
              <p:cNvSpPr>
                <a:spLocks noChangeArrowheads="1"/>
              </p:cNvSpPr>
              <p:nvPr/>
            </p:nvSpPr>
            <p:spPr bwMode="white">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nvGrpSpPr>
            <p:cNvPr id="37" name="Group 12"/>
            <p:cNvGrpSpPr>
              <a:grpSpLocks/>
            </p:cNvGrpSpPr>
            <p:nvPr/>
          </p:nvGrpSpPr>
          <p:grpSpPr bwMode="auto">
            <a:xfrm rot="1353540">
              <a:off x="2680" y="1110"/>
              <a:ext cx="742" cy="186"/>
              <a:chOff x="1565" y="2568"/>
              <a:chExt cx="1118" cy="279"/>
            </a:xfrm>
          </p:grpSpPr>
          <p:sp>
            <p:nvSpPr>
              <p:cNvPr id="38" name="AutoShape 13"/>
              <p:cNvSpPr>
                <a:spLocks noChangeArrowheads="1"/>
              </p:cNvSpPr>
              <p:nvPr/>
            </p:nvSpPr>
            <p:spPr bwMode="white">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39" name="AutoShape 14"/>
              <p:cNvSpPr>
                <a:spLocks noChangeArrowheads="1"/>
              </p:cNvSpPr>
              <p:nvPr/>
            </p:nvSpPr>
            <p:spPr bwMode="white">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40" name="AutoShape 15"/>
              <p:cNvSpPr>
                <a:spLocks noChangeArrowheads="1"/>
              </p:cNvSpPr>
              <p:nvPr/>
            </p:nvSpPr>
            <p:spPr bwMode="white">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sp>
            <p:nvSpPr>
              <p:cNvPr id="41" name="AutoShape 16"/>
              <p:cNvSpPr>
                <a:spLocks noChangeArrowheads="1"/>
              </p:cNvSpPr>
              <p:nvPr/>
            </p:nvSpPr>
            <p:spPr bwMode="white">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a:p>
            </p:txBody>
          </p:sp>
        </p:grpSp>
      </p:grpSp>
      <p:sp>
        <p:nvSpPr>
          <p:cNvPr id="10" name="Text Box 17"/>
          <p:cNvSpPr txBox="1">
            <a:spLocks noChangeArrowheads="1"/>
          </p:cNvSpPr>
          <p:nvPr/>
        </p:nvSpPr>
        <p:spPr bwMode="auto">
          <a:xfrm>
            <a:off x="2929733" y="3110027"/>
            <a:ext cx="1303457" cy="338554"/>
          </a:xfrm>
          <a:prstGeom prst="rect">
            <a:avLst/>
          </a:prstGeom>
          <a:noFill/>
          <a:ln w="9525" algn="ctr">
            <a:noFill/>
            <a:miter lim="800000"/>
            <a:headEnd/>
            <a:tailEnd/>
          </a:ln>
        </p:spPr>
        <p:txBody>
          <a:bodyPr wrap="square">
            <a:spAutoFit/>
          </a:bodyPr>
          <a:lstStyle/>
          <a:p>
            <a:r>
              <a:rPr lang="zh-CN" altLang="en-US" sz="1600" b="1" dirty="0" smtClean="0">
                <a:latin typeface="黑体" pitchFamily="49" charset="-122"/>
                <a:ea typeface="黑体" pitchFamily="49" charset="-122"/>
              </a:rPr>
              <a:t>智能装备</a:t>
            </a:r>
            <a:endParaRPr lang="en-US" altLang="zh-CN" sz="1600" b="1" dirty="0">
              <a:latin typeface="黑体" pitchFamily="49" charset="-122"/>
              <a:ea typeface="黑体" pitchFamily="49" charset="-122"/>
            </a:endParaRPr>
          </a:p>
        </p:txBody>
      </p:sp>
      <p:sp>
        <p:nvSpPr>
          <p:cNvPr id="12" name="Line 19"/>
          <p:cNvSpPr>
            <a:spLocks noChangeShapeType="1"/>
          </p:cNvSpPr>
          <p:nvPr/>
        </p:nvSpPr>
        <p:spPr bwMode="auto">
          <a:xfrm>
            <a:off x="2514203" y="2428954"/>
            <a:ext cx="263407" cy="86602"/>
          </a:xfrm>
          <a:prstGeom prst="line">
            <a:avLst/>
          </a:prstGeom>
          <a:noFill/>
          <a:ln w="76200">
            <a:solidFill>
              <a:srgbClr val="C0C0C0"/>
            </a:solidFill>
            <a:round/>
            <a:headEnd/>
            <a:tailEnd type="triangle" w="med" len="med"/>
          </a:ln>
        </p:spPr>
        <p:txBody>
          <a:bodyPr wrap="none" anchor="ctr"/>
          <a:lstStyle/>
          <a:p>
            <a:endParaRPr lang="zh-CN" altLang="en-US"/>
          </a:p>
        </p:txBody>
      </p:sp>
      <p:sp>
        <p:nvSpPr>
          <p:cNvPr id="13" name="Line 20"/>
          <p:cNvSpPr>
            <a:spLocks noChangeShapeType="1"/>
          </p:cNvSpPr>
          <p:nvPr/>
        </p:nvSpPr>
        <p:spPr bwMode="auto">
          <a:xfrm flipV="1">
            <a:off x="2569079" y="3786566"/>
            <a:ext cx="190238" cy="152827"/>
          </a:xfrm>
          <a:prstGeom prst="line">
            <a:avLst/>
          </a:prstGeom>
          <a:noFill/>
          <a:ln w="76200">
            <a:solidFill>
              <a:srgbClr val="C0C0C0"/>
            </a:solidFill>
            <a:round/>
            <a:headEnd/>
            <a:tailEnd type="triangle" w="med" len="med"/>
          </a:ln>
        </p:spPr>
        <p:txBody>
          <a:bodyPr wrap="none" anchor="ctr"/>
          <a:lstStyle/>
          <a:p>
            <a:endParaRPr lang="zh-CN" altLang="en-US"/>
          </a:p>
        </p:txBody>
      </p:sp>
      <p:sp>
        <p:nvSpPr>
          <p:cNvPr id="14" name="Line 21"/>
          <p:cNvSpPr>
            <a:spLocks noChangeShapeType="1"/>
          </p:cNvSpPr>
          <p:nvPr/>
        </p:nvSpPr>
        <p:spPr bwMode="auto">
          <a:xfrm rot="18903867" flipV="1">
            <a:off x="3782267" y="4038247"/>
            <a:ext cx="34592" cy="214799"/>
          </a:xfrm>
          <a:prstGeom prst="line">
            <a:avLst/>
          </a:prstGeom>
          <a:noFill/>
          <a:ln w="76200">
            <a:solidFill>
              <a:srgbClr val="C0C0C0"/>
            </a:solidFill>
            <a:round/>
            <a:headEnd/>
            <a:tailEnd type="triangle" w="med" len="med"/>
          </a:ln>
        </p:spPr>
        <p:txBody>
          <a:bodyPr wrap="none" anchor="ctr"/>
          <a:lstStyle/>
          <a:p>
            <a:endParaRPr lang="zh-CN" altLang="en-US"/>
          </a:p>
        </p:txBody>
      </p:sp>
      <p:sp>
        <p:nvSpPr>
          <p:cNvPr id="15" name="Line 22"/>
          <p:cNvSpPr>
            <a:spLocks noChangeShapeType="1"/>
          </p:cNvSpPr>
          <p:nvPr/>
        </p:nvSpPr>
        <p:spPr bwMode="auto">
          <a:xfrm rot="2103433" flipV="1">
            <a:off x="2419084" y="3145966"/>
            <a:ext cx="191457" cy="152827"/>
          </a:xfrm>
          <a:prstGeom prst="line">
            <a:avLst/>
          </a:prstGeom>
          <a:noFill/>
          <a:ln w="76200">
            <a:solidFill>
              <a:srgbClr val="C0C0C0"/>
            </a:solidFill>
            <a:round/>
            <a:headEnd/>
            <a:tailEnd type="triangle" w="med" len="med"/>
          </a:ln>
        </p:spPr>
        <p:txBody>
          <a:bodyPr wrap="none" anchor="ctr"/>
          <a:lstStyle/>
          <a:p>
            <a:endParaRPr lang="zh-CN" altLang="en-US"/>
          </a:p>
        </p:txBody>
      </p:sp>
      <p:sp>
        <p:nvSpPr>
          <p:cNvPr id="18" name="Line 25"/>
          <p:cNvSpPr>
            <a:spLocks noChangeShapeType="1"/>
          </p:cNvSpPr>
          <p:nvPr/>
        </p:nvSpPr>
        <p:spPr bwMode="auto">
          <a:xfrm rot="120645" flipV="1">
            <a:off x="3067148" y="4028407"/>
            <a:ext cx="119834" cy="209218"/>
          </a:xfrm>
          <a:prstGeom prst="line">
            <a:avLst/>
          </a:prstGeom>
          <a:noFill/>
          <a:ln w="76200">
            <a:solidFill>
              <a:srgbClr val="C0C0C0"/>
            </a:solidFill>
            <a:round/>
            <a:headEnd/>
            <a:tailEnd type="triangle" w="med" len="med"/>
          </a:ln>
        </p:spPr>
        <p:txBody>
          <a:bodyPr wrap="none" anchor="ctr"/>
          <a:lstStyle/>
          <a:p>
            <a:endParaRPr lang="zh-CN" altLang="en-US"/>
          </a:p>
        </p:txBody>
      </p:sp>
      <p:sp>
        <p:nvSpPr>
          <p:cNvPr id="19" name="AutoShape 27"/>
          <p:cNvSpPr>
            <a:spLocks noChangeArrowheads="1"/>
          </p:cNvSpPr>
          <p:nvPr/>
        </p:nvSpPr>
        <p:spPr bwMode="gray">
          <a:xfrm>
            <a:off x="1277656" y="2110528"/>
            <a:ext cx="1146306" cy="452148"/>
          </a:xfrm>
          <a:prstGeom prst="roundRect">
            <a:avLst>
              <a:gd name="adj" fmla="val 50000"/>
            </a:avLst>
          </a:prstGeom>
          <a:solidFill>
            <a:schemeClr val="accent1">
              <a:lumMod val="20000"/>
              <a:lumOff val="80000"/>
            </a:schemeClr>
          </a:solidFill>
          <a:ln w="19050" algn="ctr">
            <a:solidFill>
              <a:srgbClr val="F8F8F8"/>
            </a:solidFill>
            <a:round/>
            <a:headEnd/>
            <a:tailEnd/>
          </a:ln>
          <a:effectLst/>
        </p:spPr>
        <p:txBody>
          <a:bodyPr wrap="none" anchor="ctr"/>
          <a:lstStyle/>
          <a:p>
            <a:pPr>
              <a:defRPr/>
            </a:pPr>
            <a:endParaRPr lang="zh-CN" altLang="en-US">
              <a:latin typeface="Arial" pitchFamily="34" charset="0"/>
            </a:endParaRPr>
          </a:p>
        </p:txBody>
      </p:sp>
      <p:sp>
        <p:nvSpPr>
          <p:cNvPr id="21" name="Rectangle 30"/>
          <p:cNvSpPr>
            <a:spLocks noChangeArrowheads="1"/>
          </p:cNvSpPr>
          <p:nvPr/>
        </p:nvSpPr>
        <p:spPr bwMode="auto">
          <a:xfrm>
            <a:off x="1450052" y="2188252"/>
            <a:ext cx="966794" cy="287111"/>
          </a:xfrm>
          <a:prstGeom prst="rect">
            <a:avLst/>
          </a:prstGeom>
          <a:noFill/>
          <a:ln w="9525" algn="ctr">
            <a:noFill/>
            <a:miter lim="800000"/>
            <a:headEnd/>
            <a:tailEnd/>
          </a:ln>
        </p:spPr>
        <p:txBody>
          <a:bodyPr wrap="none">
            <a:spAutoFit/>
          </a:bodyPr>
          <a:lstStyle/>
          <a:p>
            <a:pPr algn="ctr" eaLnBrk="0" hangingPunct="0"/>
            <a:r>
              <a:rPr lang="zh-CN" altLang="en-US" sz="1400" b="1" dirty="0" smtClean="0">
                <a:solidFill>
                  <a:srgbClr val="1C1C1C"/>
                </a:solidFill>
              </a:rPr>
              <a:t>智能机器人</a:t>
            </a:r>
            <a:endParaRPr lang="en-US" altLang="zh-CN" sz="1400" b="1" dirty="0">
              <a:solidFill>
                <a:srgbClr val="1C1C1C"/>
              </a:solidFill>
            </a:endParaRPr>
          </a:p>
        </p:txBody>
      </p:sp>
      <p:sp>
        <p:nvSpPr>
          <p:cNvPr id="23" name="AutoShape 33"/>
          <p:cNvSpPr>
            <a:spLocks noChangeArrowheads="1"/>
          </p:cNvSpPr>
          <p:nvPr/>
        </p:nvSpPr>
        <p:spPr bwMode="gray">
          <a:xfrm>
            <a:off x="1303264" y="2986771"/>
            <a:ext cx="1045961" cy="466668"/>
          </a:xfrm>
          <a:prstGeom prst="roundRect">
            <a:avLst>
              <a:gd name="adj" fmla="val 50000"/>
            </a:avLst>
          </a:prstGeom>
          <a:solidFill>
            <a:schemeClr val="accent1">
              <a:lumMod val="20000"/>
              <a:lumOff val="80000"/>
            </a:schemeClr>
          </a:solidFill>
          <a:ln w="19050" algn="ctr">
            <a:solidFill>
              <a:srgbClr val="F8F8F8"/>
            </a:solidFill>
            <a:round/>
            <a:headEnd/>
            <a:tailEnd/>
          </a:ln>
          <a:effectLst/>
        </p:spPr>
        <p:txBody>
          <a:bodyPr wrap="none" anchor="ctr"/>
          <a:lstStyle/>
          <a:p>
            <a:pPr>
              <a:defRPr/>
            </a:pPr>
            <a:endParaRPr lang="zh-CN" altLang="en-US">
              <a:latin typeface="Arial" pitchFamily="34" charset="0"/>
            </a:endParaRPr>
          </a:p>
        </p:txBody>
      </p:sp>
      <p:sp>
        <p:nvSpPr>
          <p:cNvPr id="24" name="Rectangle 34"/>
          <p:cNvSpPr>
            <a:spLocks noChangeArrowheads="1"/>
          </p:cNvSpPr>
          <p:nvPr/>
        </p:nvSpPr>
        <p:spPr bwMode="auto">
          <a:xfrm>
            <a:off x="1398368" y="3083563"/>
            <a:ext cx="806425" cy="287111"/>
          </a:xfrm>
          <a:prstGeom prst="rect">
            <a:avLst/>
          </a:prstGeom>
          <a:noFill/>
          <a:ln w="9525" algn="ctr">
            <a:noFill/>
            <a:miter lim="800000"/>
            <a:headEnd/>
            <a:tailEnd/>
          </a:ln>
        </p:spPr>
        <p:txBody>
          <a:bodyPr wrap="none">
            <a:spAutoFit/>
          </a:bodyPr>
          <a:lstStyle/>
          <a:p>
            <a:pPr algn="ctr" eaLnBrk="0" hangingPunct="0"/>
            <a:r>
              <a:rPr lang="zh-CN" altLang="en-US" sz="1400" b="1" dirty="0" smtClean="0">
                <a:solidFill>
                  <a:srgbClr val="1C1C1C"/>
                </a:solidFill>
              </a:rPr>
              <a:t>智能机床</a:t>
            </a:r>
            <a:endParaRPr lang="en-US" altLang="zh-CN" sz="1400" b="1" dirty="0">
              <a:solidFill>
                <a:srgbClr val="1C1C1C"/>
              </a:solidFill>
            </a:endParaRPr>
          </a:p>
        </p:txBody>
      </p:sp>
      <p:sp>
        <p:nvSpPr>
          <p:cNvPr id="25" name="AutoShape 36"/>
          <p:cNvSpPr>
            <a:spLocks noChangeArrowheads="1"/>
          </p:cNvSpPr>
          <p:nvPr/>
        </p:nvSpPr>
        <p:spPr bwMode="gray">
          <a:xfrm>
            <a:off x="1277656" y="3857885"/>
            <a:ext cx="1341170" cy="565435"/>
          </a:xfrm>
          <a:prstGeom prst="roundRect">
            <a:avLst>
              <a:gd name="adj" fmla="val 50000"/>
            </a:avLst>
          </a:prstGeom>
          <a:solidFill>
            <a:schemeClr val="accent1">
              <a:lumMod val="20000"/>
              <a:lumOff val="80000"/>
            </a:schemeClr>
          </a:solidFill>
          <a:ln w="19050" algn="ctr">
            <a:solidFill>
              <a:srgbClr val="F8F8F8"/>
            </a:solidFill>
            <a:round/>
            <a:headEnd/>
            <a:tailEnd/>
          </a:ln>
          <a:effectLst/>
        </p:spPr>
        <p:txBody>
          <a:bodyPr wrap="none" anchor="ctr"/>
          <a:lstStyle/>
          <a:p>
            <a:pPr>
              <a:defRPr/>
            </a:pPr>
            <a:endParaRPr lang="zh-CN" altLang="en-US">
              <a:latin typeface="Arial" pitchFamily="34" charset="0"/>
            </a:endParaRPr>
          </a:p>
        </p:txBody>
      </p:sp>
      <p:sp>
        <p:nvSpPr>
          <p:cNvPr id="26" name="Rectangle 37"/>
          <p:cNvSpPr>
            <a:spLocks noChangeArrowheads="1"/>
          </p:cNvSpPr>
          <p:nvPr/>
        </p:nvSpPr>
        <p:spPr bwMode="auto">
          <a:xfrm>
            <a:off x="1420531" y="3954675"/>
            <a:ext cx="1127163" cy="287111"/>
          </a:xfrm>
          <a:prstGeom prst="rect">
            <a:avLst/>
          </a:prstGeom>
          <a:noFill/>
          <a:ln w="9525" algn="ctr">
            <a:noFill/>
            <a:miter lim="800000"/>
            <a:headEnd/>
            <a:tailEnd/>
          </a:ln>
        </p:spPr>
        <p:txBody>
          <a:bodyPr wrap="none">
            <a:spAutoFit/>
          </a:bodyPr>
          <a:lstStyle/>
          <a:p>
            <a:pPr algn="ctr" eaLnBrk="0" hangingPunct="0"/>
            <a:r>
              <a:rPr lang="zh-CN" altLang="en-US" sz="1400" b="1" dirty="0" smtClean="0">
                <a:solidFill>
                  <a:srgbClr val="1C1C1C"/>
                </a:solidFill>
              </a:rPr>
              <a:t>智能工业机械</a:t>
            </a:r>
            <a:endParaRPr lang="en-US" altLang="zh-CN" sz="1400" b="1" dirty="0">
              <a:solidFill>
                <a:srgbClr val="1C1C1C"/>
              </a:solidFill>
            </a:endParaRPr>
          </a:p>
        </p:txBody>
      </p:sp>
      <p:sp>
        <p:nvSpPr>
          <p:cNvPr id="27" name="AutoShape 39"/>
          <p:cNvSpPr>
            <a:spLocks noChangeArrowheads="1"/>
          </p:cNvSpPr>
          <p:nvPr/>
        </p:nvSpPr>
        <p:spPr bwMode="gray">
          <a:xfrm>
            <a:off x="3526647" y="4452696"/>
            <a:ext cx="999969" cy="471216"/>
          </a:xfrm>
          <a:prstGeom prst="roundRect">
            <a:avLst>
              <a:gd name="adj" fmla="val 50000"/>
            </a:avLst>
          </a:prstGeom>
          <a:solidFill>
            <a:schemeClr val="accent2">
              <a:lumMod val="20000"/>
              <a:lumOff val="80000"/>
            </a:schemeClr>
          </a:solidFill>
          <a:ln w="19050" algn="ctr">
            <a:solidFill>
              <a:srgbClr val="F8F8F8"/>
            </a:solidFill>
            <a:round/>
            <a:headEnd/>
            <a:tailEnd/>
          </a:ln>
          <a:effectLst/>
        </p:spPr>
        <p:txBody>
          <a:bodyPr wrap="none" anchor="ctr"/>
          <a:lstStyle/>
          <a:p>
            <a:pPr>
              <a:defRPr/>
            </a:pPr>
            <a:endParaRPr lang="zh-CN" altLang="en-US">
              <a:latin typeface="Arial" pitchFamily="34" charset="0"/>
            </a:endParaRPr>
          </a:p>
        </p:txBody>
      </p:sp>
      <p:sp>
        <p:nvSpPr>
          <p:cNvPr id="28" name="Rectangle 40"/>
          <p:cNvSpPr>
            <a:spLocks noChangeArrowheads="1"/>
          </p:cNvSpPr>
          <p:nvPr/>
        </p:nvSpPr>
        <p:spPr bwMode="auto">
          <a:xfrm>
            <a:off x="3648298" y="4485226"/>
            <a:ext cx="715755" cy="369332"/>
          </a:xfrm>
          <a:prstGeom prst="rect">
            <a:avLst/>
          </a:prstGeom>
          <a:noFill/>
          <a:ln w="9525" algn="ctr">
            <a:noFill/>
            <a:miter lim="800000"/>
            <a:headEnd/>
            <a:tailEnd/>
          </a:ln>
        </p:spPr>
        <p:txBody>
          <a:bodyPr wrap="square">
            <a:spAutoFit/>
          </a:bodyPr>
          <a:lstStyle/>
          <a:p>
            <a:pPr algn="ctr" eaLnBrk="0" hangingPunct="0"/>
            <a:r>
              <a:rPr lang="en-US" altLang="zh-CN" b="1" dirty="0" smtClean="0">
                <a:solidFill>
                  <a:srgbClr val="1C1C1C"/>
                </a:solidFill>
                <a:latin typeface="黑体" pitchFamily="49" charset="-122"/>
                <a:ea typeface="黑体" pitchFamily="49" charset="-122"/>
              </a:rPr>
              <a:t>……</a:t>
            </a:r>
            <a:endParaRPr lang="en-US" altLang="zh-CN" sz="1600" b="1" dirty="0">
              <a:solidFill>
                <a:srgbClr val="1C1C1C"/>
              </a:solidFill>
              <a:latin typeface="黑体" pitchFamily="49" charset="-122"/>
              <a:ea typeface="黑体" pitchFamily="49" charset="-122"/>
            </a:endParaRPr>
          </a:p>
        </p:txBody>
      </p:sp>
      <p:sp>
        <p:nvSpPr>
          <p:cNvPr id="29" name="AutoShape 42"/>
          <p:cNvSpPr>
            <a:spLocks noChangeArrowheads="1"/>
          </p:cNvSpPr>
          <p:nvPr/>
        </p:nvSpPr>
        <p:spPr bwMode="gray">
          <a:xfrm flipH="1">
            <a:off x="2191866" y="4626232"/>
            <a:ext cx="998749" cy="471216"/>
          </a:xfrm>
          <a:prstGeom prst="roundRect">
            <a:avLst>
              <a:gd name="adj" fmla="val 50000"/>
            </a:avLst>
          </a:prstGeom>
          <a:solidFill>
            <a:schemeClr val="tx2">
              <a:lumMod val="25000"/>
              <a:lumOff val="75000"/>
            </a:schemeClr>
          </a:solidFill>
          <a:ln w="19050" algn="ctr">
            <a:solidFill>
              <a:srgbClr val="F8F8F8"/>
            </a:solidFill>
            <a:round/>
            <a:headEnd/>
            <a:tailEnd/>
          </a:ln>
          <a:effectLst/>
        </p:spPr>
        <p:txBody>
          <a:bodyPr wrap="none" anchor="ctr"/>
          <a:lstStyle/>
          <a:p>
            <a:pPr>
              <a:defRPr/>
            </a:pPr>
            <a:endParaRPr lang="zh-CN" altLang="en-US">
              <a:latin typeface="Arial" pitchFamily="34" charset="0"/>
            </a:endParaRPr>
          </a:p>
        </p:txBody>
      </p:sp>
      <p:sp>
        <p:nvSpPr>
          <p:cNvPr id="30" name="Rectangle 43"/>
          <p:cNvSpPr>
            <a:spLocks noChangeArrowheads="1"/>
          </p:cNvSpPr>
          <p:nvPr/>
        </p:nvSpPr>
        <p:spPr bwMode="auto">
          <a:xfrm>
            <a:off x="2229735" y="4726328"/>
            <a:ext cx="966794" cy="287111"/>
          </a:xfrm>
          <a:prstGeom prst="rect">
            <a:avLst/>
          </a:prstGeom>
          <a:noFill/>
          <a:ln w="9525" algn="ctr">
            <a:noFill/>
            <a:miter lim="800000"/>
            <a:headEnd/>
            <a:tailEnd/>
          </a:ln>
        </p:spPr>
        <p:txBody>
          <a:bodyPr wrap="none">
            <a:spAutoFit/>
          </a:bodyPr>
          <a:lstStyle/>
          <a:p>
            <a:pPr algn="ctr" eaLnBrk="0" hangingPunct="0"/>
            <a:r>
              <a:rPr lang="zh-CN" altLang="en-US" sz="1400" b="1" dirty="0" smtClean="0">
                <a:solidFill>
                  <a:srgbClr val="1C1C1C"/>
                </a:solidFill>
              </a:rPr>
              <a:t>可穿戴设备</a:t>
            </a:r>
            <a:endParaRPr lang="en-US" altLang="zh-CN" sz="1400" b="1" dirty="0">
              <a:solidFill>
                <a:srgbClr val="1C1C1C"/>
              </a:solidFill>
            </a:endParaRPr>
          </a:p>
        </p:txBody>
      </p:sp>
      <p:pic>
        <p:nvPicPr>
          <p:cNvPr id="48" name="Picture 7"/>
          <p:cNvPicPr>
            <a:picLocks noChangeAspect="1" noChangeArrowheads="1"/>
          </p:cNvPicPr>
          <p:nvPr/>
        </p:nvPicPr>
        <p:blipFill>
          <a:blip r:embed="rId5" cstate="print"/>
          <a:srcRect/>
          <a:stretch>
            <a:fillRect/>
          </a:stretch>
        </p:blipFill>
        <p:spPr bwMode="auto">
          <a:xfrm>
            <a:off x="254549" y="1916832"/>
            <a:ext cx="928694" cy="1193195"/>
          </a:xfrm>
          <a:prstGeom prst="rect">
            <a:avLst/>
          </a:prstGeom>
          <a:noFill/>
          <a:ln w="9525">
            <a:noFill/>
            <a:miter lim="800000"/>
            <a:headEnd/>
            <a:tailEnd/>
          </a:ln>
          <a:effectLst/>
        </p:spPr>
      </p:pic>
      <p:pic>
        <p:nvPicPr>
          <p:cNvPr id="49" name="Picture 10"/>
          <p:cNvPicPr>
            <a:picLocks noChangeAspect="1" noChangeArrowheads="1"/>
          </p:cNvPicPr>
          <p:nvPr/>
        </p:nvPicPr>
        <p:blipFill>
          <a:blip r:embed="rId6" cstate="print"/>
          <a:srcRect/>
          <a:stretch>
            <a:fillRect/>
          </a:stretch>
        </p:blipFill>
        <p:spPr bwMode="auto">
          <a:xfrm>
            <a:off x="-9740" y="3276422"/>
            <a:ext cx="1209176" cy="714380"/>
          </a:xfrm>
          <a:prstGeom prst="rect">
            <a:avLst/>
          </a:prstGeom>
          <a:noFill/>
          <a:ln w="9525">
            <a:noFill/>
            <a:miter lim="800000"/>
            <a:headEnd/>
            <a:tailEnd/>
          </a:ln>
          <a:effectLst/>
        </p:spPr>
      </p:pic>
      <p:pic>
        <p:nvPicPr>
          <p:cNvPr id="52" name="Picture 11"/>
          <p:cNvPicPr>
            <a:picLocks noChangeAspect="1" noChangeArrowheads="1"/>
          </p:cNvPicPr>
          <p:nvPr/>
        </p:nvPicPr>
        <p:blipFill>
          <a:blip r:embed="rId7" cstate="print"/>
          <a:srcRect/>
          <a:stretch>
            <a:fillRect/>
          </a:stretch>
        </p:blipFill>
        <p:spPr bwMode="auto">
          <a:xfrm>
            <a:off x="2085575" y="5239762"/>
            <a:ext cx="857256" cy="661311"/>
          </a:xfrm>
          <a:prstGeom prst="rect">
            <a:avLst/>
          </a:prstGeom>
          <a:noFill/>
          <a:ln w="9525">
            <a:noFill/>
            <a:miter lim="800000"/>
            <a:headEnd/>
            <a:tailEnd/>
          </a:ln>
          <a:effectLst/>
        </p:spPr>
      </p:pic>
      <p:pic>
        <p:nvPicPr>
          <p:cNvPr id="5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93181" y="4572670"/>
            <a:ext cx="1219463" cy="439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99094" y="5027855"/>
            <a:ext cx="1197419" cy="12338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本框 2"/>
          <p:cNvSpPr txBox="1"/>
          <p:nvPr/>
        </p:nvSpPr>
        <p:spPr>
          <a:xfrm>
            <a:off x="4536446" y="5141598"/>
            <a:ext cx="330608" cy="904119"/>
          </a:xfrm>
          <a:prstGeom prst="rect">
            <a:avLst/>
          </a:prstGeom>
        </p:spPr>
        <p:txBody>
          <a:bodyPr vert="eaVert" wrap="square" lIns="91440" tIns="45720" rIns="91440" bIns="45720" rtlCol="0" anchor="ctr">
            <a:noAutofit/>
          </a:bodyPr>
          <a:lstStyle>
            <a:defPPr>
              <a:defRPr lang="zh-CN"/>
            </a:defPPr>
            <a:lvl1pPr>
              <a:defRPr sz="2000" b="1">
                <a:solidFill>
                  <a:srgbClr val="FF0000"/>
                </a:solidFill>
                <a:latin typeface="微软雅黑" panose="020B0503020204020204" pitchFamily="34" charset="-122"/>
                <a:ea typeface="微软雅黑" panose="020B0503020204020204" pitchFamily="34" charset="-122"/>
              </a:defRPr>
            </a:lvl1pPr>
          </a:lstStyle>
          <a:p>
            <a:r>
              <a:rPr lang="zh-CN" altLang="en-US" dirty="0"/>
              <a:t>自决策</a:t>
            </a:r>
          </a:p>
        </p:txBody>
      </p:sp>
      <p:sp>
        <p:nvSpPr>
          <p:cNvPr id="50" name="矩形 49"/>
          <p:cNvSpPr/>
          <p:nvPr/>
        </p:nvSpPr>
        <p:spPr>
          <a:xfrm>
            <a:off x="5015751" y="1319249"/>
            <a:ext cx="4098811" cy="1458670"/>
          </a:xfrm>
          <a:prstGeom prst="rect">
            <a:avLst/>
          </a:prstGeom>
          <a:noFill/>
          <a:ln w="1270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p:cNvPicPr>
            <a:picLocks noChangeAspect="1"/>
          </p:cNvPicPr>
          <p:nvPr/>
        </p:nvPicPr>
        <p:blipFill>
          <a:blip r:embed="rId10" cstate="print"/>
          <a:stretch>
            <a:fillRect/>
          </a:stretch>
        </p:blipFill>
        <p:spPr>
          <a:xfrm>
            <a:off x="5459878" y="1747457"/>
            <a:ext cx="1138827" cy="911674"/>
          </a:xfrm>
          <a:prstGeom prst="roundRect">
            <a:avLst>
              <a:gd name="adj" fmla="val 8594"/>
            </a:avLst>
          </a:prstGeom>
          <a:solidFill>
            <a:srgbClr val="FFFFFF">
              <a:shade val="85000"/>
            </a:srgbClr>
          </a:solidFill>
          <a:ln>
            <a:noFill/>
          </a:ln>
          <a:effectLst>
            <a:reflection blurRad="12700" stA="38000" endPos="15000" dist="5000" dir="5400000" sy="-100000" algn="bl" rotWithShape="0"/>
          </a:effectLst>
        </p:spPr>
      </p:pic>
      <p:sp>
        <p:nvSpPr>
          <p:cNvPr id="53" name="矩形 52"/>
          <p:cNvSpPr/>
          <p:nvPr/>
        </p:nvSpPr>
        <p:spPr>
          <a:xfrm>
            <a:off x="6879454" y="1363788"/>
            <a:ext cx="2272707" cy="1384995"/>
          </a:xfrm>
          <a:prstGeom prst="rect">
            <a:avLst/>
          </a:prstGeom>
        </p:spPr>
        <p:txBody>
          <a:bodyPr wrap="square">
            <a:spAutoFit/>
          </a:bodyPr>
          <a:lstStyle/>
          <a:p>
            <a:pPr>
              <a:lnSpc>
                <a:spcPct val="120000"/>
              </a:lnSpc>
            </a:pPr>
            <a:r>
              <a:rPr lang="zh-CN" altLang="en-US" sz="1400" b="1" dirty="0">
                <a:latin typeface="楷体" pitchFamily="49" charset="-122"/>
                <a:ea typeface="楷体" pitchFamily="49" charset="-122"/>
              </a:rPr>
              <a:t>华晨</a:t>
            </a:r>
            <a:r>
              <a:rPr lang="zh-CN" altLang="en-US" sz="1400" b="1" dirty="0" smtClean="0">
                <a:latin typeface="楷体" pitchFamily="49" charset="-122"/>
                <a:ea typeface="楷体" pitchFamily="49" charset="-122"/>
              </a:rPr>
              <a:t>宝马</a:t>
            </a:r>
            <a:r>
              <a:rPr lang="en-US" altLang="zh-CN" sz="1400" b="1" dirty="0" smtClean="0">
                <a:latin typeface="楷体" pitchFamily="49" charset="-122"/>
                <a:ea typeface="楷体" pitchFamily="49" charset="-122"/>
              </a:rPr>
              <a:t>:</a:t>
            </a:r>
            <a:r>
              <a:rPr lang="zh-CN" altLang="en-US" sz="1400" dirty="0" smtClean="0">
                <a:latin typeface="楷体" pitchFamily="49" charset="-122"/>
                <a:ea typeface="楷体" pitchFamily="49" charset="-122"/>
              </a:rPr>
              <a:t>车身</a:t>
            </a:r>
            <a:r>
              <a:rPr lang="zh-CN" altLang="en-US" sz="1400" dirty="0">
                <a:latin typeface="楷体" pitchFamily="49" charset="-122"/>
                <a:ea typeface="楷体" pitchFamily="49" charset="-122"/>
              </a:rPr>
              <a:t>车间</a:t>
            </a:r>
            <a:r>
              <a:rPr lang="zh-CN" altLang="en-US" sz="1400" dirty="0">
                <a:solidFill>
                  <a:srgbClr val="FF0000"/>
                </a:solidFill>
                <a:latin typeface="楷体" pitchFamily="49" charset="-122"/>
                <a:ea typeface="楷体" pitchFamily="49" charset="-122"/>
              </a:rPr>
              <a:t>自动化率达到</a:t>
            </a:r>
            <a:r>
              <a:rPr lang="en-US" altLang="zh-CN" sz="1400" dirty="0">
                <a:solidFill>
                  <a:srgbClr val="FF0000"/>
                </a:solidFill>
                <a:latin typeface="楷体" pitchFamily="49" charset="-122"/>
                <a:ea typeface="楷体" pitchFamily="49" charset="-122"/>
              </a:rPr>
              <a:t>75%</a:t>
            </a:r>
            <a:r>
              <a:rPr lang="zh-CN" altLang="en-US" sz="1400" dirty="0">
                <a:solidFill>
                  <a:srgbClr val="FF0000"/>
                </a:solidFill>
                <a:latin typeface="楷体" pitchFamily="49" charset="-122"/>
                <a:ea typeface="楷体" pitchFamily="49" charset="-122"/>
              </a:rPr>
              <a:t>，焊装车间</a:t>
            </a:r>
            <a:r>
              <a:rPr lang="en-US" altLang="zh-CN" sz="1400" dirty="0">
                <a:solidFill>
                  <a:srgbClr val="FF0000"/>
                </a:solidFill>
                <a:latin typeface="楷体" pitchFamily="49" charset="-122"/>
                <a:ea typeface="楷体" pitchFamily="49" charset="-122"/>
              </a:rPr>
              <a:t>96%</a:t>
            </a:r>
            <a:r>
              <a:rPr lang="zh-CN" altLang="en-US" sz="1400" dirty="0">
                <a:solidFill>
                  <a:srgbClr val="FF0000"/>
                </a:solidFill>
                <a:latin typeface="楷体" pitchFamily="49" charset="-122"/>
                <a:ea typeface="楷体" pitchFamily="49" charset="-122"/>
              </a:rPr>
              <a:t>的工作由</a:t>
            </a:r>
            <a:r>
              <a:rPr lang="en-US" altLang="zh-CN" sz="1400" dirty="0">
                <a:solidFill>
                  <a:srgbClr val="FF0000"/>
                </a:solidFill>
                <a:latin typeface="楷体" pitchFamily="49" charset="-122"/>
                <a:ea typeface="楷体" pitchFamily="49" charset="-122"/>
              </a:rPr>
              <a:t>520</a:t>
            </a:r>
            <a:r>
              <a:rPr lang="zh-CN" altLang="en-US" sz="1400" dirty="0">
                <a:solidFill>
                  <a:srgbClr val="FF0000"/>
                </a:solidFill>
                <a:latin typeface="楷体" pitchFamily="49" charset="-122"/>
                <a:ea typeface="楷体" pitchFamily="49" charset="-122"/>
              </a:rPr>
              <a:t>个机器人完成</a:t>
            </a:r>
            <a:r>
              <a:rPr lang="zh-CN" altLang="en-US" sz="1400" dirty="0" smtClean="0">
                <a:latin typeface="楷体" pitchFamily="49" charset="-122"/>
                <a:ea typeface="楷体" pitchFamily="49" charset="-122"/>
              </a:rPr>
              <a:t>，汽车焊接组装全部</a:t>
            </a:r>
            <a:r>
              <a:rPr lang="zh-CN" altLang="en-US" sz="1400" dirty="0">
                <a:latin typeface="楷体" pitchFamily="49" charset="-122"/>
                <a:ea typeface="楷体" pitchFamily="49" charset="-122"/>
              </a:rPr>
              <a:t>实现自动化。</a:t>
            </a:r>
          </a:p>
        </p:txBody>
      </p:sp>
      <p:pic>
        <p:nvPicPr>
          <p:cNvPr id="5" name="图片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55687" y="1248132"/>
            <a:ext cx="659460" cy="495537"/>
          </a:xfrm>
          <a:prstGeom prst="rect">
            <a:avLst/>
          </a:prstGeom>
        </p:spPr>
      </p:pic>
      <p:sp>
        <p:nvSpPr>
          <p:cNvPr id="55" name="文本框 54"/>
          <p:cNvSpPr txBox="1"/>
          <p:nvPr/>
        </p:nvSpPr>
        <p:spPr>
          <a:xfrm>
            <a:off x="4486384" y="1485311"/>
            <a:ext cx="330608" cy="904119"/>
          </a:xfrm>
          <a:prstGeom prst="rect">
            <a:avLst/>
          </a:prstGeom>
        </p:spPr>
        <p:txBody>
          <a:bodyPr vert="eaVert" wrap="square" lIns="91440" tIns="45720" rIns="91440" bIns="45720" rtlCol="0" anchor="ctr">
            <a:noAutofit/>
          </a:bodyPr>
          <a:lstStyle/>
          <a:p>
            <a:r>
              <a:rPr lang="zh-CN" altLang="en-US" sz="2000" b="1" dirty="0" smtClean="0">
                <a:solidFill>
                  <a:srgbClr val="FF0000"/>
                </a:solidFill>
                <a:latin typeface="微软雅黑" panose="020B0503020204020204" pitchFamily="34" charset="-122"/>
                <a:ea typeface="微软雅黑" panose="020B0503020204020204" pitchFamily="34" charset="-122"/>
              </a:rPr>
              <a:t>自执行</a:t>
            </a:r>
          </a:p>
        </p:txBody>
      </p:sp>
      <p:pic>
        <p:nvPicPr>
          <p:cNvPr id="7" name="图片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90956" y="3334890"/>
            <a:ext cx="1140434" cy="942044"/>
          </a:xfrm>
          <a:prstGeom prst="rect">
            <a:avLst/>
          </a:prstGeom>
        </p:spPr>
      </p:pic>
      <p:sp>
        <p:nvSpPr>
          <p:cNvPr id="60" name="矩形 59"/>
          <p:cNvSpPr/>
          <p:nvPr/>
        </p:nvSpPr>
        <p:spPr>
          <a:xfrm>
            <a:off x="6879454" y="2914068"/>
            <a:ext cx="2272707" cy="1384995"/>
          </a:xfrm>
          <a:prstGeom prst="rect">
            <a:avLst/>
          </a:prstGeom>
        </p:spPr>
        <p:txBody>
          <a:bodyPr wrap="square">
            <a:spAutoFit/>
          </a:bodyPr>
          <a:lstStyle/>
          <a:p>
            <a:pPr>
              <a:lnSpc>
                <a:spcPct val="120000"/>
              </a:lnSpc>
            </a:pPr>
            <a:r>
              <a:rPr lang="zh-CN" altLang="en-US" sz="1400" b="1" dirty="0" smtClean="0">
                <a:latin typeface="楷体" pitchFamily="49" charset="-122"/>
                <a:ea typeface="楷体" pitchFamily="49" charset="-122"/>
              </a:rPr>
              <a:t>富士康</a:t>
            </a:r>
            <a:r>
              <a:rPr lang="en-US" altLang="zh-CN" sz="1400" b="1" dirty="0" smtClean="0">
                <a:latin typeface="楷体" pitchFamily="49" charset="-122"/>
                <a:ea typeface="楷体" pitchFamily="49" charset="-122"/>
              </a:rPr>
              <a:t>:</a:t>
            </a:r>
            <a:r>
              <a:rPr lang="en-US" altLang="zh-CN" sz="1400" dirty="0" smtClean="0">
                <a:latin typeface="楷体" pitchFamily="49" charset="-122"/>
                <a:ea typeface="楷体" pitchFamily="49" charset="-122"/>
              </a:rPr>
              <a:t>LEVEL5</a:t>
            </a:r>
            <a:r>
              <a:rPr lang="zh-CN" altLang="en-US" sz="1400" dirty="0" smtClean="0">
                <a:latin typeface="楷体" pitchFamily="49" charset="-122"/>
                <a:ea typeface="楷体" pitchFamily="49" charset="-122"/>
              </a:rPr>
              <a:t>车间，</a:t>
            </a:r>
            <a:r>
              <a:rPr lang="en-US" altLang="zh-CN" sz="1400" dirty="0" smtClean="0">
                <a:latin typeface="楷体" pitchFamily="49" charset="-122"/>
                <a:ea typeface="楷体" pitchFamily="49" charset="-122"/>
              </a:rPr>
              <a:t>AGV</a:t>
            </a:r>
            <a:r>
              <a:rPr lang="zh-CN" altLang="en-US" sz="1400" dirty="0" smtClean="0">
                <a:latin typeface="楷体" pitchFamily="49" charset="-122"/>
                <a:ea typeface="楷体" pitchFamily="49" charset="-122"/>
              </a:rPr>
              <a:t>小车自动运送刀具。通过车间内的</a:t>
            </a:r>
            <a:r>
              <a:rPr lang="en-US" altLang="zh-CN" sz="1400" dirty="0" smtClean="0">
                <a:latin typeface="楷体" pitchFamily="49" charset="-122"/>
                <a:ea typeface="楷体" pitchFamily="49" charset="-122"/>
              </a:rPr>
              <a:t>WIFI</a:t>
            </a:r>
            <a:r>
              <a:rPr lang="zh-CN" altLang="en-US" sz="1400" dirty="0" smtClean="0">
                <a:latin typeface="楷体" pitchFamily="49" charset="-122"/>
                <a:ea typeface="楷体" pitchFamily="49" charset="-122"/>
              </a:rPr>
              <a:t>热点联网，接受线路规划指令，并具有环境感知能力。</a:t>
            </a:r>
            <a:endParaRPr lang="zh-CN" altLang="en-US" sz="1400" dirty="0">
              <a:latin typeface="楷体" pitchFamily="49" charset="-122"/>
              <a:ea typeface="楷体" pitchFamily="49" charset="-122"/>
            </a:endParaRPr>
          </a:p>
        </p:txBody>
      </p:sp>
      <p:pic>
        <p:nvPicPr>
          <p:cNvPr id="8" name="图片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407469" y="2953460"/>
            <a:ext cx="1261537" cy="402790"/>
          </a:xfrm>
          <a:prstGeom prst="rect">
            <a:avLst/>
          </a:prstGeom>
        </p:spPr>
      </p:pic>
      <p:sp>
        <p:nvSpPr>
          <p:cNvPr id="61" name="矩形 60"/>
          <p:cNvSpPr/>
          <p:nvPr/>
        </p:nvSpPr>
        <p:spPr>
          <a:xfrm>
            <a:off x="5026318" y="2933786"/>
            <a:ext cx="4098811" cy="1458670"/>
          </a:xfrm>
          <a:prstGeom prst="rect">
            <a:avLst/>
          </a:prstGeom>
          <a:noFill/>
          <a:ln w="1270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4486404" y="3165020"/>
            <a:ext cx="330608" cy="904119"/>
          </a:xfrm>
          <a:prstGeom prst="rect">
            <a:avLst/>
          </a:prstGeom>
        </p:spPr>
        <p:txBody>
          <a:bodyPr vert="eaVert" wrap="square" lIns="91440" tIns="45720" rIns="91440" bIns="45720" rtlCol="0" anchor="ctr">
            <a:noAutofit/>
          </a:bodyPr>
          <a:lstStyle>
            <a:defPPr>
              <a:defRPr lang="zh-CN"/>
            </a:defPPr>
            <a:lvl1pPr>
              <a:defRPr sz="2000" b="1">
                <a:solidFill>
                  <a:srgbClr val="FF0000"/>
                </a:solidFill>
                <a:latin typeface="微软雅黑" panose="020B0503020204020204" pitchFamily="34" charset="-122"/>
                <a:ea typeface="微软雅黑" panose="020B0503020204020204" pitchFamily="34" charset="-122"/>
              </a:defRPr>
            </a:lvl1pPr>
          </a:lstStyle>
          <a:p>
            <a:r>
              <a:rPr lang="zh-CN" altLang="en-US" dirty="0"/>
              <a:t>自感知</a:t>
            </a:r>
          </a:p>
        </p:txBody>
      </p:sp>
      <p:sp>
        <p:nvSpPr>
          <p:cNvPr id="63" name="矩形 62"/>
          <p:cNvSpPr/>
          <p:nvPr/>
        </p:nvSpPr>
        <p:spPr>
          <a:xfrm>
            <a:off x="6920316" y="4509120"/>
            <a:ext cx="2231845" cy="2108269"/>
          </a:xfrm>
          <a:prstGeom prst="rect">
            <a:avLst/>
          </a:prstGeom>
        </p:spPr>
        <p:txBody>
          <a:bodyPr wrap="square">
            <a:spAutoFit/>
          </a:bodyPr>
          <a:lstStyle/>
          <a:p>
            <a:r>
              <a:rPr lang="zh-CN" altLang="en-US" sz="1400" b="1" dirty="0" smtClean="0">
                <a:latin typeface="楷体" pitchFamily="49" charset="-122"/>
                <a:ea typeface="楷体" pitchFamily="49" charset="-122"/>
              </a:rPr>
              <a:t>法纳科</a:t>
            </a:r>
            <a:r>
              <a:rPr lang="en-US" altLang="zh-CN" sz="1400" b="1" dirty="0" smtClean="0">
                <a:latin typeface="楷体" pitchFamily="49" charset="-122"/>
                <a:ea typeface="楷体" pitchFamily="49" charset="-122"/>
              </a:rPr>
              <a:t>:</a:t>
            </a:r>
            <a:r>
              <a:rPr lang="zh-CN" altLang="en-US" sz="1400" dirty="0">
                <a:latin typeface="楷体" pitchFamily="49" charset="-122"/>
                <a:ea typeface="楷体" pitchFamily="49" charset="-122"/>
              </a:rPr>
              <a:t>生产依靠力觉传感器和视觉系统实现</a:t>
            </a:r>
            <a:r>
              <a:rPr lang="zh-CN" altLang="en-US" sz="1400" dirty="0" smtClean="0">
                <a:latin typeface="楷体" pitchFamily="49" charset="-122"/>
                <a:ea typeface="楷体" pitchFamily="49" charset="-122"/>
              </a:rPr>
              <a:t>智能机器人</a:t>
            </a:r>
            <a:endParaRPr lang="en-US" altLang="zh-CN" sz="1400" dirty="0" smtClean="0">
              <a:latin typeface="楷体" pitchFamily="49" charset="-122"/>
              <a:ea typeface="楷体" pitchFamily="49" charset="-122"/>
            </a:endParaRPr>
          </a:p>
          <a:p>
            <a:pPr indent="-171450">
              <a:spcBef>
                <a:spcPts val="300"/>
              </a:spcBef>
              <a:buFont typeface="Arial" panose="020B0604020202020204" pitchFamily="34" charset="0"/>
              <a:buChar char="•"/>
            </a:pPr>
            <a:r>
              <a:rPr lang="en-US" altLang="zh-CN" sz="1400" dirty="0">
                <a:latin typeface="楷体" pitchFamily="49" charset="-122"/>
                <a:ea typeface="楷体" pitchFamily="49" charset="-122"/>
              </a:rPr>
              <a:t>M-20iA</a:t>
            </a:r>
            <a:r>
              <a:rPr lang="zh-CN" altLang="en-US" sz="1400" dirty="0">
                <a:latin typeface="楷体" pitchFamily="49" charset="-122"/>
                <a:ea typeface="楷体" pitchFamily="49" charset="-122"/>
              </a:rPr>
              <a:t>配合</a:t>
            </a:r>
            <a:r>
              <a:rPr lang="en-US" altLang="zh-CN" sz="1400" dirty="0" err="1">
                <a:latin typeface="楷体" pitchFamily="49" charset="-122"/>
                <a:ea typeface="楷体" pitchFamily="49" charset="-122"/>
              </a:rPr>
              <a:t>iRVision</a:t>
            </a:r>
            <a:r>
              <a:rPr lang="zh-CN" altLang="en-US" sz="1400" dirty="0">
                <a:latin typeface="楷体" pitchFamily="49" charset="-122"/>
                <a:ea typeface="楷体" pitchFamily="49" charset="-122"/>
              </a:rPr>
              <a:t>视觉系统定位缸盖气门孔；</a:t>
            </a:r>
            <a:endParaRPr lang="en-US" altLang="zh-CN" sz="1400" dirty="0">
              <a:latin typeface="楷体" pitchFamily="49" charset="-122"/>
              <a:ea typeface="楷体" pitchFamily="49" charset="-122"/>
            </a:endParaRPr>
          </a:p>
          <a:p>
            <a:pPr indent="-171450">
              <a:spcBef>
                <a:spcPts val="300"/>
              </a:spcBef>
              <a:buFont typeface="Arial" panose="020B0604020202020204" pitchFamily="34" charset="0"/>
              <a:buChar char="•"/>
            </a:pPr>
            <a:r>
              <a:rPr lang="zh-CN" altLang="en-US" sz="1400" dirty="0">
                <a:latin typeface="楷体" pitchFamily="49" charset="-122"/>
                <a:ea typeface="楷体" pitchFamily="49" charset="-122"/>
              </a:rPr>
              <a:t>通过</a:t>
            </a:r>
            <a:r>
              <a:rPr lang="en-US" altLang="zh-CN" sz="1400" dirty="0">
                <a:latin typeface="楷体" pitchFamily="49" charset="-122"/>
                <a:ea typeface="楷体" pitchFamily="49" charset="-122"/>
              </a:rPr>
              <a:t>FS-40iA</a:t>
            </a:r>
            <a:r>
              <a:rPr lang="zh-CN" altLang="en-US" sz="1400" dirty="0">
                <a:latin typeface="楷体" pitchFamily="49" charset="-122"/>
                <a:ea typeface="楷体" pitchFamily="49" charset="-122"/>
              </a:rPr>
              <a:t>力觉传感器，机器人将气门杆头部准确放入杠杆气门杆孔中，实现气门杆高精度智能装配</a:t>
            </a:r>
            <a:r>
              <a:rPr lang="zh-CN" altLang="en-US" sz="1400" dirty="0" smtClean="0">
                <a:latin typeface="楷体" pitchFamily="49" charset="-122"/>
                <a:ea typeface="楷体" pitchFamily="49" charset="-122"/>
              </a:rPr>
              <a:t>。</a:t>
            </a:r>
            <a:endParaRPr lang="en-US" altLang="zh-CN" sz="1400" dirty="0">
              <a:latin typeface="楷体" pitchFamily="49" charset="-122"/>
              <a:ea typeface="楷体" pitchFamily="49" charset="-122"/>
            </a:endParaRPr>
          </a:p>
        </p:txBody>
      </p:sp>
      <p:sp>
        <p:nvSpPr>
          <p:cNvPr id="64" name="矩形 63"/>
          <p:cNvSpPr/>
          <p:nvPr/>
        </p:nvSpPr>
        <p:spPr>
          <a:xfrm>
            <a:off x="5008295" y="4478183"/>
            <a:ext cx="4098811" cy="2379817"/>
          </a:xfrm>
          <a:prstGeom prst="rect">
            <a:avLst/>
          </a:prstGeom>
          <a:noFill/>
          <a:ln w="1270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10450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4525" y="2154696"/>
            <a:ext cx="2480258" cy="506297"/>
          </a:xfrm>
          <a:prstGeom prst="roundRect">
            <a:avLst/>
          </a:prstGeom>
          <a:solidFill>
            <a:schemeClr val="tx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虚拟设计</a:t>
            </a:r>
            <a:r>
              <a:rPr kumimoji="0" lang="zh-CN" altLang="en-US" sz="1600"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与制造</a:t>
            </a:r>
            <a:endPar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8" name="圆角矩形 7"/>
          <p:cNvSpPr/>
          <p:nvPr/>
        </p:nvSpPr>
        <p:spPr>
          <a:xfrm>
            <a:off x="3420523" y="2154696"/>
            <a:ext cx="2482875" cy="506297"/>
          </a:xfrm>
          <a:prstGeom prst="roundRect">
            <a:avLst/>
          </a:prstGeom>
          <a:solidFill>
            <a:schemeClr val="tx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良率诊断分析</a:t>
            </a:r>
            <a:endPar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9" name="直接箭头连接符 8"/>
          <p:cNvCxnSpPr/>
          <p:nvPr/>
        </p:nvCxnSpPr>
        <p:spPr>
          <a:xfrm>
            <a:off x="575494" y="2065869"/>
            <a:ext cx="8316000" cy="0"/>
          </a:xfrm>
          <a:prstGeom prst="straightConnector1">
            <a:avLst/>
          </a:prstGeom>
          <a:noFill/>
          <a:ln w="25400" cap="flat" cmpd="sng" algn="ctr">
            <a:solidFill>
              <a:srgbClr val="0070C0"/>
            </a:solidFill>
            <a:prstDash val="solid"/>
            <a:tailEnd type="triangle"/>
          </a:ln>
          <a:effectLst/>
        </p:spPr>
      </p:cxnSp>
      <p:cxnSp>
        <p:nvCxnSpPr>
          <p:cNvPr id="10" name="直接连接符 9"/>
          <p:cNvCxnSpPr/>
          <p:nvPr/>
        </p:nvCxnSpPr>
        <p:spPr>
          <a:xfrm>
            <a:off x="3271378" y="1853996"/>
            <a:ext cx="0" cy="423745"/>
          </a:xfrm>
          <a:prstGeom prst="line">
            <a:avLst/>
          </a:prstGeom>
          <a:noFill/>
          <a:ln w="12700" cap="flat" cmpd="sng" algn="ctr">
            <a:solidFill>
              <a:srgbClr val="0070C0"/>
            </a:solidFill>
            <a:prstDash val="solid"/>
            <a:tailEnd type="none"/>
          </a:ln>
          <a:effectLst/>
        </p:spPr>
      </p:cxnSp>
      <p:sp>
        <p:nvSpPr>
          <p:cNvPr id="11" name="文本框 10"/>
          <p:cNvSpPr txBox="1"/>
          <p:nvPr/>
        </p:nvSpPr>
        <p:spPr>
          <a:xfrm>
            <a:off x="756343" y="1712558"/>
            <a:ext cx="2031325" cy="338554"/>
          </a:xfrm>
          <a:prstGeom prst="rect">
            <a:avLst/>
          </a:prstGeom>
          <a:noFill/>
        </p:spPr>
        <p:txBody>
          <a:bodyPr wrap="non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生产前</a:t>
            </a:r>
            <a:r>
              <a:rPr lang="zh-CN" altLang="en-US" sz="1600" dirty="0">
                <a:solidFill>
                  <a:srgbClr val="000000"/>
                </a:solidFill>
                <a:latin typeface="微软雅黑" panose="020B0503020204020204" pitchFamily="34" charset="-122"/>
                <a:ea typeface="微软雅黑" panose="020B0503020204020204" pitchFamily="34" charset="-122"/>
              </a:rPr>
              <a:t>（</a:t>
            </a:r>
            <a:r>
              <a:rPr lang="zh-CN" altLang="en-US" sz="1600" dirty="0" smtClean="0">
                <a:solidFill>
                  <a:srgbClr val="000000"/>
                </a:solidFill>
                <a:latin typeface="微软雅黑" panose="020B0503020204020204" pitchFamily="34" charset="-122"/>
                <a:ea typeface="微软雅黑" panose="020B0503020204020204" pitchFamily="34" charset="-122"/>
              </a:rPr>
              <a:t>设计规划</a:t>
            </a:r>
            <a:r>
              <a:rPr lang="zh-CN" altLang="en-US" sz="1600" dirty="0">
                <a:solidFill>
                  <a:srgbClr val="000000"/>
                </a:solidFill>
                <a:latin typeface="微软雅黑" panose="020B0503020204020204" pitchFamily="34" charset="-122"/>
                <a:ea typeface="微软雅黑" panose="020B0503020204020204" pitchFamily="34" charset="-122"/>
              </a:rPr>
              <a:t>）</a:t>
            </a:r>
          </a:p>
        </p:txBody>
      </p:sp>
      <p:sp>
        <p:nvSpPr>
          <p:cNvPr id="12" name="文本框 11"/>
          <p:cNvSpPr txBox="1"/>
          <p:nvPr/>
        </p:nvSpPr>
        <p:spPr>
          <a:xfrm>
            <a:off x="3646296" y="1712558"/>
            <a:ext cx="2031325" cy="338554"/>
          </a:xfrm>
          <a:prstGeom prst="rect">
            <a:avLst/>
          </a:prstGeom>
          <a:noFill/>
        </p:spPr>
        <p:txBody>
          <a:bodyPr wrap="non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生产中</a:t>
            </a:r>
            <a:r>
              <a:rPr lang="zh-CN" altLang="en-US" sz="1600" dirty="0" smtClean="0">
                <a:solidFill>
                  <a:srgbClr val="000000"/>
                </a:solidFill>
                <a:latin typeface="微软雅黑" panose="020B0503020204020204" pitchFamily="34" charset="-122"/>
                <a:ea typeface="微软雅黑" panose="020B0503020204020204" pitchFamily="34" charset="-122"/>
              </a:rPr>
              <a:t>（生产运营</a:t>
            </a:r>
            <a:r>
              <a:rPr lang="zh-CN" altLang="en-US" sz="1600" dirty="0">
                <a:solidFill>
                  <a:srgbClr val="000000"/>
                </a:solidFill>
                <a:latin typeface="微软雅黑" panose="020B0503020204020204" pitchFamily="34" charset="-122"/>
                <a:ea typeface="微软雅黑" panose="020B0503020204020204" pitchFamily="34" charset="-122"/>
              </a:rPr>
              <a:t>）</a:t>
            </a:r>
          </a:p>
        </p:txBody>
      </p:sp>
      <p:sp>
        <p:nvSpPr>
          <p:cNvPr id="13" name="圆角矩形 12"/>
          <p:cNvSpPr/>
          <p:nvPr/>
        </p:nvSpPr>
        <p:spPr>
          <a:xfrm>
            <a:off x="573443" y="2721793"/>
            <a:ext cx="2508428" cy="824004"/>
          </a:xfrm>
          <a:prstGeom prst="roundRect">
            <a:avLst>
              <a:gd name="adj" fmla="val 10532"/>
            </a:avLst>
          </a:prstGeom>
          <a:noFill/>
          <a:ln w="12700" cap="flat" cmpd="sng" algn="ctr">
            <a:solidFill>
              <a:srgbClr val="0070C0"/>
            </a:solidFill>
            <a:prstDash val="solid"/>
          </a:ln>
          <a:effectLst/>
        </p:spPr>
        <p:txBody>
          <a:bodyPr rtlCol="0" anchor="ctr"/>
          <a:lstStyle/>
          <a:p>
            <a:pPr>
              <a:spcBef>
                <a:spcPts val="600"/>
              </a:spcBef>
            </a:pPr>
            <a:r>
              <a:rPr lang="zh-CN" altLang="en-US" sz="1400" kern="0" dirty="0" smtClean="0">
                <a:solidFill>
                  <a:srgbClr val="000000"/>
                </a:solidFill>
                <a:latin typeface="微软雅黑" panose="020B0503020204020204" pitchFamily="34" charset="-122"/>
                <a:ea typeface="微软雅黑" panose="020B0503020204020204" pitchFamily="34" charset="-122"/>
              </a:rPr>
              <a:t>产品模型、制造工艺、工厂布局基于虚拟仿真设计，缩短研发周期，降低实物成本</a:t>
            </a:r>
            <a:endParaRPr lang="zh-CN" altLang="en-US" sz="1400" kern="0" dirty="0">
              <a:solidFill>
                <a:srgbClr val="000000"/>
              </a:solidFill>
              <a:latin typeface="微软雅黑" panose="020B0503020204020204" pitchFamily="34" charset="-122"/>
              <a:ea typeface="微软雅黑" panose="020B0503020204020204" pitchFamily="34" charset="-122"/>
            </a:endParaRPr>
          </a:p>
        </p:txBody>
      </p:sp>
      <p:cxnSp>
        <p:nvCxnSpPr>
          <p:cNvPr id="14" name="直接箭头连接符 13"/>
          <p:cNvCxnSpPr>
            <a:stCxn id="7" idx="3"/>
            <a:endCxn id="8" idx="1"/>
          </p:cNvCxnSpPr>
          <p:nvPr/>
        </p:nvCxnSpPr>
        <p:spPr>
          <a:xfrm>
            <a:off x="3084783" y="2407845"/>
            <a:ext cx="335740" cy="0"/>
          </a:xfrm>
          <a:prstGeom prst="straightConnector1">
            <a:avLst/>
          </a:prstGeom>
          <a:noFill/>
          <a:ln w="25400" cap="flat" cmpd="sng" algn="ctr">
            <a:solidFill>
              <a:srgbClr val="0070C0"/>
            </a:solidFill>
            <a:prstDash val="solid"/>
            <a:tailEnd type="triangle"/>
          </a:ln>
          <a:effectLst/>
        </p:spPr>
      </p:cxnSp>
      <p:sp>
        <p:nvSpPr>
          <p:cNvPr id="15" name="圆角矩形 14"/>
          <p:cNvSpPr/>
          <p:nvPr/>
        </p:nvSpPr>
        <p:spPr>
          <a:xfrm>
            <a:off x="3420524" y="2721792"/>
            <a:ext cx="2482875" cy="819253"/>
          </a:xfrm>
          <a:prstGeom prst="roundRect">
            <a:avLst>
              <a:gd name="adj" fmla="val 10532"/>
            </a:avLst>
          </a:prstGeom>
          <a:noFill/>
          <a:ln w="12700" cap="flat" cmpd="sng" algn="ctr">
            <a:solidFill>
              <a:srgbClr val="0070C0"/>
            </a:solidFill>
            <a:prstDash val="solid"/>
          </a:ln>
          <a:effectLst/>
        </p:spPr>
        <p:txBody>
          <a:bodyPr rtlCol="0" anchor="ctr"/>
          <a:lstStyle/>
          <a:p>
            <a:pPr>
              <a:spcBef>
                <a:spcPts val="600"/>
              </a:spcBef>
              <a:defRPr/>
            </a:pPr>
            <a:r>
              <a:rPr lang="zh-CN" altLang="en-US" sz="1400" kern="0" dirty="0" smtClean="0">
                <a:solidFill>
                  <a:srgbClr val="000000"/>
                </a:solidFill>
                <a:latin typeface="微软雅黑" panose="020B0503020204020204" pitchFamily="34" charset="-122"/>
                <a:ea typeface="微软雅黑" panose="020B0503020204020204" pitchFamily="34" charset="-122"/>
              </a:rPr>
              <a:t>生产全过程数据的采集</a:t>
            </a:r>
            <a:r>
              <a:rPr lang="zh-CN" altLang="en-US" sz="1400" kern="0" dirty="0">
                <a:solidFill>
                  <a:srgbClr val="000000"/>
                </a:solidFill>
                <a:latin typeface="微软雅黑" panose="020B0503020204020204" pitchFamily="34" charset="-122"/>
                <a:ea typeface="微软雅黑" panose="020B0503020204020204" pitchFamily="34" charset="-122"/>
              </a:rPr>
              <a:t>、</a:t>
            </a:r>
            <a:r>
              <a:rPr lang="zh-CN" altLang="en-US" sz="1400" kern="0" dirty="0" smtClean="0">
                <a:solidFill>
                  <a:srgbClr val="000000"/>
                </a:solidFill>
                <a:latin typeface="微软雅黑" panose="020B0503020204020204" pitchFamily="34" charset="-122"/>
                <a:ea typeface="微软雅黑" panose="020B0503020204020204" pitchFamily="34" charset="-122"/>
              </a:rPr>
              <a:t>打通及分析，优化生产流程，提高运营效率和产品良率</a:t>
            </a:r>
            <a:endParaRPr lang="en-US" altLang="zh-CN" sz="1400" kern="0" dirty="0">
              <a:solidFill>
                <a:srgbClr val="000000"/>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6253923" y="2154696"/>
            <a:ext cx="2482875" cy="506297"/>
          </a:xfrm>
          <a:prstGeom prst="roundRect">
            <a:avLst/>
          </a:prstGeom>
          <a:solidFill>
            <a:schemeClr val="tx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预测性</a:t>
            </a:r>
            <a:r>
              <a:rPr kumimoji="0" lang="zh-CN" altLang="en-US" sz="1600"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维护</a:t>
            </a:r>
            <a:endPar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17" name="直接箭头连接符 16"/>
          <p:cNvCxnSpPr>
            <a:stCxn id="8" idx="3"/>
            <a:endCxn id="16" idx="1"/>
          </p:cNvCxnSpPr>
          <p:nvPr/>
        </p:nvCxnSpPr>
        <p:spPr>
          <a:xfrm>
            <a:off x="5903398" y="2407845"/>
            <a:ext cx="350525" cy="0"/>
          </a:xfrm>
          <a:prstGeom prst="straightConnector1">
            <a:avLst/>
          </a:prstGeom>
          <a:noFill/>
          <a:ln w="25400" cap="flat" cmpd="sng" algn="ctr">
            <a:solidFill>
              <a:srgbClr val="0070C0"/>
            </a:solidFill>
            <a:prstDash val="solid"/>
            <a:tailEnd type="triangle"/>
          </a:ln>
          <a:effectLst/>
        </p:spPr>
      </p:cxnSp>
      <p:sp>
        <p:nvSpPr>
          <p:cNvPr id="18" name="圆角矩形 17"/>
          <p:cNvSpPr/>
          <p:nvPr/>
        </p:nvSpPr>
        <p:spPr>
          <a:xfrm>
            <a:off x="6253923" y="2721792"/>
            <a:ext cx="2482875" cy="819253"/>
          </a:xfrm>
          <a:prstGeom prst="roundRect">
            <a:avLst>
              <a:gd name="adj" fmla="val 10532"/>
            </a:avLst>
          </a:prstGeom>
          <a:noFill/>
          <a:ln w="12700" cap="flat" cmpd="sng" algn="ctr">
            <a:solidFill>
              <a:srgbClr val="0070C0"/>
            </a:solidFill>
            <a:prstDash val="solid"/>
          </a:ln>
          <a:effectLst/>
        </p:spPr>
        <p:txBody>
          <a:bodyPr rtlCol="0" anchor="ctr"/>
          <a:lstStyle/>
          <a:p>
            <a:pPr>
              <a:spcBef>
                <a:spcPts val="600"/>
              </a:spcBef>
              <a:defRPr/>
            </a:pPr>
            <a:r>
              <a:rPr lang="zh-CN" altLang="en-US" sz="1400" kern="0" dirty="0">
                <a:solidFill>
                  <a:srgbClr val="000000"/>
                </a:solidFill>
                <a:latin typeface="微软雅黑" panose="020B0503020204020204" pitchFamily="34" charset="-122"/>
                <a:ea typeface="微软雅黑" panose="020B0503020204020204" pitchFamily="34" charset="-122"/>
              </a:rPr>
              <a:t>对</a:t>
            </a:r>
            <a:r>
              <a:rPr lang="zh-CN" altLang="en-US" sz="1400" kern="0" dirty="0" smtClean="0">
                <a:solidFill>
                  <a:srgbClr val="000000"/>
                </a:solidFill>
                <a:latin typeface="微软雅黑" panose="020B0503020204020204" pitchFamily="34" charset="-122"/>
                <a:ea typeface="微软雅黑" panose="020B0503020204020204" pitchFamily="34" charset="-122"/>
              </a:rPr>
              <a:t>设备产品实时监测，结合历史</a:t>
            </a:r>
            <a:r>
              <a:rPr lang="zh-CN" altLang="en-US" sz="1400" kern="0" dirty="0">
                <a:solidFill>
                  <a:srgbClr val="000000"/>
                </a:solidFill>
                <a:latin typeface="微软雅黑" panose="020B0503020204020204" pitchFamily="34" charset="-122"/>
                <a:ea typeface="微软雅黑" panose="020B0503020204020204" pitchFamily="34" charset="-122"/>
              </a:rPr>
              <a:t>数据建模分析，预测故障几率，减少意外宕机</a:t>
            </a:r>
            <a:r>
              <a:rPr lang="zh-CN" altLang="en-US" sz="1400" kern="0" dirty="0" smtClean="0">
                <a:solidFill>
                  <a:srgbClr val="000000"/>
                </a:solidFill>
                <a:latin typeface="微软雅黑" panose="020B0503020204020204" pitchFamily="34" charset="-122"/>
                <a:ea typeface="微软雅黑" panose="020B0503020204020204" pitchFamily="34" charset="-122"/>
              </a:rPr>
              <a:t>损失</a:t>
            </a:r>
            <a:endParaRPr lang="en-US" altLang="zh-CN" sz="1400" kern="0" dirty="0">
              <a:solidFill>
                <a:srgbClr val="000000"/>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6134416" y="1853996"/>
            <a:ext cx="0" cy="423745"/>
          </a:xfrm>
          <a:prstGeom prst="line">
            <a:avLst/>
          </a:prstGeom>
          <a:noFill/>
          <a:ln w="12700" cap="flat" cmpd="sng" algn="ctr">
            <a:solidFill>
              <a:srgbClr val="0070C0"/>
            </a:solidFill>
            <a:prstDash val="solid"/>
            <a:tailEnd type="none"/>
          </a:ln>
          <a:effectLst/>
        </p:spPr>
      </p:cxnSp>
      <p:sp>
        <p:nvSpPr>
          <p:cNvPr id="20" name="文本框 19"/>
          <p:cNvSpPr txBox="1"/>
          <p:nvPr/>
        </p:nvSpPr>
        <p:spPr>
          <a:xfrm>
            <a:off x="6365830" y="1716533"/>
            <a:ext cx="2031325" cy="338554"/>
          </a:xfrm>
          <a:prstGeom prst="rect">
            <a:avLst/>
          </a:prstGeom>
          <a:noFill/>
        </p:spPr>
        <p:txBody>
          <a:bodyPr wrap="none" rtlCol="0">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生产后</a:t>
            </a:r>
            <a:r>
              <a:rPr lang="zh-CN" altLang="en-US" sz="1600" dirty="0" smtClean="0">
                <a:solidFill>
                  <a:srgbClr val="000000"/>
                </a:solidFill>
                <a:latin typeface="微软雅黑" panose="020B0503020204020204" pitchFamily="34" charset="-122"/>
                <a:ea typeface="微软雅黑" panose="020B0503020204020204" pitchFamily="34" charset="-122"/>
              </a:rPr>
              <a:t>（检测运维）</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2" name="矩形 21"/>
          <p:cNvSpPr/>
          <p:nvPr/>
        </p:nvSpPr>
        <p:spPr>
          <a:xfrm>
            <a:off x="6284765" y="5775910"/>
            <a:ext cx="2623411" cy="276999"/>
          </a:xfrm>
          <a:prstGeom prst="rect">
            <a:avLst/>
          </a:prstGeom>
        </p:spPr>
        <p:txBody>
          <a:bodyPr wrap="square">
            <a:spAutoFit/>
          </a:bodyPr>
          <a:lstStyle/>
          <a:p>
            <a:pPr algn="ctr"/>
            <a:r>
              <a:rPr lang="zh-CN" altLang="en-US" sz="1200" dirty="0" smtClean="0">
                <a:solidFill>
                  <a:srgbClr val="FF0000"/>
                </a:solidFill>
                <a:ea typeface="微软雅黑"/>
              </a:rPr>
              <a:t>有效预测故障几率，避免意外宕机</a:t>
            </a:r>
            <a:endParaRPr lang="en-US" altLang="zh-CN" sz="1200" dirty="0">
              <a:solidFill>
                <a:srgbClr val="FF0000"/>
              </a:solidFill>
              <a:ea typeface="微软雅黑"/>
            </a:endParaRPr>
          </a:p>
        </p:txBody>
      </p:sp>
      <p:sp>
        <p:nvSpPr>
          <p:cNvPr id="23" name="文本框 22"/>
          <p:cNvSpPr txBox="1"/>
          <p:nvPr/>
        </p:nvSpPr>
        <p:spPr>
          <a:xfrm>
            <a:off x="63449" y="2147282"/>
            <a:ext cx="430887" cy="1007766"/>
          </a:xfrm>
          <a:prstGeom prst="rect">
            <a:avLst/>
          </a:prstGeom>
          <a:noFill/>
        </p:spPr>
        <p:txBody>
          <a:bodyPr vert="eaVert" wrap="square" rtlCol="0">
            <a:spAutoFit/>
          </a:bodyPr>
          <a:lstStyle/>
          <a:p>
            <a:pPr algn="ctr"/>
            <a:r>
              <a:rPr lang="zh-CN" altLang="en-US" sz="1600" b="1" dirty="0" smtClean="0">
                <a:solidFill>
                  <a:srgbClr val="000000"/>
                </a:solidFill>
                <a:latin typeface="微软雅黑" panose="020B0503020204020204" pitchFamily="34" charset="-122"/>
                <a:ea typeface="微软雅黑" panose="020B0503020204020204" pitchFamily="34" charset="-122"/>
              </a:rPr>
              <a:t>典型模式</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3449" y="3838077"/>
            <a:ext cx="430887" cy="1304953"/>
          </a:xfrm>
          <a:prstGeom prst="rect">
            <a:avLst/>
          </a:prstGeom>
          <a:noFill/>
        </p:spPr>
        <p:txBody>
          <a:bodyPr vert="eaVert" wrap="square" rtlCol="0">
            <a:spAutoFit/>
          </a:bodyPr>
          <a:lstStyle/>
          <a:p>
            <a:pPr algn="ctr"/>
            <a:r>
              <a:rPr lang="zh-CN" altLang="en-US" sz="1600" b="1" dirty="0" smtClean="0">
                <a:solidFill>
                  <a:srgbClr val="000000"/>
                </a:solidFill>
                <a:latin typeface="微软雅黑" panose="020B0503020204020204" pitchFamily="34" charset="-122"/>
                <a:ea typeface="微软雅黑" panose="020B0503020204020204" pitchFamily="34" charset="-122"/>
              </a:rPr>
              <a:t>行业</a:t>
            </a:r>
            <a:r>
              <a:rPr lang="zh-CN" altLang="en-US" sz="1600" b="1" dirty="0">
                <a:solidFill>
                  <a:srgbClr val="000000"/>
                </a:solidFill>
                <a:latin typeface="微软雅黑" panose="020B0503020204020204" pitchFamily="34" charset="-122"/>
                <a:ea typeface="微软雅黑" panose="020B0503020204020204" pitchFamily="34" charset="-122"/>
              </a:rPr>
              <a:t>应用</a:t>
            </a:r>
          </a:p>
        </p:txBody>
      </p:sp>
      <p:cxnSp>
        <p:nvCxnSpPr>
          <p:cNvPr id="25" name="直接连接符 24"/>
          <p:cNvCxnSpPr/>
          <p:nvPr/>
        </p:nvCxnSpPr>
        <p:spPr>
          <a:xfrm>
            <a:off x="3271378" y="3515140"/>
            <a:ext cx="0" cy="246087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172516" y="3555270"/>
            <a:ext cx="0" cy="2460877"/>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27" name="Picture 7" descr="http://opinion.haiwainet.cn/NMediaFile/2013/0814/LOCAL2013081414330002046420367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443" y="3949829"/>
            <a:ext cx="2214225" cy="1293042"/>
          </a:xfrm>
          <a:prstGeom prst="rect">
            <a:avLst/>
          </a:prstGeom>
          <a:noFill/>
          <a:extLst>
            <a:ext uri="{909E8E84-426E-40DD-AFC4-6F175D3DCCD1}">
              <a14:hiddenFill xmlns:a14="http://schemas.microsoft.com/office/drawing/2010/main">
                <a:solidFill>
                  <a:srgbClr val="FFFFFF"/>
                </a:solidFill>
              </a14:hiddenFill>
            </a:ext>
          </a:extLst>
        </p:spPr>
      </p:pic>
      <p:sp>
        <p:nvSpPr>
          <p:cNvPr id="28" name="文本框 27"/>
          <p:cNvSpPr txBox="1"/>
          <p:nvPr/>
        </p:nvSpPr>
        <p:spPr>
          <a:xfrm>
            <a:off x="505491" y="3631907"/>
            <a:ext cx="2611612" cy="307777"/>
          </a:xfrm>
          <a:prstGeom prst="rect">
            <a:avLst/>
          </a:prstGeom>
          <a:noFill/>
        </p:spPr>
        <p:txBody>
          <a:bodyPr wrap="non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sz="1400" dirty="0" smtClean="0"/>
              <a:t>案例：</a:t>
            </a:r>
            <a:r>
              <a:rPr lang="en-US" altLang="zh-CN" sz="1400" dirty="0" smtClean="0"/>
              <a:t>C919</a:t>
            </a:r>
            <a:r>
              <a:rPr lang="zh-CN" altLang="en-US" sz="1400" dirty="0" smtClean="0"/>
              <a:t>装配工艺全程仿真</a:t>
            </a:r>
            <a:endParaRPr lang="zh-CN" altLang="en-US" sz="1400" dirty="0"/>
          </a:p>
        </p:txBody>
      </p:sp>
      <p:sp>
        <p:nvSpPr>
          <p:cNvPr id="30" name="矩形 29"/>
          <p:cNvSpPr/>
          <p:nvPr/>
        </p:nvSpPr>
        <p:spPr>
          <a:xfrm>
            <a:off x="762802" y="5786759"/>
            <a:ext cx="2266792" cy="276999"/>
          </a:xfrm>
          <a:prstGeom prst="rect">
            <a:avLst/>
          </a:prstGeom>
        </p:spPr>
        <p:txBody>
          <a:bodyPr wrap="square">
            <a:spAutoFit/>
          </a:bodyPr>
          <a:lstStyle/>
          <a:p>
            <a:pPr algn="ctr"/>
            <a:r>
              <a:rPr lang="zh-CN" altLang="en-US" sz="1200" dirty="0" smtClean="0">
                <a:solidFill>
                  <a:srgbClr val="FF0000"/>
                </a:solidFill>
                <a:latin typeface="Arial"/>
                <a:ea typeface="微软雅黑"/>
              </a:rPr>
              <a:t>优化工程设计，缩短研发周期</a:t>
            </a:r>
            <a:endParaRPr lang="en-US" altLang="zh-CN" sz="1200" dirty="0" smtClean="0">
              <a:solidFill>
                <a:srgbClr val="FF0000"/>
              </a:solidFill>
              <a:latin typeface="Arial"/>
              <a:ea typeface="微软雅黑"/>
            </a:endParaRPr>
          </a:p>
        </p:txBody>
      </p:sp>
      <p:sp>
        <p:nvSpPr>
          <p:cNvPr id="31" name="矩形 30"/>
          <p:cNvSpPr/>
          <p:nvPr/>
        </p:nvSpPr>
        <p:spPr>
          <a:xfrm>
            <a:off x="499735" y="5255261"/>
            <a:ext cx="1025163" cy="461665"/>
          </a:xfrm>
          <a:prstGeom prst="rect">
            <a:avLst/>
          </a:prstGeom>
        </p:spPr>
        <p:txBody>
          <a:bodyPr wrap="square">
            <a:spAutoFit/>
          </a:bodyPr>
          <a:lstStyle/>
          <a:p>
            <a:pPr lvl="0"/>
            <a:r>
              <a:rPr lang="zh-CN" altLang="en-US" sz="1200" dirty="0">
                <a:latin typeface="Arial"/>
                <a:ea typeface="微软雅黑"/>
              </a:rPr>
              <a:t>模拟零件上</a:t>
            </a:r>
            <a:r>
              <a:rPr lang="zh-CN" altLang="en-US" sz="1200" dirty="0" smtClean="0">
                <a:latin typeface="Arial"/>
                <a:ea typeface="微软雅黑"/>
              </a:rPr>
              <a:t>架</a:t>
            </a:r>
            <a:r>
              <a:rPr lang="zh-CN" altLang="en-US" sz="1200" dirty="0">
                <a:latin typeface="Arial"/>
                <a:ea typeface="微软雅黑"/>
              </a:rPr>
              <a:t>安装</a:t>
            </a:r>
            <a:r>
              <a:rPr lang="zh-CN" altLang="en-US" sz="1200" dirty="0" smtClean="0">
                <a:latin typeface="Arial"/>
                <a:ea typeface="微软雅黑"/>
              </a:rPr>
              <a:t>路径</a:t>
            </a:r>
            <a:endParaRPr lang="en-US" altLang="zh-CN" sz="1200" dirty="0" smtClean="0">
              <a:latin typeface="Arial"/>
              <a:ea typeface="微软雅黑"/>
            </a:endParaRPr>
          </a:p>
        </p:txBody>
      </p:sp>
      <p:sp>
        <p:nvSpPr>
          <p:cNvPr id="32" name="矩形 31"/>
          <p:cNvSpPr/>
          <p:nvPr/>
        </p:nvSpPr>
        <p:spPr>
          <a:xfrm>
            <a:off x="1484919" y="5255260"/>
            <a:ext cx="1030586" cy="461665"/>
          </a:xfrm>
          <a:prstGeom prst="rect">
            <a:avLst/>
          </a:prstGeom>
        </p:spPr>
        <p:txBody>
          <a:bodyPr wrap="square">
            <a:spAutoFit/>
          </a:bodyPr>
          <a:lstStyle/>
          <a:p>
            <a:pPr lvl="0"/>
            <a:r>
              <a:rPr lang="zh-CN" altLang="en-US" sz="1200" dirty="0">
                <a:solidFill>
                  <a:prstClr val="black"/>
                </a:solidFill>
                <a:latin typeface="Arial"/>
                <a:ea typeface="微软雅黑"/>
              </a:rPr>
              <a:t>狭窄区域</a:t>
            </a:r>
            <a:r>
              <a:rPr lang="zh-CN" altLang="en-US" sz="1200" dirty="0" smtClean="0">
                <a:solidFill>
                  <a:prstClr val="black"/>
                </a:solidFill>
                <a:latin typeface="Arial"/>
                <a:ea typeface="微软雅黑"/>
              </a:rPr>
              <a:t>工具</a:t>
            </a:r>
            <a:r>
              <a:rPr lang="zh-CN" altLang="en-US" sz="1200" dirty="0">
                <a:solidFill>
                  <a:prstClr val="black"/>
                </a:solidFill>
                <a:latin typeface="Arial"/>
                <a:ea typeface="微软雅黑"/>
              </a:rPr>
              <a:t>摆放</a:t>
            </a:r>
            <a:r>
              <a:rPr lang="zh-CN" altLang="en-US" sz="1200" dirty="0" smtClean="0">
                <a:solidFill>
                  <a:prstClr val="black"/>
                </a:solidFill>
                <a:latin typeface="Arial"/>
                <a:ea typeface="微软雅黑"/>
              </a:rPr>
              <a:t>方法</a:t>
            </a:r>
            <a:endParaRPr lang="en-US" altLang="zh-CN" sz="1200" dirty="0">
              <a:solidFill>
                <a:prstClr val="black"/>
              </a:solidFill>
              <a:latin typeface="Arial"/>
              <a:ea typeface="微软雅黑"/>
            </a:endParaRPr>
          </a:p>
        </p:txBody>
      </p:sp>
      <p:sp>
        <p:nvSpPr>
          <p:cNvPr id="33" name="矩形 32"/>
          <p:cNvSpPr/>
          <p:nvPr/>
        </p:nvSpPr>
        <p:spPr>
          <a:xfrm>
            <a:off x="2456036" y="5255259"/>
            <a:ext cx="906737" cy="461665"/>
          </a:xfrm>
          <a:prstGeom prst="rect">
            <a:avLst/>
          </a:prstGeom>
        </p:spPr>
        <p:txBody>
          <a:bodyPr wrap="square">
            <a:spAutoFit/>
          </a:bodyPr>
          <a:lstStyle/>
          <a:p>
            <a:pPr lvl="0"/>
            <a:r>
              <a:rPr lang="zh-CN" altLang="en-US" sz="1200" dirty="0">
                <a:solidFill>
                  <a:prstClr val="black"/>
                </a:solidFill>
                <a:latin typeface="Arial"/>
                <a:ea typeface="微软雅黑"/>
              </a:rPr>
              <a:t>对接区域工艺难点</a:t>
            </a:r>
            <a:endParaRPr lang="en-US" altLang="zh-CN" sz="1200" dirty="0">
              <a:solidFill>
                <a:prstClr val="black"/>
              </a:solidFill>
              <a:latin typeface="Arial"/>
              <a:ea typeface="微软雅黑"/>
            </a:endParaRPr>
          </a:p>
        </p:txBody>
      </p:sp>
      <p:sp>
        <p:nvSpPr>
          <p:cNvPr id="34" name="矩形 33"/>
          <p:cNvSpPr/>
          <p:nvPr/>
        </p:nvSpPr>
        <p:spPr>
          <a:xfrm>
            <a:off x="463585" y="6071612"/>
            <a:ext cx="2728144" cy="276999"/>
          </a:xfrm>
          <a:prstGeom prst="rect">
            <a:avLst/>
          </a:prstGeom>
        </p:spPr>
        <p:txBody>
          <a:bodyPr wrap="square">
            <a:spAutoFit/>
          </a:bodyPr>
          <a:lstStyle/>
          <a:p>
            <a:r>
              <a:rPr lang="zh-CN" altLang="en-US" sz="1200" i="1" dirty="0" smtClean="0">
                <a:latin typeface="Arial"/>
                <a:ea typeface="微软雅黑"/>
              </a:rPr>
              <a:t>航空、汽车、机械、轨道交通等行业</a:t>
            </a:r>
            <a:endParaRPr lang="en-US" altLang="zh-CN" sz="1200" i="1" dirty="0" smtClean="0">
              <a:latin typeface="Arial"/>
              <a:ea typeface="微软雅黑"/>
            </a:endParaRPr>
          </a:p>
        </p:txBody>
      </p:sp>
      <p:sp>
        <p:nvSpPr>
          <p:cNvPr id="35" name="椭圆 34"/>
          <p:cNvSpPr>
            <a:spLocks noChangeAspect="1"/>
          </p:cNvSpPr>
          <p:nvPr/>
        </p:nvSpPr>
        <p:spPr>
          <a:xfrm>
            <a:off x="2118599" y="4811513"/>
            <a:ext cx="229253" cy="229253"/>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箭头连接符 35"/>
          <p:cNvCxnSpPr>
            <a:stCxn id="35" idx="3"/>
            <a:endCxn id="32" idx="0"/>
          </p:cNvCxnSpPr>
          <p:nvPr/>
        </p:nvCxnSpPr>
        <p:spPr>
          <a:xfrm flipH="1">
            <a:off x="2000212" y="5007193"/>
            <a:ext cx="151960" cy="248067"/>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a:xfrm>
            <a:off x="1219773" y="4367098"/>
            <a:ext cx="229253" cy="229253"/>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箭头连接符 37"/>
          <p:cNvCxnSpPr>
            <a:stCxn id="37" idx="4"/>
            <a:endCxn id="31" idx="0"/>
          </p:cNvCxnSpPr>
          <p:nvPr/>
        </p:nvCxnSpPr>
        <p:spPr>
          <a:xfrm flipH="1">
            <a:off x="1012317" y="4596351"/>
            <a:ext cx="322083" cy="65891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5" idx="5"/>
            <a:endCxn id="33" idx="0"/>
          </p:cNvCxnSpPr>
          <p:nvPr/>
        </p:nvCxnSpPr>
        <p:spPr>
          <a:xfrm>
            <a:off x="2314279" y="5007193"/>
            <a:ext cx="595126" cy="248066"/>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0" name="等腰三角形 39"/>
          <p:cNvSpPr/>
          <p:nvPr/>
        </p:nvSpPr>
        <p:spPr>
          <a:xfrm rot="10800000">
            <a:off x="1270299" y="5731989"/>
            <a:ext cx="1296000" cy="7200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284765" y="6071612"/>
            <a:ext cx="2870901" cy="276999"/>
          </a:xfrm>
          <a:prstGeom prst="rect">
            <a:avLst/>
          </a:prstGeom>
        </p:spPr>
        <p:txBody>
          <a:bodyPr wrap="square">
            <a:spAutoFit/>
          </a:bodyPr>
          <a:lstStyle/>
          <a:p>
            <a:r>
              <a:rPr lang="zh-CN" altLang="en-US" sz="1200" i="1" dirty="0" smtClean="0">
                <a:latin typeface="Arial"/>
                <a:ea typeface="微软雅黑"/>
              </a:rPr>
              <a:t>汽车、航空、</a:t>
            </a:r>
            <a:r>
              <a:rPr lang="zh-CN" altLang="en-US" sz="1200" i="1" dirty="0">
                <a:latin typeface="Arial"/>
                <a:ea typeface="微软雅黑"/>
              </a:rPr>
              <a:t>化工</a:t>
            </a:r>
            <a:r>
              <a:rPr lang="zh-CN" altLang="en-US" sz="1200" i="1" dirty="0" smtClean="0">
                <a:latin typeface="Arial"/>
                <a:ea typeface="微软雅黑"/>
              </a:rPr>
              <a:t>、能源等行业</a:t>
            </a:r>
            <a:endParaRPr lang="zh-CN" altLang="en-US" sz="1200" i="1" dirty="0">
              <a:latin typeface="Arial"/>
              <a:ea typeface="微软雅黑"/>
            </a:endParaRPr>
          </a:p>
        </p:txBody>
      </p:sp>
      <p:sp>
        <p:nvSpPr>
          <p:cNvPr id="43" name="文本框 42"/>
          <p:cNvSpPr txBox="1"/>
          <p:nvPr/>
        </p:nvSpPr>
        <p:spPr>
          <a:xfrm>
            <a:off x="6261262" y="3633563"/>
            <a:ext cx="2518638" cy="307777"/>
          </a:xfrm>
          <a:prstGeom prst="rect">
            <a:avLst/>
          </a:prstGeom>
          <a:noFill/>
        </p:spPr>
        <p:txBody>
          <a:bodyPr wrap="non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sz="1400" dirty="0" smtClean="0"/>
              <a:t>案例：汽车制造产线预测维护</a:t>
            </a:r>
            <a:endParaRPr lang="zh-CN" altLang="en-US" sz="1400" dirty="0"/>
          </a:p>
        </p:txBody>
      </p:sp>
      <p:pic>
        <p:nvPicPr>
          <p:cNvPr id="44" name="图片 43"/>
          <p:cNvPicPr>
            <a:picLocks noChangeAspect="1"/>
          </p:cNvPicPr>
          <p:nvPr/>
        </p:nvPicPr>
        <p:blipFill>
          <a:blip r:embed="rId4" cstate="print"/>
          <a:stretch>
            <a:fillRect/>
          </a:stretch>
        </p:blipFill>
        <p:spPr>
          <a:xfrm>
            <a:off x="6326040" y="3951572"/>
            <a:ext cx="2182287" cy="1290365"/>
          </a:xfrm>
          <a:prstGeom prst="rect">
            <a:avLst/>
          </a:prstGeom>
          <a:ln>
            <a:noFill/>
          </a:ln>
          <a:effectLst>
            <a:softEdge rad="19050"/>
          </a:effectLst>
        </p:spPr>
      </p:pic>
      <p:sp>
        <p:nvSpPr>
          <p:cNvPr id="47" name="矩形 46"/>
          <p:cNvSpPr/>
          <p:nvPr/>
        </p:nvSpPr>
        <p:spPr>
          <a:xfrm>
            <a:off x="6247839" y="5249379"/>
            <a:ext cx="2740165" cy="461665"/>
          </a:xfrm>
          <a:prstGeom prst="rect">
            <a:avLst/>
          </a:prstGeom>
        </p:spPr>
        <p:txBody>
          <a:bodyPr wrap="square">
            <a:spAutoFit/>
          </a:bodyPr>
          <a:lstStyle/>
          <a:p>
            <a:r>
              <a:rPr lang="zh-CN" altLang="en-US" sz="1200" dirty="0" smtClean="0">
                <a:solidFill>
                  <a:prstClr val="black"/>
                </a:solidFill>
                <a:latin typeface="Arial"/>
                <a:ea typeface="微软雅黑"/>
              </a:rPr>
              <a:t>基于模型、案例相</a:t>
            </a:r>
            <a:r>
              <a:rPr lang="zh-CN" altLang="en-US" sz="1200" dirty="0">
                <a:solidFill>
                  <a:prstClr val="black"/>
                </a:solidFill>
                <a:latin typeface="Arial"/>
                <a:ea typeface="微软雅黑"/>
              </a:rPr>
              <a:t>结合的推理模式</a:t>
            </a:r>
            <a:r>
              <a:rPr lang="zh-CN" altLang="en-US" sz="1200" dirty="0" smtClean="0">
                <a:solidFill>
                  <a:prstClr val="black"/>
                </a:solidFill>
                <a:latin typeface="Arial"/>
                <a:ea typeface="微软雅黑"/>
              </a:rPr>
              <a:t>，进行故障征兆分析报警</a:t>
            </a:r>
            <a:endParaRPr lang="zh-CN" altLang="en-US" sz="1200" dirty="0">
              <a:solidFill>
                <a:prstClr val="black"/>
              </a:solidFill>
              <a:latin typeface="Arial"/>
              <a:ea typeface="微软雅黑"/>
            </a:endParaRPr>
          </a:p>
        </p:txBody>
      </p:sp>
      <p:sp>
        <p:nvSpPr>
          <p:cNvPr id="48" name="等腰三角形 47"/>
          <p:cNvSpPr/>
          <p:nvPr/>
        </p:nvSpPr>
        <p:spPr>
          <a:xfrm rot="10800000">
            <a:off x="7141990" y="5716924"/>
            <a:ext cx="1296000" cy="7200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bwMode="auto">
          <a:xfrm>
            <a:off x="7311240" y="3982300"/>
            <a:ext cx="611469" cy="16623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0" name="文本框 49"/>
          <p:cNvSpPr txBox="1"/>
          <p:nvPr/>
        </p:nvSpPr>
        <p:spPr>
          <a:xfrm>
            <a:off x="6639034" y="4327685"/>
            <a:ext cx="954107" cy="246221"/>
          </a:xfrm>
          <a:prstGeom prst="rect">
            <a:avLst/>
          </a:prstGeom>
          <a:solidFill>
            <a:srgbClr val="FFFFFF"/>
          </a:solidFill>
          <a:effectLst>
            <a:softEdge rad="50800"/>
          </a:effectLst>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故障预测得分</a:t>
            </a:r>
            <a:endPar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51" name="文本框 50"/>
          <p:cNvSpPr txBox="1"/>
          <p:nvPr/>
        </p:nvSpPr>
        <p:spPr>
          <a:xfrm>
            <a:off x="7625045" y="4506840"/>
            <a:ext cx="697627" cy="246221"/>
          </a:xfrm>
          <a:prstGeom prst="rect">
            <a:avLst/>
          </a:prstGeom>
          <a:solidFill>
            <a:srgbClr val="FFFFFF"/>
          </a:solidFill>
          <a:effectLst>
            <a:softEdge rad="50800"/>
          </a:effectLst>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反常指数</a:t>
            </a:r>
            <a:endPar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52" name="椭圆 51"/>
          <p:cNvSpPr/>
          <p:nvPr/>
        </p:nvSpPr>
        <p:spPr bwMode="auto">
          <a:xfrm>
            <a:off x="7862481" y="3982300"/>
            <a:ext cx="611469" cy="16623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cxnSp>
        <p:nvCxnSpPr>
          <p:cNvPr id="53" name="直接箭头连接符 52"/>
          <p:cNvCxnSpPr>
            <a:stCxn id="49" idx="3"/>
            <a:endCxn id="50" idx="0"/>
          </p:cNvCxnSpPr>
          <p:nvPr/>
        </p:nvCxnSpPr>
        <p:spPr bwMode="auto">
          <a:xfrm flipH="1">
            <a:off x="7116088" y="4124186"/>
            <a:ext cx="284700" cy="203499"/>
          </a:xfrm>
          <a:prstGeom prst="straightConnector1">
            <a:avLst/>
          </a:prstGeom>
          <a:solidFill>
            <a:srgbClr val="4F81BD"/>
          </a:solidFill>
          <a:ln w="9525" cap="flat" cmpd="sng" algn="ctr">
            <a:solidFill>
              <a:srgbClr val="FFFFFF"/>
            </a:solidFill>
            <a:prstDash val="solid"/>
            <a:round/>
            <a:headEnd type="none" w="med" len="med"/>
            <a:tailEnd type="triangle"/>
          </a:ln>
          <a:effectLst/>
        </p:spPr>
      </p:cxnSp>
      <p:cxnSp>
        <p:nvCxnSpPr>
          <p:cNvPr id="54" name="直接箭头连接符 53"/>
          <p:cNvCxnSpPr>
            <a:stCxn id="52" idx="4"/>
            <a:endCxn id="51" idx="0"/>
          </p:cNvCxnSpPr>
          <p:nvPr/>
        </p:nvCxnSpPr>
        <p:spPr bwMode="auto">
          <a:xfrm flipH="1">
            <a:off x="7973859" y="4148530"/>
            <a:ext cx="194357" cy="358310"/>
          </a:xfrm>
          <a:prstGeom prst="straightConnector1">
            <a:avLst/>
          </a:prstGeom>
          <a:solidFill>
            <a:srgbClr val="4F81BD"/>
          </a:solidFill>
          <a:ln w="9525" cap="flat" cmpd="sng" algn="ctr">
            <a:solidFill>
              <a:srgbClr val="FFFFFF"/>
            </a:solidFill>
            <a:prstDash val="solid"/>
            <a:round/>
            <a:headEnd type="none" w="med" len="med"/>
            <a:tailEnd type="triangle"/>
          </a:ln>
          <a:effectLst/>
        </p:spPr>
      </p:cxnSp>
      <p:sp>
        <p:nvSpPr>
          <p:cNvPr id="55" name="文本框 54"/>
          <p:cNvSpPr txBox="1"/>
          <p:nvPr/>
        </p:nvSpPr>
        <p:spPr>
          <a:xfrm>
            <a:off x="6909624" y="4673230"/>
            <a:ext cx="697627" cy="246221"/>
          </a:xfrm>
          <a:prstGeom prst="rect">
            <a:avLst/>
          </a:prstGeom>
          <a:solidFill>
            <a:srgbClr val="FFFFFF"/>
          </a:solidFill>
          <a:effectLst>
            <a:softEdge rad="50800"/>
          </a:effectLst>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实时状态</a:t>
            </a:r>
            <a:endParaRPr kumimoji="0" lang="zh-CN" altLang="en-US" sz="1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56" name="椭圆 55"/>
          <p:cNvSpPr/>
          <p:nvPr/>
        </p:nvSpPr>
        <p:spPr bwMode="auto">
          <a:xfrm>
            <a:off x="7518948" y="4847227"/>
            <a:ext cx="909819" cy="296248"/>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cxnSp>
        <p:nvCxnSpPr>
          <p:cNvPr id="57" name="直接箭头连接符 56"/>
          <p:cNvCxnSpPr>
            <a:stCxn id="56" idx="2"/>
            <a:endCxn id="55" idx="2"/>
          </p:cNvCxnSpPr>
          <p:nvPr/>
        </p:nvCxnSpPr>
        <p:spPr bwMode="auto">
          <a:xfrm flipH="1" flipV="1">
            <a:off x="7258438" y="4919451"/>
            <a:ext cx="260510" cy="75900"/>
          </a:xfrm>
          <a:prstGeom prst="straightConnector1">
            <a:avLst/>
          </a:prstGeom>
          <a:solidFill>
            <a:srgbClr val="4F81BD"/>
          </a:solidFill>
          <a:ln w="9525" cap="flat" cmpd="sng" algn="ctr">
            <a:solidFill>
              <a:srgbClr val="FFFFFF"/>
            </a:solidFill>
            <a:prstDash val="solid"/>
            <a:round/>
            <a:headEnd type="none" w="med" len="med"/>
            <a:tailEnd type="triangle"/>
          </a:ln>
          <a:effectLst/>
        </p:spPr>
      </p:cxnSp>
      <p:sp>
        <p:nvSpPr>
          <p:cNvPr id="58" name="文本框 57"/>
          <p:cNvSpPr txBox="1"/>
          <p:nvPr/>
        </p:nvSpPr>
        <p:spPr>
          <a:xfrm>
            <a:off x="3347043" y="3629913"/>
            <a:ext cx="2698175" cy="307777"/>
          </a:xfrm>
          <a:prstGeom prst="rect">
            <a:avLst/>
          </a:prstGeom>
          <a:noFill/>
        </p:spPr>
        <p:txBody>
          <a:bodyPr wrap="non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sz="1400" dirty="0" smtClean="0"/>
              <a:t>案例：富士康组装车间良率分析</a:t>
            </a:r>
            <a:endParaRPr lang="zh-CN" altLang="en-US" sz="1400" dirty="0"/>
          </a:p>
        </p:txBody>
      </p:sp>
      <p:sp>
        <p:nvSpPr>
          <p:cNvPr id="72" name="矩形 71"/>
          <p:cNvSpPr/>
          <p:nvPr/>
        </p:nvSpPr>
        <p:spPr>
          <a:xfrm>
            <a:off x="3405605" y="5808868"/>
            <a:ext cx="2737447" cy="461665"/>
          </a:xfrm>
          <a:prstGeom prst="rect">
            <a:avLst/>
          </a:prstGeom>
        </p:spPr>
        <p:txBody>
          <a:bodyPr wrap="square">
            <a:spAutoFit/>
          </a:bodyPr>
          <a:lstStyle/>
          <a:p>
            <a:r>
              <a:rPr lang="zh-CN" altLang="en-US" sz="1200" dirty="0" smtClean="0">
                <a:solidFill>
                  <a:srgbClr val="FF0000"/>
                </a:solidFill>
                <a:ea typeface="微软雅黑"/>
              </a:rPr>
              <a:t>由天到小时监测运营状态，</a:t>
            </a:r>
            <a:r>
              <a:rPr lang="zh-CN" altLang="en-US" sz="1200" dirty="0">
                <a:solidFill>
                  <a:srgbClr val="FF0000"/>
                </a:solidFill>
                <a:ea typeface="微软雅黑"/>
              </a:rPr>
              <a:t>缩短</a:t>
            </a:r>
            <a:r>
              <a:rPr lang="en-US" altLang="zh-CN" sz="1200" dirty="0">
                <a:solidFill>
                  <a:srgbClr val="FF0000"/>
                </a:solidFill>
                <a:ea typeface="微软雅黑"/>
              </a:rPr>
              <a:t>90%</a:t>
            </a:r>
            <a:r>
              <a:rPr lang="zh-CN" altLang="en-US" sz="1200" dirty="0">
                <a:solidFill>
                  <a:srgbClr val="FF0000"/>
                </a:solidFill>
                <a:ea typeface="微软雅黑"/>
              </a:rPr>
              <a:t>诊断时间，</a:t>
            </a:r>
            <a:r>
              <a:rPr lang="en-US" altLang="zh-CN" sz="1200" dirty="0">
                <a:solidFill>
                  <a:srgbClr val="FF0000"/>
                </a:solidFill>
                <a:ea typeface="微软雅黑"/>
              </a:rPr>
              <a:t>70</a:t>
            </a:r>
            <a:r>
              <a:rPr lang="en-US" altLang="zh-CN" sz="1200" dirty="0" smtClean="0">
                <a:solidFill>
                  <a:srgbClr val="FF0000"/>
                </a:solidFill>
                <a:ea typeface="微软雅黑"/>
              </a:rPr>
              <a:t>%</a:t>
            </a:r>
            <a:r>
              <a:rPr lang="zh-CN" altLang="en-US" sz="1200" dirty="0" smtClean="0">
                <a:solidFill>
                  <a:srgbClr val="FF0000"/>
                </a:solidFill>
                <a:ea typeface="微软雅黑"/>
              </a:rPr>
              <a:t>良</a:t>
            </a:r>
            <a:r>
              <a:rPr lang="zh-CN" altLang="en-US" sz="1200" dirty="0">
                <a:solidFill>
                  <a:srgbClr val="FF0000"/>
                </a:solidFill>
                <a:ea typeface="微软雅黑"/>
              </a:rPr>
              <a:t>率异常迅速探明原因</a:t>
            </a:r>
          </a:p>
        </p:txBody>
      </p:sp>
      <p:sp>
        <p:nvSpPr>
          <p:cNvPr id="73" name="矩形 72"/>
          <p:cNvSpPr/>
          <p:nvPr/>
        </p:nvSpPr>
        <p:spPr>
          <a:xfrm>
            <a:off x="3272151" y="6172782"/>
            <a:ext cx="2870901" cy="276999"/>
          </a:xfrm>
          <a:prstGeom prst="rect">
            <a:avLst/>
          </a:prstGeom>
        </p:spPr>
        <p:txBody>
          <a:bodyPr wrap="square">
            <a:spAutoFit/>
          </a:bodyPr>
          <a:lstStyle/>
          <a:p>
            <a:pPr algn="ctr"/>
            <a:r>
              <a:rPr lang="zh-CN" altLang="en-US" sz="1200" i="1" dirty="0" smtClean="0">
                <a:latin typeface="Arial"/>
                <a:ea typeface="微软雅黑"/>
              </a:rPr>
              <a:t>电子、汽车、家电等行业</a:t>
            </a:r>
            <a:endParaRPr lang="zh-CN" altLang="en-US" sz="1200" i="1" dirty="0">
              <a:latin typeface="Arial"/>
              <a:ea typeface="微软雅黑"/>
            </a:endParaRPr>
          </a:p>
        </p:txBody>
      </p:sp>
      <p:sp>
        <p:nvSpPr>
          <p:cNvPr id="74" name="等腰三角形 73"/>
          <p:cNvSpPr/>
          <p:nvPr/>
        </p:nvSpPr>
        <p:spPr>
          <a:xfrm rot="10800000">
            <a:off x="4114655" y="5733142"/>
            <a:ext cx="1296000" cy="7200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33998" y="3917629"/>
            <a:ext cx="2525229" cy="1759354"/>
          </a:xfrm>
          <a:prstGeom prst="rect">
            <a:avLst/>
          </a:prstGeom>
        </p:spPr>
      </p:pic>
      <p:sp>
        <p:nvSpPr>
          <p:cNvPr id="76" name="矩形 75"/>
          <p:cNvSpPr/>
          <p:nvPr/>
        </p:nvSpPr>
        <p:spPr bwMode="auto">
          <a:xfrm>
            <a:off x="241231" y="1000593"/>
            <a:ext cx="8693721" cy="634020"/>
          </a:xfrm>
          <a:prstGeom prst="rect">
            <a:avLst/>
          </a:prstGeom>
        </p:spPr>
        <p:txBody>
          <a:bodyPr wrap="square">
            <a:spAutoFit/>
          </a:bodyPr>
          <a:lstStyle/>
          <a:p>
            <a:pPr algn="just">
              <a:lnSpc>
                <a:spcPct val="110000"/>
              </a:lnSpc>
            </a:pPr>
            <a:r>
              <a:rPr lang="zh-CN" altLang="en-US" sz="1600" dirty="0">
                <a:solidFill>
                  <a:prstClr val="black"/>
                </a:solidFill>
                <a:latin typeface="微软雅黑" panose="020B0503020204020204" pitchFamily="34" charset="-122"/>
                <a:ea typeface="微软雅黑" panose="020B0503020204020204" pitchFamily="34" charset="-122"/>
              </a:rPr>
              <a:t>虚拟仿真、大数据和云计算等新一代信息技术与设计、制造、运维等生产关键环节深度融合，</a:t>
            </a:r>
            <a:r>
              <a:rPr lang="zh-CN" altLang="en-US" sz="1600" dirty="0" smtClean="0">
                <a:solidFill>
                  <a:prstClr val="black"/>
                </a:solidFill>
                <a:latin typeface="微软雅黑" panose="020B0503020204020204" pitchFamily="34" charset="-122"/>
                <a:ea typeface="微软雅黑" panose="020B0503020204020204" pitchFamily="34" charset="-122"/>
              </a:rPr>
              <a:t>催生了各类生产和管理的智能化应用，有效实现了提质降本增效的要求。</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77" name="标题 1"/>
          <p:cNvSpPr txBox="1">
            <a:spLocks noChangeArrowheads="1"/>
          </p:cNvSpPr>
          <p:nvPr/>
        </p:nvSpPr>
        <p:spPr bwMode="auto">
          <a:xfrm>
            <a:off x="-1" y="323"/>
            <a:ext cx="9164525" cy="10525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b="1">
                <a:solidFill>
                  <a:srgbClr val="FF0000"/>
                </a:solidFill>
                <a:latin typeface="+mj-lt"/>
                <a:ea typeface="+mj-ea"/>
                <a:cs typeface="+mj-cs"/>
                <a:sym typeface="Arial" pitchFamily="34" charset="0"/>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5pPr>
            <a:lvl6pPr marL="4572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6pPr>
            <a:lvl7pPr marL="9144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7pPr>
            <a:lvl8pPr marL="13716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8pPr>
            <a:lvl9pPr marL="18288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9pPr>
          </a:lstStyle>
          <a:p>
            <a:r>
              <a:rPr lang="zh-CN" altLang="en-US" sz="2800" dirty="0" smtClean="0">
                <a:solidFill>
                  <a:srgbClr val="000000"/>
                </a:solidFill>
                <a:latin typeface="黑体" pitchFamily="49" charset="-122"/>
                <a:ea typeface="黑体" pitchFamily="49" charset="-122"/>
                <a:sym typeface="黑体" pitchFamily="49" charset="-122"/>
              </a:rPr>
              <a:t>智能制造催生生产和管理过程数字化、网络化、智能化</a:t>
            </a:r>
            <a:endParaRPr lang="zh-CN" altLang="zh-CN" sz="2800" dirty="0">
              <a:solidFill>
                <a:srgbClr val="000000"/>
              </a:solidFill>
              <a:latin typeface="黑体" pitchFamily="49" charset="-122"/>
              <a:ea typeface="黑体" pitchFamily="49" charset="-122"/>
              <a:sym typeface="黑体" pitchFamily="49" charset="-122"/>
            </a:endParaRPr>
          </a:p>
        </p:txBody>
      </p:sp>
    </p:spTree>
    <p:extLst>
      <p:ext uri="{BB962C8B-B14F-4D97-AF65-F5344CB8AC3E}">
        <p14:creationId xmlns:p14="http://schemas.microsoft.com/office/powerpoint/2010/main" val="18472094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0" y="323"/>
            <a:ext cx="9144000" cy="10525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b="1">
                <a:solidFill>
                  <a:srgbClr val="FF0000"/>
                </a:solidFill>
                <a:latin typeface="+mj-lt"/>
                <a:ea typeface="+mj-ea"/>
                <a:cs typeface="+mj-cs"/>
                <a:sym typeface="Arial" pitchFamily="34" charset="0"/>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5pPr>
            <a:lvl6pPr marL="4572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6pPr>
            <a:lvl7pPr marL="9144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7pPr>
            <a:lvl8pPr marL="13716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8pPr>
            <a:lvl9pPr marL="1828800" algn="ctr" rtl="0" eaLnBrk="0" fontAlgn="base" hangingPunct="0">
              <a:spcBef>
                <a:spcPct val="0"/>
              </a:spcBef>
              <a:spcAft>
                <a:spcPct val="0"/>
              </a:spcAft>
              <a:defRPr sz="4000" b="1">
                <a:solidFill>
                  <a:srgbClr val="FF0000"/>
                </a:solidFill>
                <a:latin typeface="Arial" pitchFamily="34" charset="0"/>
                <a:ea typeface="宋体" pitchFamily="2" charset="-122"/>
                <a:sym typeface="Arial" pitchFamily="34" charset="0"/>
              </a:defRPr>
            </a:lvl9pPr>
          </a:lstStyle>
          <a:p>
            <a:pPr>
              <a:buFont typeface="Arial" pitchFamily="34" charset="0"/>
              <a:buNone/>
            </a:pPr>
            <a:r>
              <a:rPr lang="zh-CN" altLang="en-US" sz="2800" dirty="0" smtClean="0">
                <a:solidFill>
                  <a:srgbClr val="000000"/>
                </a:solidFill>
                <a:latin typeface="黑体" pitchFamily="49" charset="-122"/>
                <a:ea typeface="黑体" pitchFamily="49" charset="-122"/>
                <a:sym typeface="黑体" pitchFamily="49" charset="-122"/>
              </a:rPr>
              <a:t>智能制造推动了工业生产模式和商业模式的变革</a:t>
            </a:r>
            <a:endParaRPr lang="zh-CN" altLang="zh-CN" sz="2800" dirty="0">
              <a:solidFill>
                <a:srgbClr val="000000"/>
              </a:solidFill>
              <a:latin typeface="黑体" pitchFamily="49" charset="-122"/>
              <a:ea typeface="黑体" pitchFamily="49" charset="-122"/>
              <a:sym typeface="黑体" pitchFamily="49" charset="-122"/>
            </a:endParaRPr>
          </a:p>
        </p:txBody>
      </p:sp>
      <p:sp>
        <p:nvSpPr>
          <p:cNvPr id="54" name="矩形 53"/>
          <p:cNvSpPr/>
          <p:nvPr/>
        </p:nvSpPr>
        <p:spPr bwMode="auto">
          <a:xfrm>
            <a:off x="221713" y="908720"/>
            <a:ext cx="8693721" cy="363176"/>
          </a:xfrm>
          <a:prstGeom prst="rect">
            <a:avLst/>
          </a:prstGeom>
        </p:spPr>
        <p:txBody>
          <a:bodyPr wrap="square">
            <a:spAutoFit/>
          </a:bodyPr>
          <a:lstStyle/>
          <a:p>
            <a:pPr algn="just">
              <a:lnSpc>
                <a:spcPct val="110000"/>
              </a:lnSpc>
            </a:pPr>
            <a:r>
              <a:rPr lang="zh-CN" altLang="en-US" sz="1600" dirty="0">
                <a:solidFill>
                  <a:prstClr val="black"/>
                </a:solidFill>
                <a:latin typeface="微软雅黑" panose="020B0503020204020204" pitchFamily="34" charset="-122"/>
                <a:ea typeface="微软雅黑" panose="020B0503020204020204" pitchFamily="34" charset="-122"/>
              </a:rPr>
              <a:t>互联网</a:t>
            </a:r>
            <a:r>
              <a:rPr lang="zh-CN" altLang="en-US" sz="1600" dirty="0" smtClean="0">
                <a:solidFill>
                  <a:prstClr val="black"/>
                </a:solidFill>
                <a:latin typeface="微软雅黑" panose="020B0503020204020204" pitchFamily="34" charset="-122"/>
                <a:ea typeface="微软雅黑" panose="020B0503020204020204" pitchFamily="34" charset="-122"/>
              </a:rPr>
              <a:t>技术思维</a:t>
            </a:r>
            <a:r>
              <a:rPr lang="zh-CN" altLang="en-US" sz="1600" dirty="0">
                <a:solidFill>
                  <a:prstClr val="black"/>
                </a:solidFill>
                <a:latin typeface="微软雅黑" panose="020B0503020204020204" pitchFamily="34" charset="-122"/>
                <a:ea typeface="微软雅黑" panose="020B0503020204020204" pitchFamily="34" charset="-122"/>
              </a:rPr>
              <a:t>运用于企业设计、</a:t>
            </a:r>
            <a:r>
              <a:rPr lang="zh-CN" altLang="en-US" sz="1600" dirty="0" smtClean="0">
                <a:solidFill>
                  <a:prstClr val="black"/>
                </a:solidFill>
                <a:latin typeface="微软雅黑" panose="020B0503020204020204" pitchFamily="34" charset="-122"/>
                <a:ea typeface="微软雅黑" panose="020B0503020204020204" pitchFamily="34" charset="-122"/>
              </a:rPr>
              <a:t>制造和</a:t>
            </a:r>
            <a:r>
              <a:rPr lang="zh-CN" altLang="en-US" sz="1600" dirty="0">
                <a:solidFill>
                  <a:prstClr val="black"/>
                </a:solidFill>
                <a:latin typeface="微软雅黑" panose="020B0503020204020204" pitchFamily="34" charset="-122"/>
                <a:ea typeface="微软雅黑" panose="020B0503020204020204" pitchFamily="34" charset="-122"/>
              </a:rPr>
              <a:t>服务过程中</a:t>
            </a:r>
            <a:r>
              <a:rPr lang="zh-CN" altLang="en-US" sz="1600" dirty="0" smtClean="0">
                <a:solidFill>
                  <a:prstClr val="black"/>
                </a:solidFill>
                <a:latin typeface="微软雅黑" panose="020B0503020204020204" pitchFamily="34" charset="-122"/>
                <a:ea typeface="微软雅黑" panose="020B0503020204020204" pitchFamily="34" charset="-122"/>
              </a:rPr>
              <a:t>，推动企业生产</a:t>
            </a:r>
            <a:r>
              <a:rPr lang="zh-CN" altLang="en-US" sz="1600" dirty="0">
                <a:solidFill>
                  <a:prstClr val="black"/>
                </a:solidFill>
                <a:latin typeface="微软雅黑" panose="020B0503020204020204" pitchFamily="34" charset="-122"/>
                <a:ea typeface="微软雅黑" panose="020B0503020204020204" pitchFamily="34" charset="-122"/>
              </a:rPr>
              <a:t>组织方式和商业模式变革。</a:t>
            </a:r>
          </a:p>
        </p:txBody>
      </p:sp>
      <p:sp>
        <p:nvSpPr>
          <p:cNvPr id="55" name="圆角矩形 54"/>
          <p:cNvSpPr/>
          <p:nvPr/>
        </p:nvSpPr>
        <p:spPr>
          <a:xfrm>
            <a:off x="528325" y="1758118"/>
            <a:ext cx="1721929" cy="506297"/>
          </a:xfrm>
          <a:prstGeom prst="roundRect">
            <a:avLst/>
          </a:prstGeom>
          <a:solidFill>
            <a:srgbClr val="C0504D">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众包、众创</a:t>
            </a:r>
            <a:endPar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56" name="圆角矩形 55"/>
          <p:cNvSpPr/>
          <p:nvPr/>
        </p:nvSpPr>
        <p:spPr>
          <a:xfrm>
            <a:off x="2569637" y="1758118"/>
            <a:ext cx="4449651" cy="506297"/>
          </a:xfrm>
          <a:prstGeom prst="roundRect">
            <a:avLst/>
          </a:prstGeom>
          <a:solidFill>
            <a:srgbClr val="C0504D">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协同化制造、大规模定制</a:t>
            </a:r>
            <a:endPar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57" name="直接箭头连接符 56"/>
          <p:cNvCxnSpPr/>
          <p:nvPr/>
        </p:nvCxnSpPr>
        <p:spPr>
          <a:xfrm>
            <a:off x="499294" y="1669291"/>
            <a:ext cx="8316000" cy="0"/>
          </a:xfrm>
          <a:prstGeom prst="straightConnector1">
            <a:avLst/>
          </a:prstGeom>
          <a:noFill/>
          <a:ln w="25400" cap="flat" cmpd="sng" algn="ctr">
            <a:solidFill>
              <a:srgbClr val="0070C0"/>
            </a:solidFill>
            <a:prstDash val="solid"/>
            <a:tailEnd type="triangle"/>
          </a:ln>
          <a:effectLst/>
        </p:spPr>
      </p:cxnSp>
      <p:cxnSp>
        <p:nvCxnSpPr>
          <p:cNvPr id="58" name="直接连接符 57"/>
          <p:cNvCxnSpPr/>
          <p:nvPr/>
        </p:nvCxnSpPr>
        <p:spPr>
          <a:xfrm>
            <a:off x="2399330" y="1470537"/>
            <a:ext cx="0" cy="423745"/>
          </a:xfrm>
          <a:prstGeom prst="line">
            <a:avLst/>
          </a:prstGeom>
          <a:noFill/>
          <a:ln w="12700" cap="flat" cmpd="sng" algn="ctr">
            <a:solidFill>
              <a:srgbClr val="0070C0"/>
            </a:solidFill>
            <a:prstDash val="solid"/>
            <a:tailEnd type="none"/>
          </a:ln>
          <a:effectLst/>
        </p:spPr>
      </p:cxnSp>
      <p:sp>
        <p:nvSpPr>
          <p:cNvPr id="59" name="文本框 58"/>
          <p:cNvSpPr txBox="1"/>
          <p:nvPr/>
        </p:nvSpPr>
        <p:spPr>
          <a:xfrm>
            <a:off x="827584" y="1315980"/>
            <a:ext cx="1005403" cy="338554"/>
          </a:xfrm>
          <a:prstGeom prst="rect">
            <a:avLst/>
          </a:prstGeom>
          <a:noFill/>
        </p:spPr>
        <p:txBody>
          <a:bodyPr wrap="none" rtlCol="0">
            <a:spAutoFit/>
          </a:bodyPr>
          <a:lstStyle/>
          <a:p>
            <a:r>
              <a:rPr lang="zh-CN" altLang="en-US" sz="1600" dirty="0" smtClean="0">
                <a:solidFill>
                  <a:srgbClr val="FF0000"/>
                </a:solidFill>
                <a:latin typeface="微软雅黑" panose="020B0503020204020204" pitchFamily="34" charset="-122"/>
                <a:ea typeface="微软雅黑" panose="020B0503020204020204" pitchFamily="34" charset="-122"/>
              </a:rPr>
              <a:t>设计模式</a:t>
            </a:r>
            <a:endParaRPr lang="zh-CN" altLang="en-US" sz="1600" dirty="0">
              <a:solidFill>
                <a:srgbClr val="FF0000"/>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4140103" y="1329840"/>
            <a:ext cx="1005403" cy="338554"/>
          </a:xfrm>
          <a:prstGeom prst="rect">
            <a:avLst/>
          </a:prstGeom>
          <a:noFill/>
        </p:spPr>
        <p:txBody>
          <a:bodyPr wrap="none" rtlCol="0">
            <a:spAutoFit/>
          </a:bodyPr>
          <a:lstStyle/>
          <a:p>
            <a:r>
              <a:rPr lang="zh-CN" altLang="en-US" sz="1600" dirty="0" smtClean="0">
                <a:solidFill>
                  <a:srgbClr val="FF0000"/>
                </a:solidFill>
                <a:latin typeface="微软雅黑" panose="020B0503020204020204" pitchFamily="34" charset="-122"/>
                <a:ea typeface="微软雅黑" panose="020B0503020204020204" pitchFamily="34" charset="-122"/>
              </a:rPr>
              <a:t>制造模式</a:t>
            </a:r>
            <a:endParaRPr lang="zh-CN" altLang="en-US" sz="1600" dirty="0">
              <a:solidFill>
                <a:srgbClr val="FF0000"/>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497243" y="2325215"/>
            <a:ext cx="1753011" cy="1121321"/>
          </a:xfrm>
          <a:prstGeom prst="roundRect">
            <a:avLst>
              <a:gd name="adj" fmla="val 10532"/>
            </a:avLst>
          </a:prstGeom>
          <a:noFill/>
          <a:ln w="12700" cap="flat" cmpd="sng" algn="ctr">
            <a:solidFill>
              <a:srgbClr val="0070C0"/>
            </a:solidFill>
            <a:prstDash val="solid"/>
          </a:ln>
          <a:effectLst/>
        </p:spPr>
        <p:txBody>
          <a:bodyPr rtlCol="0" anchor="ctr"/>
          <a:lstStyle/>
          <a:p>
            <a:pPr>
              <a:spcBef>
                <a:spcPts val="600"/>
              </a:spcBef>
            </a:pPr>
            <a:r>
              <a:rPr lang="zh-CN" altLang="en-US" sz="1400" kern="0" dirty="0" smtClean="0">
                <a:solidFill>
                  <a:srgbClr val="000000"/>
                </a:solidFill>
                <a:latin typeface="微软雅黑" panose="020B0503020204020204" pitchFamily="34" charset="-122"/>
                <a:ea typeface="微软雅黑" panose="020B0503020204020204" pitchFamily="34" charset="-122"/>
              </a:rPr>
              <a:t>基于互联网平台，充分调动社会创意资源，支撑企业创新研发。</a:t>
            </a:r>
          </a:p>
        </p:txBody>
      </p:sp>
      <p:cxnSp>
        <p:nvCxnSpPr>
          <p:cNvPr id="62" name="直接箭头连接符 61"/>
          <p:cNvCxnSpPr>
            <a:stCxn id="55" idx="3"/>
          </p:cNvCxnSpPr>
          <p:nvPr/>
        </p:nvCxnSpPr>
        <p:spPr>
          <a:xfrm>
            <a:off x="2250254" y="2011267"/>
            <a:ext cx="319383" cy="0"/>
          </a:xfrm>
          <a:prstGeom prst="straightConnector1">
            <a:avLst/>
          </a:prstGeom>
          <a:noFill/>
          <a:ln w="25400" cap="flat" cmpd="sng" algn="ctr">
            <a:solidFill>
              <a:srgbClr val="0070C0"/>
            </a:solidFill>
            <a:prstDash val="solid"/>
            <a:tailEnd type="triangle"/>
          </a:ln>
          <a:effectLst/>
        </p:spPr>
      </p:cxnSp>
      <p:sp>
        <p:nvSpPr>
          <p:cNvPr id="63" name="圆角矩形 62"/>
          <p:cNvSpPr/>
          <p:nvPr/>
        </p:nvSpPr>
        <p:spPr>
          <a:xfrm>
            <a:off x="2569638" y="2325215"/>
            <a:ext cx="4449650" cy="1121322"/>
          </a:xfrm>
          <a:prstGeom prst="roundRect">
            <a:avLst>
              <a:gd name="adj" fmla="val 10532"/>
            </a:avLst>
          </a:prstGeom>
          <a:noFill/>
          <a:ln w="12700" cap="flat" cmpd="sng" algn="ctr">
            <a:solidFill>
              <a:srgbClr val="0070C0"/>
            </a:solidFill>
            <a:prstDash val="solid"/>
          </a:ln>
          <a:effectLst/>
        </p:spPr>
        <p:txBody>
          <a:bodyPr rtlCol="0" anchor="ctr"/>
          <a:lstStyle/>
          <a:p>
            <a:pPr marL="285750" indent="-285750">
              <a:buFont typeface="微软雅黑" panose="020B0503020204020204" pitchFamily="34" charset="-122"/>
              <a:buChar char="−"/>
              <a:defRPr/>
            </a:pPr>
            <a:r>
              <a:rPr lang="zh-CN" altLang="en-US" sz="1400" kern="0" dirty="0" smtClean="0">
                <a:solidFill>
                  <a:srgbClr val="000000"/>
                </a:solidFill>
                <a:latin typeface="微软雅黑" panose="020B0503020204020204" pitchFamily="34" charset="-122"/>
                <a:ea typeface="微软雅黑" panose="020B0503020204020204" pitchFamily="34" charset="-122"/>
              </a:rPr>
              <a:t>协同制造：基于互联网平台，集聚制造资源，异地协同制造；</a:t>
            </a:r>
            <a:endParaRPr lang="en-US" altLang="zh-CN" sz="1400" kern="0" dirty="0" smtClean="0">
              <a:solidFill>
                <a:srgbClr val="000000"/>
              </a:solidFill>
              <a:latin typeface="微软雅黑" panose="020B0503020204020204" pitchFamily="34" charset="-122"/>
              <a:ea typeface="微软雅黑" panose="020B0503020204020204" pitchFamily="34" charset="-122"/>
            </a:endParaRPr>
          </a:p>
          <a:p>
            <a:pPr marL="285750" indent="-285750">
              <a:spcBef>
                <a:spcPts val="600"/>
              </a:spcBef>
              <a:buFont typeface="微软雅黑" panose="020B0503020204020204" pitchFamily="34" charset="-122"/>
              <a:buChar char="−"/>
              <a:defRPr/>
            </a:pPr>
            <a:r>
              <a:rPr lang="zh-CN" altLang="en-US" sz="1400" kern="0" dirty="0" smtClean="0">
                <a:solidFill>
                  <a:srgbClr val="000000"/>
                </a:solidFill>
                <a:latin typeface="微软雅黑" panose="020B0503020204020204" pitchFamily="34" charset="-122"/>
                <a:ea typeface="微软雅黑" panose="020B0503020204020204" pitchFamily="34" charset="-122"/>
              </a:rPr>
              <a:t>大规模定制：根据需求，灵活组织生产，实现个性定制</a:t>
            </a:r>
            <a:endParaRPr lang="en-US" altLang="zh-CN" sz="1400" kern="0" dirty="0" smtClean="0">
              <a:solidFill>
                <a:srgbClr val="000000"/>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7380313" y="1758118"/>
            <a:ext cx="1584176" cy="506297"/>
          </a:xfrm>
          <a:prstGeom prst="roundRect">
            <a:avLst/>
          </a:prstGeom>
          <a:solidFill>
            <a:srgbClr val="C0504D">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kern="0" dirty="0">
                <a:solidFill>
                  <a:srgbClr val="000000"/>
                </a:solidFill>
                <a:latin typeface="微软雅黑" panose="020B0503020204020204" pitchFamily="34" charset="-122"/>
                <a:ea typeface="微软雅黑" panose="020B0503020204020204" pitchFamily="34" charset="-122"/>
              </a:rPr>
              <a:t>制造</a:t>
            </a:r>
            <a:r>
              <a:rPr kumimoji="0" lang="zh-CN" altLang="en-US" sz="1600"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服务化</a:t>
            </a:r>
            <a:endParaRPr kumimoji="0"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65" name="直接箭头连接符 64"/>
          <p:cNvCxnSpPr>
            <a:endCxn id="64" idx="1"/>
          </p:cNvCxnSpPr>
          <p:nvPr/>
        </p:nvCxnSpPr>
        <p:spPr>
          <a:xfrm>
            <a:off x="7074028" y="2011266"/>
            <a:ext cx="306285" cy="1"/>
          </a:xfrm>
          <a:prstGeom prst="straightConnector1">
            <a:avLst/>
          </a:prstGeom>
          <a:noFill/>
          <a:ln w="25400" cap="flat" cmpd="sng" algn="ctr">
            <a:solidFill>
              <a:srgbClr val="0070C0"/>
            </a:solidFill>
            <a:prstDash val="solid"/>
            <a:tailEnd type="triangle"/>
          </a:ln>
          <a:effectLst/>
        </p:spPr>
      </p:cxnSp>
      <p:sp>
        <p:nvSpPr>
          <p:cNvPr id="66" name="圆角矩形 65"/>
          <p:cNvSpPr/>
          <p:nvPr/>
        </p:nvSpPr>
        <p:spPr>
          <a:xfrm>
            <a:off x="7324073" y="2325215"/>
            <a:ext cx="1640415" cy="1121322"/>
          </a:xfrm>
          <a:prstGeom prst="roundRect">
            <a:avLst>
              <a:gd name="adj" fmla="val 10532"/>
            </a:avLst>
          </a:prstGeom>
          <a:noFill/>
          <a:ln w="12700" cap="flat" cmpd="sng" algn="ctr">
            <a:solidFill>
              <a:srgbClr val="0070C0"/>
            </a:solidFill>
            <a:prstDash val="solid"/>
          </a:ln>
          <a:effectLst/>
        </p:spPr>
        <p:txBody>
          <a:bodyPr rtlCol="0" anchor="ctr"/>
          <a:lstStyle/>
          <a:p>
            <a:pPr>
              <a:spcBef>
                <a:spcPts val="600"/>
              </a:spcBef>
              <a:defRPr/>
            </a:pPr>
            <a:r>
              <a:rPr lang="zh-CN" altLang="en-US" sz="1400" kern="0" dirty="0">
                <a:solidFill>
                  <a:srgbClr val="000000"/>
                </a:solidFill>
                <a:latin typeface="微软雅黑" panose="020B0503020204020204" pitchFamily="34" charset="-122"/>
                <a:ea typeface="微软雅黑" panose="020B0503020204020204" pitchFamily="34" charset="-122"/>
              </a:rPr>
              <a:t>通过</a:t>
            </a:r>
            <a:r>
              <a:rPr lang="zh-CN" altLang="en-US" sz="1400" kern="0" dirty="0" smtClean="0">
                <a:solidFill>
                  <a:srgbClr val="000000"/>
                </a:solidFill>
                <a:latin typeface="微软雅黑" panose="020B0503020204020204" pitchFamily="34" charset="-122"/>
                <a:ea typeface="微软雅黑" panose="020B0503020204020204" pitchFamily="34" charset="-122"/>
              </a:rPr>
              <a:t>产品远程监测、数据挖掘分析，提供远程维护和运维决策</a:t>
            </a:r>
            <a:endParaRPr lang="zh-CN" altLang="en-US" sz="1400" kern="0" dirty="0">
              <a:solidFill>
                <a:srgbClr val="000000"/>
              </a:solidFill>
              <a:latin typeface="微软雅黑" panose="020B0503020204020204" pitchFamily="34" charset="-122"/>
              <a:ea typeface="微软雅黑" panose="020B0503020204020204" pitchFamily="34" charset="-122"/>
            </a:endParaRPr>
          </a:p>
        </p:txBody>
      </p:sp>
      <p:cxnSp>
        <p:nvCxnSpPr>
          <p:cNvPr id="67" name="直接连接符 66"/>
          <p:cNvCxnSpPr/>
          <p:nvPr/>
        </p:nvCxnSpPr>
        <p:spPr>
          <a:xfrm>
            <a:off x="7236296" y="1460540"/>
            <a:ext cx="0" cy="423745"/>
          </a:xfrm>
          <a:prstGeom prst="line">
            <a:avLst/>
          </a:prstGeom>
          <a:noFill/>
          <a:ln w="12700" cap="flat" cmpd="sng" algn="ctr">
            <a:solidFill>
              <a:srgbClr val="0070C0"/>
            </a:solidFill>
            <a:prstDash val="solid"/>
            <a:tailEnd type="none"/>
          </a:ln>
          <a:effectLst/>
        </p:spPr>
      </p:cxnSp>
      <p:sp>
        <p:nvSpPr>
          <p:cNvPr id="68" name="文本框 67"/>
          <p:cNvSpPr txBox="1"/>
          <p:nvPr/>
        </p:nvSpPr>
        <p:spPr>
          <a:xfrm>
            <a:off x="7527037" y="1330268"/>
            <a:ext cx="1005403" cy="338554"/>
          </a:xfrm>
          <a:prstGeom prst="rect">
            <a:avLst/>
          </a:prstGeom>
          <a:noFill/>
        </p:spPr>
        <p:txBody>
          <a:bodyPr wrap="none" rtlCol="0">
            <a:spAutoFit/>
          </a:bodyPr>
          <a:lstStyle/>
          <a:p>
            <a:r>
              <a:rPr lang="zh-CN" altLang="en-US" sz="1600" dirty="0" smtClean="0">
                <a:solidFill>
                  <a:srgbClr val="FF0000"/>
                </a:solidFill>
                <a:latin typeface="微软雅黑" panose="020B0503020204020204" pitchFamily="34" charset="-122"/>
                <a:ea typeface="微软雅黑" panose="020B0503020204020204" pitchFamily="34" charset="-122"/>
              </a:rPr>
              <a:t>服务模式</a:t>
            </a:r>
            <a:endParaRPr lang="zh-CN" altLang="en-US" sz="1600" dirty="0">
              <a:solidFill>
                <a:srgbClr val="FF0000"/>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63449" y="1750704"/>
            <a:ext cx="430887" cy="1007766"/>
          </a:xfrm>
          <a:prstGeom prst="rect">
            <a:avLst/>
          </a:prstGeom>
          <a:noFill/>
        </p:spPr>
        <p:txBody>
          <a:bodyPr vert="eaVert" wrap="square" rtlCol="0">
            <a:spAutoFit/>
          </a:bodyPr>
          <a:lstStyle/>
          <a:p>
            <a:pPr algn="ctr"/>
            <a:r>
              <a:rPr lang="zh-CN" altLang="en-US" sz="1600" b="1" dirty="0" smtClean="0">
                <a:solidFill>
                  <a:srgbClr val="000000"/>
                </a:solidFill>
                <a:latin typeface="微软雅黑" panose="020B0503020204020204" pitchFamily="34" charset="-122"/>
                <a:ea typeface="微软雅黑" panose="020B0503020204020204" pitchFamily="34" charset="-122"/>
              </a:rPr>
              <a:t>典型模式</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586382" y="3540129"/>
            <a:ext cx="1393330" cy="307777"/>
          </a:xfrm>
          <a:prstGeom prst="rect">
            <a:avLst/>
          </a:prstGeom>
          <a:noFill/>
        </p:spPr>
        <p:txBody>
          <a:bodyPr wrap="non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sz="1400" dirty="0" smtClean="0"/>
              <a:t>海尔</a:t>
            </a:r>
            <a:r>
              <a:rPr lang="en-US" altLang="zh-CN" sz="1400" dirty="0" smtClean="0"/>
              <a:t>Hope</a:t>
            </a:r>
            <a:r>
              <a:rPr lang="zh-CN" altLang="en-US" sz="1400" dirty="0" smtClean="0"/>
              <a:t>众创</a:t>
            </a:r>
            <a:endParaRPr lang="zh-CN" altLang="en-US" sz="1400" dirty="0"/>
          </a:p>
        </p:txBody>
      </p:sp>
      <p:sp>
        <p:nvSpPr>
          <p:cNvPr id="71" name="文本框 70"/>
          <p:cNvSpPr txBox="1"/>
          <p:nvPr/>
        </p:nvSpPr>
        <p:spPr>
          <a:xfrm>
            <a:off x="7415539" y="3525447"/>
            <a:ext cx="1620957" cy="307777"/>
          </a:xfrm>
          <a:prstGeom prst="rect">
            <a:avLst/>
          </a:prstGeom>
          <a:noFill/>
        </p:spPr>
        <p:txBody>
          <a:bodyPr wrap="non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sz="1400" dirty="0" smtClean="0"/>
              <a:t>三一重工远程服务</a:t>
            </a:r>
            <a:endParaRPr lang="zh-CN" altLang="en-US" sz="1400" dirty="0"/>
          </a:p>
        </p:txBody>
      </p:sp>
      <p:sp>
        <p:nvSpPr>
          <p:cNvPr id="72" name="文本框 71"/>
          <p:cNvSpPr txBox="1"/>
          <p:nvPr/>
        </p:nvSpPr>
        <p:spPr>
          <a:xfrm>
            <a:off x="2209648" y="3538134"/>
            <a:ext cx="1441420" cy="307777"/>
          </a:xfrm>
          <a:prstGeom prst="rect">
            <a:avLst/>
          </a:prstGeom>
          <a:noFill/>
        </p:spPr>
        <p:txBody>
          <a:bodyPr wrap="non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sz="1400" dirty="0" smtClean="0"/>
              <a:t>数码大方云制造</a:t>
            </a:r>
            <a:endParaRPr lang="zh-CN" altLang="en-US" sz="1400" dirty="0"/>
          </a:p>
        </p:txBody>
      </p:sp>
      <p:sp>
        <p:nvSpPr>
          <p:cNvPr id="73" name="文本框 72"/>
          <p:cNvSpPr txBox="1"/>
          <p:nvPr/>
        </p:nvSpPr>
        <p:spPr>
          <a:xfrm>
            <a:off x="4657294" y="3525318"/>
            <a:ext cx="1620957" cy="307777"/>
          </a:xfrm>
          <a:prstGeom prst="rect">
            <a:avLst/>
          </a:prstGeom>
          <a:noFill/>
        </p:spPr>
        <p:txBody>
          <a:bodyPr wrap="none" rtlCol="0">
            <a:spAutoFit/>
          </a:bodyPr>
          <a:lstStyle>
            <a:defPPr>
              <a:defRPr lang="zh-CN"/>
            </a:defPPr>
            <a:lvl1pPr>
              <a:defRPr sz="1600" b="1">
                <a:solidFill>
                  <a:srgbClr val="000000"/>
                </a:solidFill>
                <a:latin typeface="微软雅黑" panose="020B0503020204020204" pitchFamily="34" charset="-122"/>
                <a:ea typeface="微软雅黑" panose="020B0503020204020204" pitchFamily="34" charset="-122"/>
              </a:defRPr>
            </a:lvl1pPr>
          </a:lstStyle>
          <a:p>
            <a:r>
              <a:rPr lang="zh-CN" altLang="en-US" sz="1400" dirty="0" smtClean="0"/>
              <a:t>青岛红领个性定制</a:t>
            </a:r>
            <a:endParaRPr lang="zh-CN" altLang="en-US" sz="1400" dirty="0"/>
          </a:p>
        </p:txBody>
      </p:sp>
      <p:pic>
        <p:nvPicPr>
          <p:cNvPr id="74" name="Picture 2" descr="http://image17-c.poco.cn/mypoco/myphoto/20150528/18/178306053201505281816323383710264335_007.jpg?639x354_13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270" t="11978" r="13321"/>
          <a:stretch/>
        </p:blipFill>
        <p:spPr bwMode="auto">
          <a:xfrm>
            <a:off x="600732" y="3815434"/>
            <a:ext cx="1336700" cy="1193895"/>
          </a:xfrm>
          <a:prstGeom prst="rect">
            <a:avLst/>
          </a:prstGeom>
          <a:ln>
            <a:noFill/>
          </a:ln>
          <a:effectLst>
            <a:softEdge rad="19050"/>
          </a:effectLst>
          <a:extLst>
            <a:ext uri="{909E8E84-426E-40DD-AFC4-6F175D3DCCD1}">
              <a14:hiddenFill xmlns:a14="http://schemas.microsoft.com/office/drawing/2010/main">
                <a:solidFill>
                  <a:srgbClr val="FFFFFF"/>
                </a:solidFill>
              </a14:hiddenFill>
            </a:ext>
          </a:extLst>
        </p:spPr>
      </p:pic>
      <p:sp>
        <p:nvSpPr>
          <p:cNvPr id="75" name="矩形 74"/>
          <p:cNvSpPr/>
          <p:nvPr/>
        </p:nvSpPr>
        <p:spPr>
          <a:xfrm>
            <a:off x="600732" y="4990673"/>
            <a:ext cx="1416237" cy="646331"/>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全球各领域</a:t>
            </a:r>
            <a:r>
              <a:rPr lang="en-US" altLang="zh-CN" sz="1200" dirty="0" smtClean="0">
                <a:latin typeface="微软雅黑" panose="020B0503020204020204" pitchFamily="34" charset="-122"/>
                <a:ea typeface="微软雅黑" panose="020B0503020204020204" pitchFamily="34" charset="-122"/>
              </a:rPr>
              <a:t>200</a:t>
            </a:r>
            <a:r>
              <a:rPr lang="zh-CN" altLang="en-US" sz="1200" dirty="0" smtClean="0">
                <a:latin typeface="微软雅黑" panose="020B0503020204020204" pitchFamily="34" charset="-122"/>
                <a:ea typeface="微软雅黑" panose="020B0503020204020204" pitchFamily="34" charset="-122"/>
              </a:rPr>
              <a:t>多万设计人员注册，实现众创研发</a:t>
            </a:r>
            <a:endParaRPr lang="zh-CN" altLang="en-US" sz="1200" dirty="0">
              <a:latin typeface="微软雅黑" panose="020B0503020204020204" pitchFamily="34" charset="-122"/>
              <a:ea typeface="微软雅黑" panose="020B0503020204020204" pitchFamily="34" charset="-122"/>
            </a:endParaRPr>
          </a:p>
        </p:txBody>
      </p:sp>
      <p:sp>
        <p:nvSpPr>
          <p:cNvPr id="76" name="矩形 75"/>
          <p:cNvSpPr/>
          <p:nvPr/>
        </p:nvSpPr>
        <p:spPr>
          <a:xfrm>
            <a:off x="2123728" y="4988932"/>
            <a:ext cx="1499798" cy="646331"/>
          </a:xfrm>
          <a:prstGeom prst="rect">
            <a:avLst/>
          </a:prstGeom>
        </p:spPr>
        <p:txBody>
          <a:bodyPr wrap="square">
            <a:spAutoFit/>
          </a:bodyPr>
          <a:lstStyle/>
          <a:p>
            <a:r>
              <a:rPr lang="en-US" altLang="zh-CN" sz="1200" dirty="0" smtClean="0">
                <a:latin typeface="微软雅黑" panose="020B0503020204020204" pitchFamily="34" charset="-122"/>
                <a:ea typeface="微软雅黑" panose="020B0503020204020204" pitchFamily="34" charset="-122"/>
              </a:rPr>
              <a:t>3</a:t>
            </a:r>
            <a:r>
              <a:rPr lang="zh-CN" altLang="en-US" sz="1200" dirty="0" smtClean="0">
                <a:latin typeface="微软雅黑" panose="020B0503020204020204" pitchFamily="34" charset="-122"/>
                <a:ea typeface="微软雅黑" panose="020B0503020204020204" pitchFamily="34" charset="-122"/>
              </a:rPr>
              <a:t>万企业在平台上共享能力资源，支撑多个行业协同制造</a:t>
            </a:r>
            <a:endParaRPr lang="zh-CN" altLang="en-US" sz="1200" dirty="0">
              <a:latin typeface="微软雅黑" panose="020B0503020204020204" pitchFamily="34" charset="-122"/>
              <a:ea typeface="微软雅黑" panose="020B0503020204020204" pitchFamily="34" charset="-122"/>
            </a:endParaRPr>
          </a:p>
        </p:txBody>
      </p:sp>
      <p:pic>
        <p:nvPicPr>
          <p:cNvPr id="77" name="图片 76"/>
          <p:cNvPicPr>
            <a:picLocks noChangeAspect="1"/>
          </p:cNvPicPr>
          <p:nvPr/>
        </p:nvPicPr>
        <p:blipFill>
          <a:blip r:embed="rId4" cstate="print"/>
          <a:stretch>
            <a:fillRect/>
          </a:stretch>
        </p:blipFill>
        <p:spPr>
          <a:xfrm>
            <a:off x="2248233" y="3785367"/>
            <a:ext cx="1337228" cy="1275573"/>
          </a:xfrm>
          <a:prstGeom prst="rect">
            <a:avLst/>
          </a:prstGeom>
        </p:spPr>
      </p:pic>
      <p:cxnSp>
        <p:nvCxnSpPr>
          <p:cNvPr id="78" name="直接连接符 77"/>
          <p:cNvCxnSpPr/>
          <p:nvPr/>
        </p:nvCxnSpPr>
        <p:spPr>
          <a:xfrm>
            <a:off x="3607491" y="3538133"/>
            <a:ext cx="0" cy="176047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195736" y="3538133"/>
            <a:ext cx="0" cy="176047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7236296" y="3548772"/>
            <a:ext cx="0" cy="176047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3645556" y="5144874"/>
            <a:ext cx="3574706" cy="461665"/>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大数据提炼共性需求，百万万亿种数据组合，覆盖</a:t>
            </a:r>
            <a:r>
              <a:rPr lang="en-US" altLang="zh-CN" sz="1200" dirty="0" smtClean="0">
                <a:latin typeface="微软雅黑" panose="020B0503020204020204" pitchFamily="34" charset="-122"/>
                <a:ea typeface="微软雅黑" panose="020B0503020204020204" pitchFamily="34" charset="-122"/>
              </a:rPr>
              <a:t>99.9%</a:t>
            </a:r>
            <a:r>
              <a:rPr lang="zh-CN" altLang="en-US" sz="1200" dirty="0" smtClean="0">
                <a:latin typeface="微软雅黑" panose="020B0503020204020204" pitchFamily="34" charset="-122"/>
                <a:ea typeface="微软雅黑" panose="020B0503020204020204" pitchFamily="34" charset="-122"/>
              </a:rPr>
              <a:t>的个性化需求</a:t>
            </a:r>
            <a:endParaRPr lang="zh-CN" altLang="en-US" sz="1200" dirty="0">
              <a:latin typeface="微软雅黑" panose="020B0503020204020204" pitchFamily="34" charset="-122"/>
              <a:ea typeface="微软雅黑" panose="020B0503020204020204" pitchFamily="34" charset="-122"/>
            </a:endParaRPr>
          </a:p>
        </p:txBody>
      </p:sp>
      <p:sp>
        <p:nvSpPr>
          <p:cNvPr id="83" name="文本框 82"/>
          <p:cNvSpPr txBox="1"/>
          <p:nvPr/>
        </p:nvSpPr>
        <p:spPr>
          <a:xfrm>
            <a:off x="63449" y="3746299"/>
            <a:ext cx="430887" cy="1304953"/>
          </a:xfrm>
          <a:prstGeom prst="rect">
            <a:avLst/>
          </a:prstGeom>
          <a:noFill/>
        </p:spPr>
        <p:txBody>
          <a:bodyPr vert="eaVert" wrap="square" rtlCol="0">
            <a:spAutoFit/>
          </a:bodyPr>
          <a:lstStyle/>
          <a:p>
            <a:pPr algn="ctr"/>
            <a:r>
              <a:rPr lang="zh-CN" altLang="en-US" sz="1600" b="1" dirty="0" smtClean="0">
                <a:solidFill>
                  <a:srgbClr val="000000"/>
                </a:solidFill>
                <a:latin typeface="微软雅黑" panose="020B0503020204020204" pitchFamily="34" charset="-122"/>
                <a:ea typeface="微软雅黑" panose="020B0503020204020204" pitchFamily="34" charset="-122"/>
              </a:rPr>
              <a:t>行业</a:t>
            </a:r>
            <a:r>
              <a:rPr lang="zh-CN" altLang="en-US" sz="1600" b="1" dirty="0">
                <a:solidFill>
                  <a:srgbClr val="000000"/>
                </a:solidFill>
                <a:latin typeface="微软雅黑" panose="020B0503020204020204" pitchFamily="34" charset="-122"/>
                <a:ea typeface="微软雅黑" panose="020B0503020204020204" pitchFamily="34" charset="-122"/>
              </a:rPr>
              <a:t>应用</a:t>
            </a:r>
          </a:p>
        </p:txBody>
      </p:sp>
      <p:sp>
        <p:nvSpPr>
          <p:cNvPr id="97" name="矩形 96"/>
          <p:cNvSpPr/>
          <p:nvPr/>
        </p:nvSpPr>
        <p:spPr>
          <a:xfrm>
            <a:off x="7471185" y="4988932"/>
            <a:ext cx="1627389" cy="646331"/>
          </a:xfrm>
          <a:prstGeom prst="rect">
            <a:avLst/>
          </a:prstGeom>
        </p:spPr>
        <p:txBody>
          <a:bodyPr wrap="square">
            <a:spAutoFit/>
          </a:bodyPr>
          <a:lstStyle/>
          <a:p>
            <a:r>
              <a:rPr lang="en-US" altLang="zh-CN" sz="1200" dirty="0" smtClean="0">
                <a:latin typeface="微软雅黑" panose="020B0503020204020204" pitchFamily="34" charset="-122"/>
                <a:ea typeface="微软雅黑" panose="020B0503020204020204" pitchFamily="34" charset="-122"/>
              </a:rPr>
              <a:t>10</a:t>
            </a:r>
            <a:r>
              <a:rPr lang="zh-CN" altLang="en-US" sz="1200" dirty="0" smtClean="0">
                <a:latin typeface="微软雅黑" panose="020B0503020204020204" pitchFamily="34" charset="-122"/>
                <a:ea typeface="微软雅黑" panose="020B0503020204020204" pitchFamily="34" charset="-122"/>
              </a:rPr>
              <a:t>万台机械联网，数百种数据采集存储分析，提供综合服务</a:t>
            </a:r>
            <a:endParaRPr lang="zh-CN" altLang="en-US" sz="1200" dirty="0">
              <a:latin typeface="微软雅黑" panose="020B0503020204020204" pitchFamily="34" charset="-122"/>
              <a:ea typeface="微软雅黑" panose="020B0503020204020204" pitchFamily="34" charset="-122"/>
            </a:endParaRPr>
          </a:p>
        </p:txBody>
      </p:sp>
      <p:sp>
        <p:nvSpPr>
          <p:cNvPr id="101" name="右大括号 100"/>
          <p:cNvSpPr/>
          <p:nvPr/>
        </p:nvSpPr>
        <p:spPr>
          <a:xfrm rot="5400000">
            <a:off x="4657253" y="1460306"/>
            <a:ext cx="45719" cy="833998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13" name="图片 1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03577" y="3913667"/>
            <a:ext cx="1591764" cy="1137586"/>
          </a:xfrm>
          <a:prstGeom prst="rect">
            <a:avLst/>
          </a:prstGeom>
        </p:spPr>
      </p:pic>
      <p:sp>
        <p:nvSpPr>
          <p:cNvPr id="114" name="圆角矩形 113"/>
          <p:cNvSpPr/>
          <p:nvPr/>
        </p:nvSpPr>
        <p:spPr>
          <a:xfrm>
            <a:off x="1562620" y="5813022"/>
            <a:ext cx="2606647" cy="506297"/>
          </a:xfrm>
          <a:prstGeom prst="roundRect">
            <a:avLst/>
          </a:prstGeom>
          <a:solidFill>
            <a:srgbClr val="C0504D">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产品</a:t>
            </a:r>
            <a:r>
              <a:rPr lang="en-US" altLang="zh-CN" sz="1400" b="1" kern="0" dirty="0" smtClean="0">
                <a:solidFill>
                  <a:srgbClr val="000000"/>
                </a:solidFill>
                <a:latin typeface="微软雅黑" panose="020B0503020204020204" pitchFamily="34" charset="-122"/>
                <a:ea typeface="微软雅黑" panose="020B0503020204020204" pitchFamily="34" charset="-122"/>
              </a:rPr>
              <a:t>    </a:t>
            </a:r>
            <a:r>
              <a:rPr lang="zh-CN" altLang="en-US" sz="1400" b="1" kern="0" dirty="0" smtClean="0">
                <a:solidFill>
                  <a:srgbClr val="000000"/>
                </a:solidFill>
                <a:latin typeface="微软雅黑" panose="020B0503020204020204" pitchFamily="34" charset="-122"/>
                <a:ea typeface="微软雅黑" panose="020B0503020204020204" pitchFamily="34" charset="-122"/>
              </a:rPr>
              <a:t>产品</a:t>
            </a:r>
            <a:r>
              <a:rPr lang="en-US" altLang="zh-CN" sz="1400" b="1" kern="0" dirty="0" smtClean="0">
                <a:solidFill>
                  <a:srgbClr val="000000"/>
                </a:solidFill>
                <a:latin typeface="微软雅黑" panose="020B0503020204020204" pitchFamily="34" charset="-122"/>
                <a:ea typeface="微软雅黑" panose="020B0503020204020204" pitchFamily="34" charset="-122"/>
              </a:rPr>
              <a:t>+</a:t>
            </a:r>
            <a:r>
              <a:rPr kumimoji="0" lang="zh-CN" altLang="en-US" sz="1400"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服务</a:t>
            </a:r>
            <a:r>
              <a:rPr lang="en-US" altLang="zh-CN" sz="1400" b="1" kern="0" dirty="0" smtClean="0">
                <a:solidFill>
                  <a:srgbClr val="000000"/>
                </a:solidFill>
                <a:latin typeface="微软雅黑" panose="020B0503020204020204" pitchFamily="34" charset="-122"/>
                <a:ea typeface="微软雅黑" panose="020B0503020204020204" pitchFamily="34" charset="-122"/>
              </a:rPr>
              <a:t>    </a:t>
            </a:r>
            <a:r>
              <a:rPr kumimoji="0" lang="zh-CN" altLang="en-US" sz="1400" b="1"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价值增值</a:t>
            </a:r>
            <a:endParaRPr kumimoji="0" lang="zh-CN" altLang="en-US"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107" name="直接箭头连接符 106"/>
          <p:cNvCxnSpPr/>
          <p:nvPr/>
        </p:nvCxnSpPr>
        <p:spPr>
          <a:xfrm>
            <a:off x="3088656" y="6063076"/>
            <a:ext cx="2216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5" name="直接箭头连接符 114"/>
          <p:cNvCxnSpPr/>
          <p:nvPr/>
        </p:nvCxnSpPr>
        <p:spPr>
          <a:xfrm>
            <a:off x="2014179" y="6063076"/>
            <a:ext cx="2216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7" name="文本框 116"/>
          <p:cNvSpPr txBox="1"/>
          <p:nvPr/>
        </p:nvSpPr>
        <p:spPr>
          <a:xfrm>
            <a:off x="557217" y="5880823"/>
            <a:ext cx="1005403" cy="338554"/>
          </a:xfrm>
          <a:prstGeom prst="rect">
            <a:avLst/>
          </a:prstGeom>
          <a:noFill/>
        </p:spPr>
        <p:txBody>
          <a:bodyPr wrap="none" rtlCol="0">
            <a:spAutoFit/>
          </a:bodyPr>
          <a:lstStyle/>
          <a:p>
            <a:r>
              <a:rPr lang="zh-CN" altLang="en-US" sz="1600" dirty="0" smtClean="0">
                <a:solidFill>
                  <a:srgbClr val="FF0000"/>
                </a:solidFill>
                <a:latin typeface="微软雅黑" panose="020B0503020204020204" pitchFamily="34" charset="-122"/>
                <a:ea typeface="微软雅黑" panose="020B0503020204020204" pitchFamily="34" charset="-122"/>
              </a:rPr>
              <a:t>商业模式</a:t>
            </a:r>
            <a:endParaRPr lang="zh-CN" altLang="en-US" sz="1600" dirty="0">
              <a:solidFill>
                <a:srgbClr val="FF000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03564" y="3782387"/>
            <a:ext cx="3568635" cy="1423681"/>
          </a:xfrm>
          <a:prstGeom prst="rect">
            <a:avLst/>
          </a:prstGeom>
        </p:spPr>
      </p:pic>
      <p:sp>
        <p:nvSpPr>
          <p:cNvPr id="41" name="矩形 40"/>
          <p:cNvSpPr/>
          <p:nvPr/>
        </p:nvSpPr>
        <p:spPr>
          <a:xfrm>
            <a:off x="6387156" y="5709977"/>
            <a:ext cx="2660592" cy="830997"/>
          </a:xfrm>
          <a:prstGeom prst="rect">
            <a:avLst/>
          </a:prstGeom>
        </p:spPr>
        <p:txBody>
          <a:bodyPr wrap="square">
            <a:spAutoFit/>
          </a:bodyPr>
          <a:lstStyle/>
          <a:p>
            <a:r>
              <a:rPr lang="en-US" altLang="zh-CN" sz="1200" dirty="0" smtClean="0">
                <a:latin typeface="微软雅黑" panose="020B0503020204020204" pitchFamily="34" charset="-122"/>
                <a:ea typeface="微软雅黑" panose="020B0503020204020204" pitchFamily="34" charset="-122"/>
              </a:rPr>
              <a:t>2005</a:t>
            </a:r>
            <a:r>
              <a:rPr lang="zh-CN" altLang="en-US" sz="1200" dirty="0" smtClean="0">
                <a:latin typeface="微软雅黑" panose="020B0503020204020204" pitchFamily="34" charset="-122"/>
                <a:ea typeface="微软雅黑" panose="020B0503020204020204" pitchFamily="34" charset="-122"/>
              </a:rPr>
              <a:t>年提出从出售空气压缩机向出售解决方案和系统服务转变。</a:t>
            </a:r>
            <a:r>
              <a:rPr lang="en-US" altLang="zh-CN" sz="1200" dirty="0" smtClean="0">
                <a:latin typeface="微软雅黑" panose="020B0503020204020204" pitchFamily="34" charset="-122"/>
                <a:ea typeface="微软雅黑" panose="020B0503020204020204" pitchFamily="34" charset="-122"/>
              </a:rPr>
              <a:t>2013</a:t>
            </a:r>
            <a:r>
              <a:rPr lang="zh-CN" altLang="en-US" sz="1200" dirty="0" smtClean="0">
                <a:latin typeface="微软雅黑" panose="020B0503020204020204" pitchFamily="34" charset="-122"/>
                <a:ea typeface="微软雅黑" panose="020B0503020204020204" pitchFamily="34" charset="-122"/>
              </a:rPr>
              <a:t>年动力服务占总量的</a:t>
            </a:r>
            <a:r>
              <a:rPr lang="en-US" altLang="zh-CN" sz="1200" dirty="0" smtClean="0">
                <a:latin typeface="微软雅黑" panose="020B0503020204020204" pitchFamily="34" charset="-122"/>
                <a:ea typeface="微软雅黑" panose="020B0503020204020204" pitchFamily="34" charset="-122"/>
              </a:rPr>
              <a:t>49%</a:t>
            </a:r>
            <a:r>
              <a:rPr lang="zh-CN" altLang="en-US" sz="1200" dirty="0" smtClean="0">
                <a:latin typeface="微软雅黑" panose="020B0503020204020204" pitchFamily="34" charset="-122"/>
                <a:ea typeface="微软雅黑" panose="020B0503020204020204" pitchFamily="34" charset="-122"/>
              </a:rPr>
              <a:t>，人均运营利润是西门子油气集团的</a:t>
            </a:r>
            <a:r>
              <a:rPr lang="en-US" altLang="zh-CN" sz="1200" dirty="0" smtClean="0">
                <a:latin typeface="微软雅黑" panose="020B0503020204020204" pitchFamily="34" charset="-122"/>
                <a:ea typeface="微软雅黑" panose="020B0503020204020204" pitchFamily="34" charset="-122"/>
              </a:rPr>
              <a:t>1.2</a:t>
            </a:r>
            <a:r>
              <a:rPr lang="zh-CN" altLang="en-US" sz="1200" dirty="0" smtClean="0">
                <a:latin typeface="微软雅黑" panose="020B0503020204020204" pitchFamily="34" charset="-122"/>
                <a:ea typeface="微软雅黑" panose="020B0503020204020204" pitchFamily="34" charset="-122"/>
              </a:rPr>
              <a:t>倍</a:t>
            </a:r>
            <a:endParaRPr lang="zh-CN" altLang="en-US" sz="1200" dirty="0">
              <a:latin typeface="微软雅黑" panose="020B0503020204020204" pitchFamily="34" charset="-122"/>
              <a:ea typeface="微软雅黑" panose="020B0503020204020204" pitchFamily="34" charset="-122"/>
            </a:endParaRPr>
          </a:p>
        </p:txBody>
      </p:sp>
      <p:pic>
        <p:nvPicPr>
          <p:cNvPr id="43" name="图片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19913" y="5743751"/>
            <a:ext cx="1170355" cy="761280"/>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36454" y="5654506"/>
            <a:ext cx="782823" cy="863342"/>
          </a:xfrm>
          <a:prstGeom prst="rect">
            <a:avLst/>
          </a:prstGeom>
        </p:spPr>
      </p:pic>
    </p:spTree>
    <p:extLst>
      <p:ext uri="{BB962C8B-B14F-4D97-AF65-F5344CB8AC3E}">
        <p14:creationId xmlns:p14="http://schemas.microsoft.com/office/powerpoint/2010/main" val="26366760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标题 1"/>
          <p:cNvSpPr>
            <a:spLocks noGrp="1"/>
          </p:cNvSpPr>
          <p:nvPr>
            <p:ph type="title"/>
          </p:nvPr>
        </p:nvSpPr>
        <p:spPr>
          <a:xfrm>
            <a:off x="291822" y="0"/>
            <a:ext cx="8406091" cy="1052736"/>
          </a:xfrm>
        </p:spPr>
        <p:txBody>
          <a:bodyPr/>
          <a:lstStyle/>
          <a:p>
            <a:r>
              <a:rPr lang="zh-CN" altLang="en-US" sz="3600" dirty="0" smtClean="0">
                <a:solidFill>
                  <a:schemeClr val="tx1"/>
                </a:solidFill>
                <a:latin typeface="黑体" pitchFamily="49" charset="-122"/>
                <a:ea typeface="黑体" pitchFamily="49" charset="-122"/>
              </a:rPr>
              <a:t>主要内容</a:t>
            </a:r>
          </a:p>
        </p:txBody>
      </p:sp>
      <p:sp>
        <p:nvSpPr>
          <p:cNvPr id="3" name="灯片编号占位符 2"/>
          <p:cNvSpPr>
            <a:spLocks noGrp="1"/>
          </p:cNvSpPr>
          <p:nvPr>
            <p:ph type="sldNum" sz="quarter" idx="12"/>
          </p:nvPr>
        </p:nvSpPr>
        <p:spPr/>
        <p:txBody>
          <a:bodyPr/>
          <a:lstStyle/>
          <a:p>
            <a:pPr>
              <a:defRPr/>
            </a:pPr>
            <a:fld id="{099C3DA7-4DFC-4A97-9397-A0FA77BE85B3}" type="slidenum">
              <a:rPr lang="en-US" smtClean="0"/>
              <a:pPr>
                <a:defRPr/>
              </a:pPr>
              <a:t>54</a:t>
            </a:fld>
            <a:endParaRPr lang="en-US"/>
          </a:p>
        </p:txBody>
      </p:sp>
      <p:grpSp>
        <p:nvGrpSpPr>
          <p:cNvPr id="33" name="Group 24"/>
          <p:cNvGrpSpPr>
            <a:grpSpLocks/>
          </p:cNvGrpSpPr>
          <p:nvPr/>
        </p:nvGrpSpPr>
        <p:grpSpPr bwMode="auto">
          <a:xfrm>
            <a:off x="1678773" y="2098824"/>
            <a:ext cx="1578479" cy="476797"/>
            <a:chOff x="1440" y="1392"/>
            <a:chExt cx="624" cy="240"/>
          </a:xfrm>
        </p:grpSpPr>
        <p:sp>
          <p:nvSpPr>
            <p:cNvPr id="34" name="Line 25"/>
            <p:cNvSpPr>
              <a:spLocks noChangeShapeType="1"/>
            </p:cNvSpPr>
            <p:nvPr/>
          </p:nvSpPr>
          <p:spPr bwMode="auto">
            <a:xfrm flipV="1">
              <a:off x="1440" y="1392"/>
              <a:ext cx="240" cy="240"/>
            </a:xfrm>
            <a:prstGeom prst="line">
              <a:avLst/>
            </a:prstGeom>
            <a:noFill/>
            <a:ln w="12700" cap="rnd">
              <a:solidFill>
                <a:schemeClr val="tx1"/>
              </a:solidFill>
              <a:prstDash val="sysDot"/>
              <a:round/>
              <a:headEnd/>
              <a:tailEnd/>
            </a:ln>
          </p:spPr>
          <p:txBody>
            <a:bodyPr/>
            <a:lstStyle/>
            <a:p>
              <a:endParaRPr lang="zh-CN" altLang="en-US"/>
            </a:p>
          </p:txBody>
        </p:sp>
        <p:sp>
          <p:nvSpPr>
            <p:cNvPr id="39" name="Line 26"/>
            <p:cNvSpPr>
              <a:spLocks noChangeShapeType="1"/>
            </p:cNvSpPr>
            <p:nvPr/>
          </p:nvSpPr>
          <p:spPr bwMode="auto">
            <a:xfrm>
              <a:off x="1680" y="1392"/>
              <a:ext cx="384" cy="0"/>
            </a:xfrm>
            <a:prstGeom prst="line">
              <a:avLst/>
            </a:prstGeom>
            <a:noFill/>
            <a:ln w="12700" cap="rnd">
              <a:solidFill>
                <a:schemeClr val="tx1"/>
              </a:solidFill>
              <a:prstDash val="sysDot"/>
              <a:round/>
              <a:headEnd/>
              <a:tailEnd/>
            </a:ln>
          </p:spPr>
          <p:txBody>
            <a:bodyPr/>
            <a:lstStyle/>
            <a:p>
              <a:endParaRPr lang="zh-CN" altLang="en-US"/>
            </a:p>
          </p:txBody>
        </p:sp>
      </p:grpSp>
      <p:sp>
        <p:nvSpPr>
          <p:cNvPr id="55" name="Oval 19"/>
          <p:cNvSpPr>
            <a:spLocks noChangeArrowheads="1"/>
          </p:cNvSpPr>
          <p:nvPr/>
        </p:nvSpPr>
        <p:spPr bwMode="auto">
          <a:xfrm>
            <a:off x="3282884" y="4076456"/>
            <a:ext cx="228600" cy="228600"/>
          </a:xfrm>
          <a:prstGeom prst="ellipse">
            <a:avLst/>
          </a:prstGeom>
          <a:solidFill>
            <a:srgbClr val="FF0000"/>
          </a:solidFill>
          <a:ln w="19050">
            <a:noFill/>
            <a:round/>
            <a:headEnd/>
            <a:tailEnd/>
          </a:ln>
          <a:effectLst>
            <a:innerShdw blurRad="63500" dist="50800" dir="2700000">
              <a:prstClr val="black">
                <a:alpha val="50000"/>
              </a:prstClr>
            </a:innerShdw>
          </a:effectLst>
        </p:spPr>
        <p:txBody>
          <a:bodyPr wrap="none" anchor="ctr"/>
          <a:lstStyle/>
          <a:p>
            <a:pPr>
              <a:defRPr/>
            </a:pPr>
            <a:endParaRPr lang="zh-CN" altLang="en-US" sz="2800">
              <a:latin typeface="楷体_GB2312" pitchFamily="49" charset="-122"/>
              <a:ea typeface="楷体_GB2312" pitchFamily="49" charset="-122"/>
            </a:endParaRPr>
          </a:p>
        </p:txBody>
      </p:sp>
      <p:sp>
        <p:nvSpPr>
          <p:cNvPr id="56" name="AutoShape 44"/>
          <p:cNvSpPr>
            <a:spLocks noChangeArrowheads="1"/>
          </p:cNvSpPr>
          <p:nvPr/>
        </p:nvSpPr>
        <p:spPr bwMode="gray">
          <a:xfrm>
            <a:off x="3544033" y="1844824"/>
            <a:ext cx="5211029" cy="508000"/>
          </a:xfrm>
          <a:prstGeom prst="roundRect">
            <a:avLst>
              <a:gd name="adj" fmla="val 50000"/>
            </a:avLst>
          </a:prstGeom>
          <a:noFill/>
          <a:ln w="12700" algn="ctr">
            <a:solidFill>
              <a:schemeClr val="bg2"/>
            </a:solidFill>
            <a:round/>
            <a:headEnd/>
            <a:tailEnd/>
          </a:ln>
        </p:spPr>
        <p:txBody>
          <a:bodyPr wrap="none" anchor="ctr"/>
          <a:lstStyle/>
          <a:p>
            <a:pPr>
              <a:lnSpc>
                <a:spcPct val="150000"/>
              </a:lnSpc>
              <a:defRPr/>
            </a:pPr>
            <a:r>
              <a:rPr lang="zh-CN" altLang="en-US" sz="2800" kern="0" dirty="0">
                <a:latin typeface="微软雅黑" pitchFamily="34" charset="-122"/>
                <a:ea typeface="微软雅黑" pitchFamily="34" charset="-122"/>
              </a:rPr>
              <a:t>一</a:t>
            </a:r>
            <a:r>
              <a:rPr lang="zh-CN" altLang="en-US" sz="2800" kern="0" dirty="0" smtClean="0">
                <a:latin typeface="微软雅黑" pitchFamily="34" charset="-122"/>
                <a:ea typeface="微软雅黑" pitchFamily="34" charset="-122"/>
              </a:rPr>
              <a:t>、</a:t>
            </a:r>
            <a:r>
              <a:rPr lang="en-US" altLang="zh-CN" sz="2800" kern="0" dirty="0" smtClean="0">
                <a:latin typeface="微软雅黑" pitchFamily="34" charset="-122"/>
                <a:ea typeface="微软雅黑" pitchFamily="34" charset="-122"/>
              </a:rPr>
              <a:t>ICT</a:t>
            </a:r>
            <a:r>
              <a:rPr lang="zh-CN" altLang="en-US" sz="2800" kern="0" dirty="0" smtClean="0">
                <a:latin typeface="微软雅黑" pitchFamily="34" charset="-122"/>
                <a:ea typeface="微软雅黑" pitchFamily="34" charset="-122"/>
              </a:rPr>
              <a:t>服务业总体发展情况</a:t>
            </a:r>
            <a:endParaRPr lang="en-US" altLang="zh-CN" sz="2800" kern="0" dirty="0">
              <a:latin typeface="微软雅黑" pitchFamily="34" charset="-122"/>
              <a:ea typeface="微软雅黑" pitchFamily="34" charset="-122"/>
            </a:endParaRPr>
          </a:p>
        </p:txBody>
      </p:sp>
      <p:grpSp>
        <p:nvGrpSpPr>
          <p:cNvPr id="57" name="组合 70"/>
          <p:cNvGrpSpPr>
            <a:grpSpLocks/>
          </p:cNvGrpSpPr>
          <p:nvPr/>
        </p:nvGrpSpPr>
        <p:grpSpPr bwMode="auto">
          <a:xfrm>
            <a:off x="131575" y="2080529"/>
            <a:ext cx="2143125" cy="2139950"/>
            <a:chOff x="214282" y="2786058"/>
            <a:chExt cx="2071718" cy="1997080"/>
          </a:xfrm>
        </p:grpSpPr>
        <p:sp>
          <p:nvSpPr>
            <p:cNvPr id="58" name="Oval 78"/>
            <p:cNvSpPr>
              <a:spLocks noChangeArrowheads="1"/>
            </p:cNvSpPr>
            <p:nvPr/>
          </p:nvSpPr>
          <p:spPr bwMode="gray">
            <a:xfrm>
              <a:off x="298450" y="2838450"/>
              <a:ext cx="1987550" cy="1944688"/>
            </a:xfrm>
            <a:prstGeom prst="ellipse">
              <a:avLst/>
            </a:prstGeom>
            <a:gradFill rotWithShape="1">
              <a:gsLst>
                <a:gs pos="0">
                  <a:srgbClr val="FFFFFF"/>
                </a:gs>
                <a:gs pos="50000">
                  <a:srgbClr val="BBE0E3"/>
                </a:gs>
                <a:gs pos="100000">
                  <a:srgbClr val="FFFFFF"/>
                </a:gs>
              </a:gsLst>
              <a:lin ang="2700000" scaled="1"/>
            </a:gradFill>
            <a:ln w="38100" algn="ctr">
              <a:noFill/>
              <a:round/>
              <a:headEnd/>
              <a:tailEnd/>
            </a:ln>
          </p:spPr>
          <p:txBody>
            <a:bodyPr wrap="none" anchor="ctr"/>
            <a:lstStyle/>
            <a:p>
              <a:endParaRPr lang="zh-CN" altLang="en-US"/>
            </a:p>
          </p:txBody>
        </p:sp>
        <p:sp>
          <p:nvSpPr>
            <p:cNvPr id="59" name="Oval 79"/>
            <p:cNvSpPr>
              <a:spLocks noChangeArrowheads="1"/>
            </p:cNvSpPr>
            <p:nvPr/>
          </p:nvSpPr>
          <p:spPr bwMode="gray">
            <a:xfrm>
              <a:off x="214282" y="2786058"/>
              <a:ext cx="2071718" cy="1997080"/>
            </a:xfrm>
            <a:prstGeom prst="ellipse">
              <a:avLst/>
            </a:prstGeom>
            <a:gradFill rotWithShape="1">
              <a:gsLst>
                <a:gs pos="0">
                  <a:srgbClr val="83D3FF"/>
                </a:gs>
                <a:gs pos="50000">
                  <a:srgbClr val="B5E2FF"/>
                </a:gs>
                <a:gs pos="100000">
                  <a:srgbClr val="DBF0FF"/>
                </a:gs>
              </a:gsLst>
              <a:lin ang="13500000" scaled="1"/>
            </a:gradFill>
            <a:ln w="38100" algn="ctr">
              <a:noFill/>
              <a:round/>
              <a:headEnd/>
              <a:tailEnd/>
            </a:ln>
          </p:spPr>
          <p:txBody>
            <a:bodyPr wrap="none" anchor="ctr"/>
            <a:lstStyle/>
            <a:p>
              <a:endParaRPr lang="zh-CN" altLang="en-US"/>
            </a:p>
          </p:txBody>
        </p:sp>
        <p:sp>
          <p:nvSpPr>
            <p:cNvPr id="60" name="Oval 80"/>
            <p:cNvSpPr>
              <a:spLocks noChangeArrowheads="1"/>
            </p:cNvSpPr>
            <p:nvPr/>
          </p:nvSpPr>
          <p:spPr bwMode="gray">
            <a:xfrm>
              <a:off x="427323" y="2965706"/>
              <a:ext cx="1729804" cy="1691968"/>
            </a:xfrm>
            <a:prstGeom prst="ellipse">
              <a:avLst/>
            </a:prstGeom>
            <a:gradFill rotWithShape="1">
              <a:gsLst>
                <a:gs pos="0">
                  <a:srgbClr val="65797B"/>
                </a:gs>
                <a:gs pos="50000">
                  <a:srgbClr val="BBE0E3"/>
                </a:gs>
                <a:gs pos="100000">
                  <a:srgbClr val="65797B"/>
                </a:gs>
              </a:gsLst>
              <a:lin ang="18900000" scaled="1"/>
            </a:gradFill>
            <a:ln w="38100" algn="ctr">
              <a:noFill/>
              <a:round/>
              <a:headEnd/>
              <a:tailEnd/>
            </a:ln>
          </p:spPr>
          <p:txBody>
            <a:bodyPr anchor="ctr"/>
            <a:lstStyle/>
            <a:p>
              <a:endParaRPr lang="zh-CN" altLang="en-US"/>
            </a:p>
          </p:txBody>
        </p:sp>
        <p:sp>
          <p:nvSpPr>
            <p:cNvPr id="61" name="Oval 81"/>
            <p:cNvSpPr>
              <a:spLocks noChangeArrowheads="1"/>
            </p:cNvSpPr>
            <p:nvPr/>
          </p:nvSpPr>
          <p:spPr bwMode="gray">
            <a:xfrm>
              <a:off x="429138" y="2967498"/>
              <a:ext cx="1729804" cy="1691968"/>
            </a:xfrm>
            <a:prstGeom prst="ellipse">
              <a:avLst/>
            </a:prstGeom>
            <a:gradFill rotWithShape="1">
              <a:gsLst>
                <a:gs pos="0">
                  <a:srgbClr val="778E90"/>
                </a:gs>
                <a:gs pos="100000">
                  <a:srgbClr val="BBE0E3">
                    <a:alpha val="0"/>
                  </a:srgbClr>
                </a:gs>
              </a:gsLst>
              <a:lin ang="2700000" scaled="1"/>
            </a:gradFill>
            <a:ln w="38100" algn="ctr">
              <a:noFill/>
              <a:round/>
              <a:headEnd/>
              <a:tailEnd/>
            </a:ln>
          </p:spPr>
          <p:txBody>
            <a:bodyPr anchor="ctr"/>
            <a:lstStyle/>
            <a:p>
              <a:endParaRPr lang="zh-CN" altLang="en-US"/>
            </a:p>
          </p:txBody>
        </p:sp>
        <p:sp>
          <p:nvSpPr>
            <p:cNvPr id="62" name="Oval 82"/>
            <p:cNvSpPr>
              <a:spLocks noChangeArrowheads="1"/>
            </p:cNvSpPr>
            <p:nvPr/>
          </p:nvSpPr>
          <p:spPr bwMode="gray">
            <a:xfrm>
              <a:off x="512633" y="3048154"/>
              <a:ext cx="1557368" cy="1523488"/>
            </a:xfrm>
            <a:prstGeom prst="ellipse">
              <a:avLst/>
            </a:prstGeom>
            <a:solidFill>
              <a:srgbClr val="333333"/>
            </a:solidFill>
            <a:ln w="38100" algn="ctr">
              <a:noFill/>
              <a:round/>
              <a:headEnd/>
              <a:tailEnd/>
            </a:ln>
          </p:spPr>
          <p:txBody>
            <a:bodyPr anchor="ctr"/>
            <a:lstStyle/>
            <a:p>
              <a:endParaRPr lang="zh-CN" altLang="en-US"/>
            </a:p>
          </p:txBody>
        </p:sp>
        <p:grpSp>
          <p:nvGrpSpPr>
            <p:cNvPr id="63" name="Group 83"/>
            <p:cNvGrpSpPr>
              <a:grpSpLocks/>
            </p:cNvGrpSpPr>
            <p:nvPr/>
          </p:nvGrpSpPr>
          <p:grpSpPr bwMode="auto">
            <a:xfrm>
              <a:off x="539860" y="3067869"/>
              <a:ext cx="1504730" cy="1471510"/>
              <a:chOff x="4162" y="1706"/>
              <a:chExt cx="1251" cy="1252"/>
            </a:xfrm>
          </p:grpSpPr>
          <p:sp>
            <p:nvSpPr>
              <p:cNvPr id="64" name="Oval 84"/>
              <p:cNvSpPr>
                <a:spLocks noChangeArrowheads="1"/>
              </p:cNvSpPr>
              <p:nvPr/>
            </p:nvSpPr>
            <p:spPr bwMode="gray">
              <a:xfrm>
                <a:off x="4162" y="1706"/>
                <a:ext cx="1251" cy="125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65" name="Oval 85"/>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66" name="Oval 86"/>
              <p:cNvSpPr>
                <a:spLocks noChangeArrowheads="1"/>
              </p:cNvSpPr>
              <p:nvPr/>
            </p:nvSpPr>
            <p:spPr bwMode="gray">
              <a:xfrm>
                <a:off x="4191" y="1725"/>
                <a:ext cx="1161" cy="1141"/>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67" name="Oval 87"/>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p>
            </p:txBody>
          </p:sp>
        </p:grpSp>
      </p:grpSp>
      <p:sp>
        <p:nvSpPr>
          <p:cNvPr id="68" name="Text Box 88"/>
          <p:cNvSpPr txBox="1">
            <a:spLocks noChangeArrowheads="1"/>
          </p:cNvSpPr>
          <p:nvPr/>
        </p:nvSpPr>
        <p:spPr bwMode="gray">
          <a:xfrm>
            <a:off x="288738" y="2669492"/>
            <a:ext cx="1785937" cy="833437"/>
          </a:xfrm>
          <a:prstGeom prst="rect">
            <a:avLst/>
          </a:prstGeom>
          <a:noFill/>
          <a:ln w="9525" algn="ctr">
            <a:noFill/>
            <a:miter lim="800000"/>
            <a:headEnd/>
            <a:tailEnd/>
          </a:ln>
        </p:spPr>
        <p:txBody>
          <a:bodyPr lIns="93276" tIns="46638" rIns="93276" bIns="46638"/>
          <a:lstStyle/>
          <a:p>
            <a:pPr algn="ctr" defTabSz="933450"/>
            <a:r>
              <a:rPr lang="zh-CN" altLang="en-US" sz="3200" b="1">
                <a:latin typeface="微软雅黑" pitchFamily="34" charset="-122"/>
                <a:ea typeface="微软雅黑" pitchFamily="34" charset="-122"/>
              </a:rPr>
              <a:t>主要</a:t>
            </a:r>
            <a:endParaRPr lang="en-US" altLang="zh-CN" sz="3200" b="1">
              <a:latin typeface="微软雅黑" pitchFamily="34" charset="-122"/>
              <a:ea typeface="微软雅黑" pitchFamily="34" charset="-122"/>
            </a:endParaRPr>
          </a:p>
          <a:p>
            <a:pPr algn="ctr" defTabSz="933450"/>
            <a:r>
              <a:rPr lang="zh-CN" altLang="en-US" sz="3200" b="1">
                <a:latin typeface="微软雅黑" pitchFamily="34" charset="-122"/>
                <a:ea typeface="微软雅黑" pitchFamily="34" charset="-122"/>
              </a:rPr>
              <a:t>内容</a:t>
            </a:r>
            <a:endParaRPr lang="en-US" altLang="zh-CN" sz="3200" b="1">
              <a:latin typeface="微软雅黑" pitchFamily="34" charset="-122"/>
              <a:ea typeface="微软雅黑" pitchFamily="34" charset="-122"/>
            </a:endParaRPr>
          </a:p>
        </p:txBody>
      </p:sp>
      <p:sp>
        <p:nvSpPr>
          <p:cNvPr id="71" name="Oval 19"/>
          <p:cNvSpPr>
            <a:spLocks noChangeArrowheads="1"/>
          </p:cNvSpPr>
          <p:nvPr/>
        </p:nvSpPr>
        <p:spPr bwMode="auto">
          <a:xfrm>
            <a:off x="3275856" y="2997073"/>
            <a:ext cx="228600" cy="228600"/>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w="19050">
            <a:noFill/>
            <a:round/>
            <a:headEnd/>
            <a:tailEnd/>
          </a:ln>
          <a:effectLst>
            <a:innerShdw blurRad="63500" dist="50800" dir="2700000">
              <a:prstClr val="black">
                <a:alpha val="50000"/>
              </a:prstClr>
            </a:innerShdw>
          </a:effectLst>
        </p:spPr>
        <p:txBody>
          <a:bodyPr wrap="none" anchor="ctr"/>
          <a:lstStyle/>
          <a:p>
            <a:pPr>
              <a:defRPr/>
            </a:pPr>
            <a:endParaRPr lang="zh-CN" altLang="en-US" sz="2800">
              <a:latin typeface="楷体_GB2312" pitchFamily="49" charset="-122"/>
              <a:ea typeface="楷体_GB2312" pitchFamily="49" charset="-122"/>
            </a:endParaRPr>
          </a:p>
        </p:txBody>
      </p:sp>
      <p:sp>
        <p:nvSpPr>
          <p:cNvPr id="72" name="AutoShape 44"/>
          <p:cNvSpPr>
            <a:spLocks noChangeArrowheads="1"/>
          </p:cNvSpPr>
          <p:nvPr/>
        </p:nvSpPr>
        <p:spPr bwMode="gray">
          <a:xfrm>
            <a:off x="3563044" y="2852936"/>
            <a:ext cx="5192018" cy="508000"/>
          </a:xfrm>
          <a:prstGeom prst="roundRect">
            <a:avLst>
              <a:gd name="adj" fmla="val 50000"/>
            </a:avLst>
          </a:prstGeom>
          <a:noFill/>
          <a:ln w="12700" algn="ctr">
            <a:solidFill>
              <a:schemeClr val="bg2"/>
            </a:solidFill>
            <a:round/>
            <a:headEnd/>
            <a:tailEnd/>
          </a:ln>
        </p:spPr>
        <p:txBody>
          <a:bodyPr wrap="none" anchor="ctr"/>
          <a:lstStyle/>
          <a:p>
            <a:pPr>
              <a:lnSpc>
                <a:spcPct val="150000"/>
              </a:lnSpc>
              <a:defRPr/>
            </a:pPr>
            <a:r>
              <a:rPr lang="zh-CN" altLang="en-US" sz="2800" kern="0" dirty="0">
                <a:latin typeface="微软雅黑" pitchFamily="34" charset="-122"/>
                <a:ea typeface="微软雅黑" pitchFamily="34" charset="-122"/>
              </a:rPr>
              <a:t>二</a:t>
            </a:r>
            <a:r>
              <a:rPr lang="zh-CN" altLang="en-US" sz="2800" kern="0" dirty="0" smtClean="0">
                <a:latin typeface="微软雅黑" pitchFamily="34" charset="-122"/>
                <a:ea typeface="微软雅黑" pitchFamily="34" charset="-122"/>
              </a:rPr>
              <a:t>、</a:t>
            </a:r>
            <a:r>
              <a:rPr lang="en-US" altLang="zh-CN" sz="2800" kern="0" dirty="0" smtClean="0">
                <a:latin typeface="微软雅黑" pitchFamily="34" charset="-122"/>
                <a:ea typeface="微软雅黑" pitchFamily="34" charset="-122"/>
              </a:rPr>
              <a:t>ICT</a:t>
            </a:r>
            <a:r>
              <a:rPr lang="zh-CN" altLang="en-US" sz="2800" kern="0" dirty="0" smtClean="0">
                <a:latin typeface="微软雅黑" pitchFamily="34" charset="-122"/>
                <a:ea typeface="微软雅黑" pitchFamily="34" charset="-122"/>
              </a:rPr>
              <a:t>热点</a:t>
            </a:r>
            <a:r>
              <a:rPr lang="zh-CN" altLang="en-US" sz="2800" kern="0" dirty="0">
                <a:latin typeface="微软雅黑" pitchFamily="34" charset="-122"/>
                <a:ea typeface="微软雅黑" pitchFamily="34" charset="-122"/>
              </a:rPr>
              <a:t>领域</a:t>
            </a:r>
            <a:r>
              <a:rPr lang="zh-CN" altLang="en-US" sz="2800" kern="0" dirty="0" smtClean="0">
                <a:latin typeface="微软雅黑" pitchFamily="34" charset="-122"/>
                <a:ea typeface="微软雅黑" pitchFamily="34" charset="-122"/>
              </a:rPr>
              <a:t>的变革</a:t>
            </a:r>
            <a:endParaRPr lang="en-US" altLang="zh-CN" sz="2800" kern="0" dirty="0">
              <a:latin typeface="微软雅黑" pitchFamily="34" charset="-122"/>
              <a:ea typeface="微软雅黑" pitchFamily="34" charset="-122"/>
            </a:endParaRPr>
          </a:p>
        </p:txBody>
      </p:sp>
      <p:sp>
        <p:nvSpPr>
          <p:cNvPr id="73" name="Oval 19"/>
          <p:cNvSpPr>
            <a:spLocks noChangeArrowheads="1"/>
          </p:cNvSpPr>
          <p:nvPr/>
        </p:nvSpPr>
        <p:spPr bwMode="auto">
          <a:xfrm>
            <a:off x="3317847" y="1984524"/>
            <a:ext cx="228600" cy="228600"/>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w="19050">
            <a:noFill/>
            <a:round/>
            <a:headEnd/>
            <a:tailEnd/>
          </a:ln>
          <a:effectLst>
            <a:innerShdw blurRad="63500" dist="50800" dir="2700000">
              <a:prstClr val="black">
                <a:alpha val="50000"/>
              </a:prstClr>
            </a:innerShdw>
          </a:effectLst>
        </p:spPr>
        <p:txBody>
          <a:bodyPr wrap="none" anchor="ctr"/>
          <a:lstStyle/>
          <a:p>
            <a:pPr>
              <a:defRPr/>
            </a:pPr>
            <a:endParaRPr lang="zh-CN" altLang="en-US" sz="2800">
              <a:latin typeface="楷体_GB2312" pitchFamily="49" charset="-122"/>
              <a:ea typeface="楷体_GB2312" pitchFamily="49" charset="-122"/>
            </a:endParaRPr>
          </a:p>
        </p:txBody>
      </p:sp>
      <p:sp>
        <p:nvSpPr>
          <p:cNvPr id="74" name="AutoShape 44"/>
          <p:cNvSpPr>
            <a:spLocks noChangeArrowheads="1"/>
          </p:cNvSpPr>
          <p:nvPr/>
        </p:nvSpPr>
        <p:spPr bwMode="gray">
          <a:xfrm>
            <a:off x="3563044" y="3929112"/>
            <a:ext cx="5192018" cy="508000"/>
          </a:xfrm>
          <a:prstGeom prst="roundRect">
            <a:avLst>
              <a:gd name="adj" fmla="val 50000"/>
            </a:avLst>
          </a:prstGeom>
          <a:noFill/>
          <a:ln w="12700" algn="ctr">
            <a:solidFill>
              <a:schemeClr val="bg2"/>
            </a:solidFill>
            <a:round/>
            <a:headEnd/>
            <a:tailEnd/>
          </a:ln>
        </p:spPr>
        <p:txBody>
          <a:bodyPr wrap="none" anchor="ctr"/>
          <a:lstStyle/>
          <a:p>
            <a:pPr>
              <a:lnSpc>
                <a:spcPct val="150000"/>
              </a:lnSpc>
              <a:defRPr/>
            </a:pPr>
            <a:r>
              <a:rPr lang="zh-CN" altLang="en-US" sz="2800" kern="0" dirty="0">
                <a:solidFill>
                  <a:srgbClr val="FF0000"/>
                </a:solidFill>
                <a:latin typeface="微软雅黑" pitchFamily="34" charset="-122"/>
                <a:ea typeface="微软雅黑" pitchFamily="34" charset="-122"/>
              </a:rPr>
              <a:t>三</a:t>
            </a:r>
            <a:r>
              <a:rPr lang="zh-CN" altLang="en-US" sz="2800" kern="0" dirty="0" smtClean="0">
                <a:solidFill>
                  <a:srgbClr val="FF0000"/>
                </a:solidFill>
                <a:latin typeface="微软雅黑" pitchFamily="34" charset="-122"/>
                <a:ea typeface="微软雅黑" pitchFamily="34" charset="-122"/>
              </a:rPr>
              <a:t>、</a:t>
            </a:r>
            <a:r>
              <a:rPr lang="en-US" altLang="zh-CN" sz="2800" kern="0" dirty="0" smtClean="0">
                <a:solidFill>
                  <a:srgbClr val="FF0000"/>
                </a:solidFill>
                <a:latin typeface="微软雅黑" pitchFamily="34" charset="-122"/>
                <a:ea typeface="微软雅黑" pitchFamily="34" charset="-122"/>
              </a:rPr>
              <a:t>“</a:t>
            </a:r>
            <a:r>
              <a:rPr lang="zh-CN" altLang="en-US" sz="2800" kern="0" dirty="0" smtClean="0">
                <a:solidFill>
                  <a:srgbClr val="FF0000"/>
                </a:solidFill>
                <a:latin typeface="微软雅黑" pitchFamily="34" charset="-122"/>
                <a:ea typeface="微软雅黑" pitchFamily="34" charset="-122"/>
              </a:rPr>
              <a:t>互联网</a:t>
            </a:r>
            <a:r>
              <a:rPr lang="en-US" altLang="zh-CN" sz="2800" kern="0" dirty="0" smtClean="0">
                <a:solidFill>
                  <a:srgbClr val="FF0000"/>
                </a:solidFill>
                <a:latin typeface="微软雅黑" pitchFamily="34" charset="-122"/>
                <a:ea typeface="微软雅黑" pitchFamily="34" charset="-122"/>
              </a:rPr>
              <a:t>+”</a:t>
            </a:r>
            <a:r>
              <a:rPr lang="zh-CN" altLang="en-US" sz="2800" kern="0" dirty="0" smtClean="0">
                <a:solidFill>
                  <a:srgbClr val="FF0000"/>
                </a:solidFill>
                <a:latin typeface="微软雅黑" pitchFamily="34" charset="-122"/>
                <a:ea typeface="微软雅黑" pitchFamily="34" charset="-122"/>
              </a:rPr>
              <a:t>与</a:t>
            </a:r>
            <a:r>
              <a:rPr lang="en-US" altLang="zh-CN" sz="2800" kern="0" dirty="0" smtClean="0">
                <a:solidFill>
                  <a:srgbClr val="FF0000"/>
                </a:solidFill>
                <a:latin typeface="微软雅黑" pitchFamily="34" charset="-122"/>
                <a:ea typeface="微软雅黑" pitchFamily="34" charset="-122"/>
              </a:rPr>
              <a:t>ICT</a:t>
            </a:r>
            <a:r>
              <a:rPr lang="zh-CN" altLang="en-US" sz="2800" kern="0" dirty="0">
                <a:solidFill>
                  <a:srgbClr val="FF0000"/>
                </a:solidFill>
                <a:latin typeface="微软雅黑" pitchFamily="34" charset="-122"/>
                <a:ea typeface="微软雅黑" pitchFamily="34" charset="-122"/>
              </a:rPr>
              <a:t>跨</a:t>
            </a:r>
            <a:r>
              <a:rPr lang="zh-CN" altLang="en-US" sz="2800" kern="0" dirty="0" smtClean="0">
                <a:solidFill>
                  <a:srgbClr val="FF0000"/>
                </a:solidFill>
                <a:latin typeface="微软雅黑" pitchFamily="34" charset="-122"/>
                <a:ea typeface="微软雅黑" pitchFamily="34" charset="-122"/>
              </a:rPr>
              <a:t>界融合</a:t>
            </a:r>
            <a:endParaRPr lang="zh-CN" altLang="en-US" sz="2800" kern="0" dirty="0">
              <a:solidFill>
                <a:srgbClr val="FF0000"/>
              </a:solidFill>
              <a:latin typeface="微软雅黑" pitchFamily="34" charset="-122"/>
              <a:ea typeface="微软雅黑" pitchFamily="34" charset="-122"/>
            </a:endParaRPr>
          </a:p>
        </p:txBody>
      </p:sp>
      <p:grpSp>
        <p:nvGrpSpPr>
          <p:cNvPr id="75" name="Group 24"/>
          <p:cNvGrpSpPr>
            <a:grpSpLocks/>
          </p:cNvGrpSpPr>
          <p:nvPr/>
        </p:nvGrpSpPr>
        <p:grpSpPr bwMode="auto">
          <a:xfrm>
            <a:off x="2267745" y="3111373"/>
            <a:ext cx="1008112" cy="173611"/>
            <a:chOff x="1440" y="1392"/>
            <a:chExt cx="624" cy="240"/>
          </a:xfrm>
        </p:grpSpPr>
        <p:sp>
          <p:nvSpPr>
            <p:cNvPr id="76" name="Line 25"/>
            <p:cNvSpPr>
              <a:spLocks noChangeShapeType="1"/>
            </p:cNvSpPr>
            <p:nvPr/>
          </p:nvSpPr>
          <p:spPr bwMode="auto">
            <a:xfrm flipV="1">
              <a:off x="1440" y="1392"/>
              <a:ext cx="240" cy="240"/>
            </a:xfrm>
            <a:prstGeom prst="line">
              <a:avLst/>
            </a:prstGeom>
            <a:noFill/>
            <a:ln w="12700" cap="rnd">
              <a:solidFill>
                <a:schemeClr val="tx1"/>
              </a:solidFill>
              <a:prstDash val="sysDot"/>
              <a:round/>
              <a:headEnd/>
              <a:tailEnd/>
            </a:ln>
          </p:spPr>
          <p:txBody>
            <a:bodyPr/>
            <a:lstStyle/>
            <a:p>
              <a:endParaRPr lang="zh-CN" altLang="en-US"/>
            </a:p>
          </p:txBody>
        </p:sp>
        <p:sp>
          <p:nvSpPr>
            <p:cNvPr id="77" name="Line 26"/>
            <p:cNvSpPr>
              <a:spLocks noChangeShapeType="1"/>
            </p:cNvSpPr>
            <p:nvPr/>
          </p:nvSpPr>
          <p:spPr bwMode="auto">
            <a:xfrm>
              <a:off x="1680" y="1392"/>
              <a:ext cx="384" cy="0"/>
            </a:xfrm>
            <a:prstGeom prst="line">
              <a:avLst/>
            </a:prstGeom>
            <a:noFill/>
            <a:ln w="12700" cap="rnd">
              <a:solidFill>
                <a:schemeClr val="tx1"/>
              </a:solidFill>
              <a:prstDash val="sysDot"/>
              <a:round/>
              <a:headEnd/>
              <a:tailEnd/>
            </a:ln>
          </p:spPr>
          <p:txBody>
            <a:bodyPr/>
            <a:lstStyle/>
            <a:p>
              <a:endParaRPr lang="zh-CN" altLang="en-US"/>
            </a:p>
          </p:txBody>
        </p:sp>
      </p:grpSp>
      <p:grpSp>
        <p:nvGrpSpPr>
          <p:cNvPr id="78" name="Group 27"/>
          <p:cNvGrpSpPr>
            <a:grpSpLocks/>
          </p:cNvGrpSpPr>
          <p:nvPr/>
        </p:nvGrpSpPr>
        <p:grpSpPr bwMode="auto">
          <a:xfrm>
            <a:off x="2195736" y="3925394"/>
            <a:ext cx="1085865" cy="275894"/>
            <a:chOff x="1392" y="2976"/>
            <a:chExt cx="672" cy="192"/>
          </a:xfrm>
        </p:grpSpPr>
        <p:sp>
          <p:nvSpPr>
            <p:cNvPr id="79" name="Line 28"/>
            <p:cNvSpPr>
              <a:spLocks noChangeShapeType="1"/>
            </p:cNvSpPr>
            <p:nvPr/>
          </p:nvSpPr>
          <p:spPr bwMode="auto">
            <a:xfrm>
              <a:off x="1392" y="2976"/>
              <a:ext cx="288" cy="192"/>
            </a:xfrm>
            <a:prstGeom prst="line">
              <a:avLst/>
            </a:prstGeom>
            <a:noFill/>
            <a:ln w="12700" cap="rnd">
              <a:solidFill>
                <a:schemeClr val="tx1"/>
              </a:solidFill>
              <a:prstDash val="sysDot"/>
              <a:round/>
              <a:headEnd/>
              <a:tailEnd/>
            </a:ln>
          </p:spPr>
          <p:txBody>
            <a:bodyPr/>
            <a:lstStyle/>
            <a:p>
              <a:endParaRPr lang="zh-CN" altLang="en-US"/>
            </a:p>
          </p:txBody>
        </p:sp>
        <p:sp>
          <p:nvSpPr>
            <p:cNvPr id="80" name="Line 29"/>
            <p:cNvSpPr>
              <a:spLocks noChangeShapeType="1"/>
            </p:cNvSpPr>
            <p:nvPr/>
          </p:nvSpPr>
          <p:spPr bwMode="auto">
            <a:xfrm>
              <a:off x="1680" y="3168"/>
              <a:ext cx="384" cy="0"/>
            </a:xfrm>
            <a:prstGeom prst="line">
              <a:avLst/>
            </a:prstGeom>
            <a:noFill/>
            <a:ln w="12700" cap="rnd">
              <a:solidFill>
                <a:schemeClr val="tx1"/>
              </a:solidFill>
              <a:prstDash val="sysDot"/>
              <a:round/>
              <a:headEnd/>
              <a:tailEnd/>
            </a:ln>
          </p:spPr>
          <p:txBody>
            <a:bodyPr/>
            <a:lstStyle/>
            <a:p>
              <a:endParaRPr lang="zh-CN" altLang="en-US"/>
            </a:p>
          </p:txBody>
        </p:sp>
      </p:grpSp>
    </p:spTree>
    <p:extLst>
      <p:ext uri="{BB962C8B-B14F-4D97-AF65-F5344CB8AC3E}">
        <p14:creationId xmlns:p14="http://schemas.microsoft.com/office/powerpoint/2010/main" val="2634466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矩形 162"/>
          <p:cNvSpPr/>
          <p:nvPr/>
        </p:nvSpPr>
        <p:spPr>
          <a:xfrm>
            <a:off x="467544" y="5347933"/>
            <a:ext cx="6120680" cy="1081463"/>
          </a:xfrm>
          <a:prstGeom prst="rect">
            <a:avLst/>
          </a:prstGeom>
          <a:solidFill>
            <a:srgbClr val="FEFCB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矩形 161"/>
          <p:cNvSpPr/>
          <p:nvPr/>
        </p:nvSpPr>
        <p:spPr>
          <a:xfrm>
            <a:off x="467544" y="3403717"/>
            <a:ext cx="6120680" cy="181013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160"/>
          <p:cNvSpPr/>
          <p:nvPr/>
        </p:nvSpPr>
        <p:spPr>
          <a:xfrm>
            <a:off x="467544" y="2690949"/>
            <a:ext cx="6120680" cy="66361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0" name="表格 99"/>
          <p:cNvGraphicFramePr>
            <a:graphicFrameLocks noGrp="1"/>
          </p:cNvGraphicFramePr>
          <p:nvPr>
            <p:extLst>
              <p:ext uri="{D42A27DB-BD31-4B8C-83A1-F6EECF244321}">
                <p14:modId xmlns:p14="http://schemas.microsoft.com/office/powerpoint/2010/main" val="1206969947"/>
              </p:ext>
            </p:extLst>
          </p:nvPr>
        </p:nvGraphicFramePr>
        <p:xfrm>
          <a:off x="1214414" y="2331007"/>
          <a:ext cx="5786478" cy="4003040"/>
        </p:xfrm>
        <a:graphic>
          <a:graphicData uri="http://schemas.openxmlformats.org/drawingml/2006/table">
            <a:tbl>
              <a:tblPr firstRow="1" bandRow="1">
                <a:tableStyleId>{5C22544A-7EE6-4342-B048-85BDC9FD1C3A}</a:tableStyleId>
              </a:tblPr>
              <a:tblGrid>
                <a:gridCol w="2519404"/>
                <a:gridCol w="3267074"/>
              </a:tblGrid>
              <a:tr h="370840">
                <a:tc>
                  <a:txBody>
                    <a:bodyPr/>
                    <a:lstStyle/>
                    <a:p>
                      <a:endParaRPr lang="zh-CN" altLang="en-US" sz="1200" b="1"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sz="1200" b="1"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en-US" altLang="zh-CN" sz="1200" b="1" dirty="0" smtClean="0"/>
                        <a:t>1946</a:t>
                      </a:r>
                      <a:r>
                        <a:rPr lang="zh-CN" altLang="en-US" sz="1200" b="1" dirty="0" smtClean="0"/>
                        <a:t>年计算机诞生</a:t>
                      </a:r>
                      <a:endParaRPr lang="zh-CN" altLang="en-US" sz="1200" b="1"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1952</a:t>
                      </a:r>
                      <a:r>
                        <a:rPr lang="zh-CN" altLang="en-US" sz="1200" b="1" dirty="0" smtClean="0"/>
                        <a:t>年数控系统诞生</a:t>
                      </a:r>
                      <a:endParaRPr lang="zh-CN" altLang="en-US" sz="1200" b="1"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60</a:t>
                      </a:r>
                      <a:r>
                        <a:rPr lang="zh-CN" altLang="en-US" sz="1200" b="1" dirty="0" smtClean="0"/>
                        <a:t>年代半导体逻辑元件诞生</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1969</a:t>
                      </a:r>
                      <a:r>
                        <a:rPr lang="zh-CN" altLang="en-US" sz="1200" b="1" dirty="0" smtClean="0"/>
                        <a:t>年可编程</a:t>
                      </a:r>
                      <a:r>
                        <a:rPr lang="en-US" altLang="zh-CN" sz="1200" b="1" dirty="0" smtClean="0"/>
                        <a:t>PLC</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60-70</a:t>
                      </a:r>
                      <a:r>
                        <a:rPr lang="zh-CN" altLang="en-US" sz="1200" b="1" dirty="0" smtClean="0"/>
                        <a:t>年代计算机图形软件商品化</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70</a:t>
                      </a:r>
                      <a:r>
                        <a:rPr lang="zh-CN" altLang="en-US" sz="1200" b="1" dirty="0" smtClean="0"/>
                        <a:t>年代</a:t>
                      </a:r>
                      <a:r>
                        <a:rPr lang="en-US" altLang="zh-CN" sz="1200" b="1" dirty="0" smtClean="0"/>
                        <a:t>CAD</a:t>
                      </a:r>
                      <a:r>
                        <a:rPr lang="zh-CN" altLang="en-US" sz="1200" b="1" dirty="0" smtClean="0"/>
                        <a:t>技术创新开始</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1980</a:t>
                      </a:r>
                      <a:r>
                        <a:rPr lang="zh-CN" altLang="en-US" sz="1200" b="1" dirty="0" smtClean="0"/>
                        <a:t>年以太网标准诞生</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2000</a:t>
                      </a:r>
                      <a:r>
                        <a:rPr lang="zh-CN" altLang="en-US" sz="1200" b="1" dirty="0" smtClean="0"/>
                        <a:t>年后工业以太网标准相继推出</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1982</a:t>
                      </a:r>
                      <a:r>
                        <a:rPr lang="zh-CN" altLang="en-US" sz="1200" b="1" dirty="0" smtClean="0"/>
                        <a:t>年</a:t>
                      </a:r>
                      <a:r>
                        <a:rPr lang="en-US" altLang="zh-CN" sz="1200" b="1" dirty="0" smtClean="0"/>
                        <a:t>IBM</a:t>
                      </a:r>
                      <a:r>
                        <a:rPr lang="zh-CN" altLang="en-US" sz="1200" b="1" dirty="0" smtClean="0"/>
                        <a:t>最早使用总线技术</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80</a:t>
                      </a:r>
                      <a:r>
                        <a:rPr lang="zh-CN" altLang="en-US" sz="1200" b="1" dirty="0" smtClean="0"/>
                        <a:t>年代中后期工业现场总线发展</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80</a:t>
                      </a:r>
                      <a:r>
                        <a:rPr lang="zh-CN" altLang="en-US" sz="1200" b="1" dirty="0" smtClean="0"/>
                        <a:t>年代数据库大发展</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90</a:t>
                      </a:r>
                      <a:r>
                        <a:rPr lang="zh-CN" altLang="en-US" sz="1200" b="1" dirty="0" smtClean="0"/>
                        <a:t>年代</a:t>
                      </a:r>
                      <a:r>
                        <a:rPr lang="en-US" altLang="zh-CN" sz="1200" b="1" dirty="0" smtClean="0"/>
                        <a:t>ERP</a:t>
                      </a:r>
                      <a:r>
                        <a:rPr lang="zh-CN" altLang="en-US" sz="1200" b="1" dirty="0" smtClean="0"/>
                        <a:t>、</a:t>
                      </a:r>
                      <a:r>
                        <a:rPr lang="en-US" altLang="zh-CN" sz="1200" b="1" dirty="0" smtClean="0"/>
                        <a:t>MES</a:t>
                      </a:r>
                      <a:r>
                        <a:rPr lang="zh-CN" altLang="en-US" sz="1200" b="1" dirty="0" smtClean="0"/>
                        <a:t>系统软件出现</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90</a:t>
                      </a:r>
                      <a:r>
                        <a:rPr lang="zh-CN" altLang="en-US" sz="1200" b="1" dirty="0" smtClean="0"/>
                        <a:t>年代</a:t>
                      </a:r>
                      <a:r>
                        <a:rPr lang="zh-CN" altLang="en-US" sz="1200" b="1" dirty="0" smtClean="0">
                          <a:solidFill>
                            <a:srgbClr val="FF0000"/>
                          </a:solidFill>
                        </a:rPr>
                        <a:t>互联网</a:t>
                      </a:r>
                      <a:r>
                        <a:rPr lang="zh-CN" altLang="en-US" sz="1200" b="1" dirty="0" smtClean="0"/>
                        <a:t>迅速发展</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90</a:t>
                      </a:r>
                      <a:r>
                        <a:rPr lang="zh-CN" altLang="en-US" sz="1200" b="1" dirty="0" smtClean="0"/>
                        <a:t>年代电子商务、</a:t>
                      </a:r>
                      <a:r>
                        <a:rPr lang="en-US" altLang="zh-CN" sz="1200" b="1" dirty="0" smtClean="0">
                          <a:solidFill>
                            <a:srgbClr val="FF0000"/>
                          </a:solidFill>
                        </a:rPr>
                        <a:t>B2B</a:t>
                      </a:r>
                      <a:r>
                        <a:rPr lang="zh-CN" altLang="en-US" sz="1200" b="1" dirty="0" smtClean="0"/>
                        <a:t>诞生</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400" b="1" dirty="0" smtClean="0"/>
                        <a:t>2004</a:t>
                      </a:r>
                      <a:r>
                        <a:rPr lang="zh-CN" altLang="en-US" sz="1400" b="1" dirty="0" smtClean="0"/>
                        <a:t>年进入</a:t>
                      </a:r>
                      <a:r>
                        <a:rPr lang="en-US" altLang="zh-CN" sz="1400" b="1" dirty="0" smtClean="0"/>
                        <a:t>web2.0</a:t>
                      </a:r>
                      <a:r>
                        <a:rPr lang="zh-CN" altLang="en-US" sz="1400" b="1" dirty="0" smtClean="0"/>
                        <a:t>时代</a:t>
                      </a:r>
                      <a:endParaRPr lang="zh-CN" altLang="en-US" sz="14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400" b="1" dirty="0" smtClean="0"/>
                        <a:t>2005</a:t>
                      </a:r>
                      <a:r>
                        <a:rPr lang="zh-CN" altLang="en-US" sz="1400" b="1" dirty="0" smtClean="0"/>
                        <a:t>年左右众包概念出现，网络</a:t>
                      </a:r>
                      <a:endParaRPr lang="en-US" altLang="zh-CN" sz="1400" b="1" dirty="0" smtClean="0"/>
                    </a:p>
                    <a:p>
                      <a:r>
                        <a:rPr lang="zh-CN" altLang="en-US" sz="1400" b="1" dirty="0" smtClean="0"/>
                        <a:t>营销、</a:t>
                      </a:r>
                      <a:r>
                        <a:rPr lang="en-US" altLang="zh-CN" sz="1400" b="1" dirty="0" smtClean="0"/>
                        <a:t>B2B</a:t>
                      </a:r>
                      <a:r>
                        <a:rPr lang="zh-CN" altLang="en-US" sz="1400" b="1" dirty="0" smtClean="0"/>
                        <a:t>大发展</a:t>
                      </a:r>
                      <a:endParaRPr lang="zh-CN" altLang="en-US" sz="1400" b="1"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400" b="1" dirty="0" smtClean="0"/>
                        <a:t>2010</a:t>
                      </a:r>
                      <a:r>
                        <a:rPr lang="zh-CN" altLang="en-US" sz="1400" b="1" dirty="0" smtClean="0"/>
                        <a:t>年左右</a:t>
                      </a:r>
                      <a:r>
                        <a:rPr lang="zh-CN" altLang="en-US" sz="1400" b="1" dirty="0" smtClean="0">
                          <a:solidFill>
                            <a:srgbClr val="FF0000"/>
                          </a:solidFill>
                        </a:rPr>
                        <a:t>云计算、大数据、</a:t>
                      </a:r>
                      <a:endParaRPr lang="en-US" altLang="zh-CN" sz="1400" b="1" dirty="0" smtClean="0">
                        <a:solidFill>
                          <a:srgbClr val="FF0000"/>
                        </a:solidFill>
                      </a:endParaRPr>
                    </a:p>
                    <a:p>
                      <a:r>
                        <a:rPr lang="zh-CN" altLang="en-US" sz="1400" b="1" dirty="0" smtClean="0">
                          <a:solidFill>
                            <a:srgbClr val="FF0000"/>
                          </a:solidFill>
                        </a:rPr>
                        <a:t>物联网、移动互联网</a:t>
                      </a:r>
                      <a:r>
                        <a:rPr lang="zh-CN" altLang="en-US" sz="1400" b="1" dirty="0" smtClean="0"/>
                        <a:t>加快发展</a:t>
                      </a:r>
                      <a:endParaRPr lang="zh-CN" altLang="en-US" sz="14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400" b="1" dirty="0" smtClean="0"/>
                        <a:t>2010</a:t>
                      </a:r>
                      <a:r>
                        <a:rPr lang="zh-CN" altLang="en-US" sz="1400" b="1" dirty="0" smtClean="0"/>
                        <a:t>年后</a:t>
                      </a:r>
                      <a:r>
                        <a:rPr lang="en-US" altLang="zh-CN" sz="1400" b="1" dirty="0" smtClean="0">
                          <a:solidFill>
                            <a:srgbClr val="FF0000"/>
                          </a:solidFill>
                        </a:rPr>
                        <a:t>CPS</a:t>
                      </a:r>
                      <a:r>
                        <a:rPr lang="zh-CN" altLang="en-US" sz="1400" b="1" dirty="0" smtClean="0">
                          <a:solidFill>
                            <a:srgbClr val="FF0000"/>
                          </a:solidFill>
                        </a:rPr>
                        <a:t>系统、工业互联网、</a:t>
                      </a:r>
                      <a:endParaRPr lang="en-US" altLang="zh-CN" sz="1400" b="1" dirty="0" smtClean="0">
                        <a:solidFill>
                          <a:srgbClr val="FF0000"/>
                        </a:solidFill>
                      </a:endParaRPr>
                    </a:p>
                    <a:p>
                      <a:r>
                        <a:rPr lang="zh-CN" altLang="en-US" sz="1400" b="1" dirty="0" smtClean="0">
                          <a:solidFill>
                            <a:srgbClr val="FF0000"/>
                          </a:solidFill>
                        </a:rPr>
                        <a:t>智能制造</a:t>
                      </a:r>
                      <a:endParaRPr lang="zh-CN" altLang="en-US" sz="1400" b="1" dirty="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156" name="矩形 155"/>
          <p:cNvSpPr/>
          <p:nvPr/>
        </p:nvSpPr>
        <p:spPr>
          <a:xfrm>
            <a:off x="323528" y="1214422"/>
            <a:ext cx="8568952" cy="830997"/>
          </a:xfrm>
          <a:prstGeom prst="rect">
            <a:avLst/>
          </a:prstGeom>
          <a:ln>
            <a:solidFill>
              <a:srgbClr val="00B0F0"/>
            </a:solidFill>
          </a:ln>
        </p:spPr>
        <p:txBody>
          <a:bodyPr wrap="square">
            <a:spAutoFit/>
          </a:bodyPr>
          <a:lstStyle/>
          <a:p>
            <a:pPr>
              <a:lnSpc>
                <a:spcPct val="120000"/>
              </a:lnSpc>
            </a:pPr>
            <a:r>
              <a:rPr lang="en-US" altLang="zh-CN" sz="2000" b="1" dirty="0" smtClean="0">
                <a:solidFill>
                  <a:schemeClr val="tx1"/>
                </a:solidFill>
                <a:latin typeface="微软雅黑" panose="020B0503020204020204" pitchFamily="34" charset="-122"/>
                <a:ea typeface="微软雅黑" panose="020B0503020204020204" pitchFamily="34" charset="-122"/>
              </a:rPr>
              <a:t>——</a:t>
            </a:r>
            <a:r>
              <a:rPr lang="zh-CN" altLang="en-US" sz="2000" b="1" dirty="0" smtClean="0">
                <a:solidFill>
                  <a:schemeClr val="tx1"/>
                </a:solidFill>
                <a:latin typeface="微软雅黑" panose="020B0503020204020204" pitchFamily="34" charset="-122"/>
                <a:ea typeface="微软雅黑" panose="020B0503020204020204" pitchFamily="34" charset="-122"/>
              </a:rPr>
              <a:t>每一次信息通信技术的重大创新都会为制造业带来新的变革</a:t>
            </a:r>
          </a:p>
          <a:p>
            <a:pPr>
              <a:lnSpc>
                <a:spcPct val="120000"/>
              </a:lnSpc>
            </a:pPr>
            <a:r>
              <a:rPr lang="en-US" altLang="zh-CN" sz="2000" b="1" dirty="0" smtClean="0">
                <a:solidFill>
                  <a:schemeClr val="tx1"/>
                </a:solidFill>
                <a:latin typeface="微软雅黑" panose="020B0503020204020204" pitchFamily="34" charset="-122"/>
                <a:ea typeface="微软雅黑" panose="020B0503020204020204" pitchFamily="34" charset="-122"/>
              </a:rPr>
              <a:t>——</a:t>
            </a:r>
            <a:r>
              <a:rPr lang="zh-CN" altLang="en-US" sz="2000" b="1" dirty="0" smtClean="0">
                <a:solidFill>
                  <a:schemeClr val="tx1"/>
                </a:solidFill>
                <a:latin typeface="微软雅黑" panose="020B0503020204020204" pitchFamily="34" charset="-122"/>
                <a:ea typeface="微软雅黑" panose="020B0503020204020204" pitchFamily="34" charset="-122"/>
              </a:rPr>
              <a:t>这一次可能是</a:t>
            </a:r>
            <a:r>
              <a:rPr lang="zh-CN" altLang="en-US" sz="2000" b="1" dirty="0" smtClean="0">
                <a:solidFill>
                  <a:srgbClr val="FF0000"/>
                </a:solidFill>
                <a:latin typeface="微软雅黑" panose="020B0503020204020204" pitchFamily="34" charset="-122"/>
                <a:ea typeface="微软雅黑" panose="020B0503020204020204" pitchFamily="34" charset="-122"/>
              </a:rPr>
              <a:t>互联网引领</a:t>
            </a:r>
            <a:r>
              <a:rPr lang="zh-CN" altLang="en-US" sz="2000" b="1" dirty="0" smtClean="0">
                <a:latin typeface="微软雅黑" panose="020B0503020204020204" pitchFamily="34" charset="-122"/>
                <a:ea typeface="微软雅黑" panose="020B0503020204020204" pitchFamily="34" charset="-122"/>
              </a:rPr>
              <a:t>的产业变革，即</a:t>
            </a:r>
            <a:r>
              <a:rPr lang="zh-CN" altLang="en-US" sz="2000" b="1" dirty="0" smtClean="0">
                <a:solidFill>
                  <a:srgbClr val="FF0000"/>
                </a:solidFill>
                <a:latin typeface="微软雅黑" panose="020B0503020204020204" pitchFamily="34" charset="-122"/>
                <a:ea typeface="微软雅黑" panose="020B0503020204020204" pitchFamily="34" charset="-122"/>
              </a:rPr>
              <a:t>“互联网</a:t>
            </a:r>
            <a:r>
              <a:rPr lang="en-US" altLang="zh-CN" sz="2000" b="1" dirty="0" smtClean="0">
                <a:solidFill>
                  <a:srgbClr val="FF0000"/>
                </a:solidFill>
                <a:latin typeface="微软雅黑" panose="020B0503020204020204" pitchFamily="34" charset="-122"/>
                <a:ea typeface="微软雅黑" panose="020B0503020204020204" pitchFamily="34" charset="-122"/>
              </a:rPr>
              <a:t>+</a:t>
            </a:r>
            <a:r>
              <a:rPr lang="zh-CN" altLang="en-US" sz="2000" b="1" dirty="0" smtClean="0">
                <a:solidFill>
                  <a:srgbClr val="FF0000"/>
                </a:solidFill>
                <a:latin typeface="微软雅黑" panose="020B0503020204020204" pitchFamily="34" charset="-122"/>
                <a:ea typeface="微软雅黑" panose="020B0503020204020204" pitchFamily="34" charset="-122"/>
              </a:rPr>
              <a:t>”</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58" name="TextBox 157"/>
          <p:cNvSpPr txBox="1"/>
          <p:nvPr/>
        </p:nvSpPr>
        <p:spPr>
          <a:xfrm>
            <a:off x="6786578" y="2576987"/>
            <a:ext cx="1872208" cy="800219"/>
          </a:xfrm>
          <a:prstGeom prst="rect">
            <a:avLst/>
          </a:prstGeom>
          <a:noFill/>
        </p:spPr>
        <p:txBody>
          <a:bodyPr wrap="square" rtlCol="0" anchor="ctr">
            <a:spAutoFit/>
          </a:bodyPr>
          <a:lstStyle/>
          <a:p>
            <a:pPr algn="just"/>
            <a:r>
              <a:rPr lang="zh-CN" altLang="en-US" sz="1800" b="1" dirty="0" smtClean="0">
                <a:solidFill>
                  <a:srgbClr val="FF0000"/>
                </a:solidFill>
                <a:latin typeface="微软雅黑" panose="020B0503020204020204" pitchFamily="34" charset="-122"/>
                <a:ea typeface="微软雅黑" panose="020B0503020204020204" pitchFamily="34" charset="-122"/>
              </a:rPr>
              <a:t>计算机辅助</a:t>
            </a:r>
            <a:r>
              <a:rPr lang="en-US" altLang="zh-CN" sz="1400" b="1" dirty="0" smtClean="0">
                <a:latin typeface="微软雅黑" panose="020B0503020204020204" pitchFamily="34" charset="-122"/>
                <a:ea typeface="微软雅黑" panose="020B0503020204020204" pitchFamily="34" charset="-122"/>
              </a:rPr>
              <a:t>——ICT</a:t>
            </a:r>
            <a:r>
              <a:rPr lang="zh-CN" altLang="en-US" sz="1400" b="1" dirty="0" smtClean="0">
                <a:latin typeface="微软雅黑" panose="020B0503020204020204" pitchFamily="34" charset="-122"/>
                <a:ea typeface="微软雅黑" panose="020B0503020204020204" pitchFamily="34" charset="-122"/>
              </a:rPr>
              <a:t>主要是计算机成为制造业的辅助工具</a:t>
            </a:r>
          </a:p>
        </p:txBody>
      </p:sp>
      <p:sp>
        <p:nvSpPr>
          <p:cNvPr id="159" name="TextBox 158"/>
          <p:cNvSpPr txBox="1"/>
          <p:nvPr/>
        </p:nvSpPr>
        <p:spPr>
          <a:xfrm>
            <a:off x="6786578" y="3801704"/>
            <a:ext cx="1872208" cy="1231106"/>
          </a:xfrm>
          <a:prstGeom prst="rect">
            <a:avLst/>
          </a:prstGeom>
          <a:noFill/>
        </p:spPr>
        <p:txBody>
          <a:bodyPr wrap="square" rtlCol="0" anchor="ctr">
            <a:spAutoFit/>
          </a:bodyPr>
          <a:lstStyle/>
          <a:p>
            <a:pPr algn="just"/>
            <a:r>
              <a:rPr lang="zh-CN" altLang="en-US" sz="1800" b="1" dirty="0" smtClean="0">
                <a:solidFill>
                  <a:srgbClr val="FF0000"/>
                </a:solidFill>
                <a:latin typeface="微软雅黑" panose="020B0503020204020204" pitchFamily="34" charset="-122"/>
                <a:ea typeface="微软雅黑" panose="020B0503020204020204" pitchFamily="34" charset="-122"/>
              </a:rPr>
              <a:t>系统集成</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计算机、软件、通信、网络与制造技术相集成，生产自动化程度不断提升</a:t>
            </a:r>
          </a:p>
        </p:txBody>
      </p:sp>
      <p:sp>
        <p:nvSpPr>
          <p:cNvPr id="160" name="TextBox 159"/>
          <p:cNvSpPr txBox="1"/>
          <p:nvPr/>
        </p:nvSpPr>
        <p:spPr>
          <a:xfrm>
            <a:off x="6786578" y="5019109"/>
            <a:ext cx="1872208" cy="1446550"/>
          </a:xfrm>
          <a:prstGeom prst="rect">
            <a:avLst/>
          </a:prstGeom>
          <a:noFill/>
        </p:spPr>
        <p:txBody>
          <a:bodyPr wrap="square" rtlCol="0" anchor="ctr">
            <a:spAutoFit/>
          </a:bodyPr>
          <a:lstStyle/>
          <a:p>
            <a:pPr algn="just"/>
            <a:r>
              <a:rPr lang="zh-CN" altLang="en-US" sz="1800" b="1" dirty="0" smtClean="0">
                <a:solidFill>
                  <a:srgbClr val="FF0000"/>
                </a:solidFill>
                <a:latin typeface="微软雅黑" panose="020B0503020204020204" pitchFamily="34" charset="-122"/>
                <a:ea typeface="微软雅黑" panose="020B0503020204020204" pitchFamily="34" charset="-122"/>
              </a:rPr>
              <a:t>跨界融合</a:t>
            </a:r>
            <a:r>
              <a:rPr lang="en-US" altLang="zh-CN" sz="1400" b="1" dirty="0" smtClean="0">
                <a:latin typeface="微软雅黑" panose="020B0503020204020204" pitchFamily="34" charset="-122"/>
                <a:ea typeface="微软雅黑" panose="020B0503020204020204" pitchFamily="34" charset="-122"/>
              </a:rPr>
              <a:t>——ICT</a:t>
            </a:r>
            <a:r>
              <a:rPr lang="zh-CN" altLang="en-US" sz="1400" b="1" dirty="0" smtClean="0">
                <a:latin typeface="微软雅黑" panose="020B0503020204020204" pitchFamily="34" charset="-122"/>
                <a:ea typeface="微软雅黑" panose="020B0503020204020204" pitchFamily="34" charset="-122"/>
              </a:rPr>
              <a:t>在制造业全产业链全面融合渗透，制造的外延和生产模式全面变革，当前突出体现为“互联网</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a:t>
            </a:r>
          </a:p>
        </p:txBody>
      </p:sp>
      <p:sp>
        <p:nvSpPr>
          <p:cNvPr id="45" name="TextBox 44"/>
          <p:cNvSpPr txBox="1"/>
          <p:nvPr/>
        </p:nvSpPr>
        <p:spPr>
          <a:xfrm>
            <a:off x="1575639" y="2395605"/>
            <a:ext cx="1340432" cy="338554"/>
          </a:xfrm>
          <a:prstGeom prst="rect">
            <a:avLst/>
          </a:prstGeom>
          <a:noFill/>
        </p:spPr>
        <p:txBody>
          <a:bodyPr wrap="none" rtlCol="0">
            <a:spAutoFit/>
          </a:bodyPr>
          <a:lstStyle/>
          <a:p>
            <a:r>
              <a:rPr lang="en-US" altLang="zh-CN" sz="1600" b="1" dirty="0" smtClean="0">
                <a:solidFill>
                  <a:srgbClr val="FF0000"/>
                </a:solidFill>
                <a:latin typeface="微软雅黑" panose="020B0503020204020204" pitchFamily="34" charset="-122"/>
                <a:ea typeface="微软雅黑" panose="020B0503020204020204" pitchFamily="34" charset="-122"/>
              </a:rPr>
              <a:t>ICT</a:t>
            </a:r>
            <a:r>
              <a:rPr lang="zh-CN" altLang="en-US" sz="1600" b="1" dirty="0" smtClean="0">
                <a:solidFill>
                  <a:srgbClr val="FF0000"/>
                </a:solidFill>
                <a:latin typeface="微软雅黑" panose="020B0503020204020204" pitchFamily="34" charset="-122"/>
                <a:ea typeface="微软雅黑" panose="020B0503020204020204" pitchFamily="34" charset="-122"/>
              </a:rPr>
              <a:t>技术创新</a:t>
            </a:r>
          </a:p>
        </p:txBody>
      </p:sp>
      <p:sp>
        <p:nvSpPr>
          <p:cNvPr id="47" name="TextBox 46"/>
          <p:cNvSpPr txBox="1"/>
          <p:nvPr/>
        </p:nvSpPr>
        <p:spPr>
          <a:xfrm>
            <a:off x="4354716" y="2395605"/>
            <a:ext cx="1826141" cy="338554"/>
          </a:xfrm>
          <a:prstGeom prst="rect">
            <a:avLst/>
          </a:prstGeom>
          <a:noFill/>
        </p:spPr>
        <p:txBody>
          <a:bodyPr wrap="none" rtlCol="0">
            <a:spAutoFit/>
          </a:bodyPr>
          <a:lstStyle/>
          <a:p>
            <a:r>
              <a:rPr lang="zh-CN" altLang="en-US" sz="1600" b="1" dirty="0" smtClean="0">
                <a:solidFill>
                  <a:srgbClr val="FF0000"/>
                </a:solidFill>
                <a:latin typeface="微软雅黑" panose="020B0503020204020204" pitchFamily="34" charset="-122"/>
                <a:ea typeface="微软雅黑" panose="020B0503020204020204" pitchFamily="34" charset="-122"/>
              </a:rPr>
              <a:t>对其他产业的影响</a:t>
            </a:r>
          </a:p>
        </p:txBody>
      </p:sp>
      <p:sp>
        <p:nvSpPr>
          <p:cNvPr id="49" name="下箭头 48"/>
          <p:cNvSpPr/>
          <p:nvPr/>
        </p:nvSpPr>
        <p:spPr>
          <a:xfrm>
            <a:off x="7434650" y="3315651"/>
            <a:ext cx="432048" cy="432048"/>
          </a:xfrm>
          <a:prstGeom prst="downArrow">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下箭头 49"/>
          <p:cNvSpPr/>
          <p:nvPr/>
        </p:nvSpPr>
        <p:spPr>
          <a:xfrm>
            <a:off x="7434650" y="4755811"/>
            <a:ext cx="432048" cy="432048"/>
          </a:xfrm>
          <a:prstGeom prst="downArrow">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971600" y="2323596"/>
            <a:ext cx="2520280" cy="4034361"/>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707904" y="2323596"/>
            <a:ext cx="2736304" cy="4034361"/>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下箭头 50"/>
          <p:cNvSpPr/>
          <p:nvPr/>
        </p:nvSpPr>
        <p:spPr>
          <a:xfrm rot="16200000">
            <a:off x="3537816" y="2061637"/>
            <a:ext cx="268168" cy="936104"/>
          </a:xfrm>
          <a:prstGeom prst="downArrow">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467544" y="2827653"/>
            <a:ext cx="216024" cy="3419138"/>
            <a:chOff x="-3564904" y="2708920"/>
            <a:chExt cx="216024" cy="3672408"/>
          </a:xfrm>
        </p:grpSpPr>
        <p:cxnSp>
          <p:nvCxnSpPr>
            <p:cNvPr id="58" name="直接箭头连接符 57"/>
            <p:cNvCxnSpPr/>
            <p:nvPr/>
          </p:nvCxnSpPr>
          <p:spPr>
            <a:xfrm>
              <a:off x="-3564904" y="2708920"/>
              <a:ext cx="0" cy="367240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3564904" y="2845624"/>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564904" y="314096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564904" y="350100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564904" y="386104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3564904" y="422108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3564904" y="458112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3564904" y="494116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564904" y="530120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564904" y="5805264"/>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grpSp>
      <p:sp>
        <p:nvSpPr>
          <p:cNvPr id="29" name="标题 1"/>
          <p:cNvSpPr>
            <a:spLocks noGrp="1"/>
          </p:cNvSpPr>
          <p:nvPr>
            <p:ph type="title"/>
          </p:nvPr>
        </p:nvSpPr>
        <p:spPr>
          <a:xfrm>
            <a:off x="34925" y="214314"/>
            <a:ext cx="9109075" cy="857232"/>
          </a:xfrm>
        </p:spPr>
        <p:txBody>
          <a:bodyPr/>
          <a:lstStyle/>
          <a:p>
            <a:r>
              <a:rPr lang="zh-CN" altLang="en-US" sz="2800" kern="1200" dirty="0">
                <a:solidFill>
                  <a:srgbClr val="000000"/>
                </a:solidFill>
                <a:latin typeface="黑体" pitchFamily="49" charset="-122"/>
                <a:ea typeface="黑体" pitchFamily="49" charset="-122"/>
                <a:sym typeface="Arial" pitchFamily="34" charset="0"/>
              </a:rPr>
              <a:t>历次</a:t>
            </a:r>
            <a:r>
              <a:rPr lang="en-US" altLang="zh-CN" sz="2800" kern="1200" dirty="0">
                <a:solidFill>
                  <a:srgbClr val="000000"/>
                </a:solidFill>
                <a:latin typeface="黑体" pitchFamily="49" charset="-122"/>
                <a:ea typeface="黑体" pitchFamily="49" charset="-122"/>
                <a:sym typeface="Arial" pitchFamily="34" charset="0"/>
              </a:rPr>
              <a:t>ICT</a:t>
            </a:r>
            <a:r>
              <a:rPr lang="zh-CN" altLang="en-US" sz="2800" kern="1200" dirty="0">
                <a:solidFill>
                  <a:srgbClr val="000000"/>
                </a:solidFill>
                <a:latin typeface="黑体" pitchFamily="49" charset="-122"/>
                <a:ea typeface="黑体" pitchFamily="49" charset="-122"/>
                <a:sym typeface="Arial" pitchFamily="34" charset="0"/>
              </a:rPr>
              <a:t>进步带来产业变革</a:t>
            </a:r>
          </a:p>
        </p:txBody>
      </p:sp>
      <p:sp>
        <p:nvSpPr>
          <p:cNvPr id="30" name="灯片编号占位符 2"/>
          <p:cNvSpPr>
            <a:spLocks noGrp="1"/>
          </p:cNvSpPr>
          <p:nvPr>
            <p:ph type="sldNum" sz="quarter" idx="12"/>
          </p:nvPr>
        </p:nvSpPr>
        <p:spPr>
          <a:xfrm>
            <a:off x="7010400" y="6525344"/>
            <a:ext cx="2133600" cy="476250"/>
          </a:xfrm>
        </p:spPr>
        <p:txBody>
          <a:bodyPr/>
          <a:lstStyle/>
          <a:p>
            <a:pPr>
              <a:defRPr/>
            </a:pPr>
            <a:fld id="{099C3DA7-4DFC-4A97-9397-A0FA77BE85B3}" type="slidenum">
              <a:rPr lang="en-US" smtClean="0"/>
              <a:pPr>
                <a:defRPr/>
              </a:pPr>
              <a:t>55</a:t>
            </a:fld>
            <a:endParaRPr lang="en-US"/>
          </a:p>
        </p:txBody>
      </p:sp>
    </p:spTree>
    <p:extLst>
      <p:ext uri="{BB962C8B-B14F-4D97-AF65-F5344CB8AC3E}">
        <p14:creationId xmlns:p14="http://schemas.microsoft.com/office/powerpoint/2010/main" val="1079294425"/>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AutoShape 4" descr="http://img5.imgtn.bdimg.com/it/u=3597528891,57039944&amp;fm=23&amp;gp=0.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solidFill>
                <a:srgbClr val="000000"/>
              </a:solidFill>
              <a:sym typeface="Arial" charset="0"/>
            </a:endParaRPr>
          </a:p>
        </p:txBody>
      </p:sp>
      <p:pic>
        <p:nvPicPr>
          <p:cNvPr id="3277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275" y="2132856"/>
            <a:ext cx="747713" cy="539750"/>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2773" name="图片 54" descr="u=4288187462,1968387762&amp;fm=90&amp;gp=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6600" y="2132856"/>
            <a:ext cx="815975" cy="574675"/>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2774"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6738" y="2132856"/>
            <a:ext cx="811212" cy="574675"/>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2775" name="矩形 69"/>
          <p:cNvSpPr>
            <a:spLocks noChangeArrowheads="1"/>
          </p:cNvSpPr>
          <p:nvPr/>
        </p:nvSpPr>
        <p:spPr bwMode="auto">
          <a:xfrm>
            <a:off x="180975" y="2851994"/>
            <a:ext cx="14763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b="1">
                <a:solidFill>
                  <a:srgbClr val="FF0000"/>
                </a:solidFill>
                <a:latin typeface="微软雅黑" pitchFamily="34" charset="-122"/>
                <a:ea typeface="微软雅黑" pitchFamily="34" charset="-122"/>
                <a:sym typeface="微软雅黑" pitchFamily="34" charset="-122"/>
              </a:rPr>
              <a:t>先进制造战略</a:t>
            </a:r>
            <a:endParaRPr lang="en-US" sz="1600" b="1">
              <a:solidFill>
                <a:srgbClr val="FF0000"/>
              </a:solidFill>
              <a:latin typeface="微软雅黑" pitchFamily="34" charset="-122"/>
              <a:ea typeface="微软雅黑" pitchFamily="34" charset="-122"/>
              <a:sym typeface="微软雅黑" pitchFamily="34" charset="-122"/>
            </a:endParaRPr>
          </a:p>
        </p:txBody>
      </p:sp>
      <p:sp>
        <p:nvSpPr>
          <p:cNvPr id="32776" name="矩形 70"/>
          <p:cNvSpPr>
            <a:spLocks noChangeArrowheads="1"/>
          </p:cNvSpPr>
          <p:nvPr/>
        </p:nvSpPr>
        <p:spPr bwMode="auto">
          <a:xfrm>
            <a:off x="1693863" y="2851994"/>
            <a:ext cx="111601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b="1">
                <a:solidFill>
                  <a:srgbClr val="FF0000"/>
                </a:solidFill>
                <a:latin typeface="微软雅黑" pitchFamily="34" charset="-122"/>
                <a:ea typeface="微软雅黑" pitchFamily="34" charset="-122"/>
                <a:sym typeface="微软雅黑" pitchFamily="34" charset="-122"/>
              </a:rPr>
              <a:t>工业</a:t>
            </a:r>
            <a:r>
              <a:rPr lang="en-US" altLang="zh-CN" sz="1600" b="1">
                <a:solidFill>
                  <a:srgbClr val="FF0000"/>
                </a:solidFill>
                <a:latin typeface="微软雅黑" pitchFamily="34" charset="-122"/>
                <a:ea typeface="微软雅黑" pitchFamily="34" charset="-122"/>
                <a:sym typeface="微软雅黑" pitchFamily="34" charset="-122"/>
              </a:rPr>
              <a:t>4.0</a:t>
            </a:r>
            <a:endParaRPr lang="zh-CN" altLang="en-US">
              <a:solidFill>
                <a:srgbClr val="FF0000"/>
              </a:solidFill>
            </a:endParaRPr>
          </a:p>
        </p:txBody>
      </p:sp>
      <p:sp>
        <p:nvSpPr>
          <p:cNvPr id="32777" name="矩形 71"/>
          <p:cNvSpPr>
            <a:spLocks noChangeArrowheads="1"/>
          </p:cNvSpPr>
          <p:nvPr/>
        </p:nvSpPr>
        <p:spPr bwMode="auto">
          <a:xfrm>
            <a:off x="2954338" y="2851994"/>
            <a:ext cx="14747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b="1">
                <a:solidFill>
                  <a:srgbClr val="FF0000"/>
                </a:solidFill>
                <a:latin typeface="微软雅黑" pitchFamily="34" charset="-122"/>
                <a:ea typeface="微软雅黑" pitchFamily="34" charset="-122"/>
                <a:sym typeface="微软雅黑" pitchFamily="34" charset="-122"/>
              </a:rPr>
              <a:t>新工业法国</a:t>
            </a:r>
            <a:endParaRPr lang="en-US" sz="1600" b="1">
              <a:solidFill>
                <a:srgbClr val="FF0000"/>
              </a:solidFill>
              <a:latin typeface="微软雅黑" pitchFamily="34" charset="-122"/>
              <a:ea typeface="微软雅黑" pitchFamily="34" charset="-122"/>
              <a:sym typeface="微软雅黑" pitchFamily="34" charset="-122"/>
            </a:endParaRPr>
          </a:p>
        </p:txBody>
      </p:sp>
      <p:sp>
        <p:nvSpPr>
          <p:cNvPr id="32778" name="直接连接符 76"/>
          <p:cNvSpPr>
            <a:spLocks noChangeShapeType="1"/>
          </p:cNvSpPr>
          <p:nvPr/>
        </p:nvSpPr>
        <p:spPr bwMode="auto">
          <a:xfrm>
            <a:off x="4573588" y="1556792"/>
            <a:ext cx="9524" cy="252028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79" name="矩形 67"/>
          <p:cNvSpPr>
            <a:spLocks noChangeArrowheads="1"/>
          </p:cNvSpPr>
          <p:nvPr/>
        </p:nvSpPr>
        <p:spPr bwMode="auto">
          <a:xfrm>
            <a:off x="323850" y="1412776"/>
            <a:ext cx="41783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zh-CN" altLang="en-US" sz="2000" b="1">
                <a:solidFill>
                  <a:srgbClr val="0070C0"/>
                </a:solidFill>
                <a:latin typeface="微软雅黑" pitchFamily="34" charset="-122"/>
                <a:ea typeface="微软雅黑" pitchFamily="34" charset="-122"/>
                <a:sym typeface="微软雅黑" pitchFamily="34" charset="-122"/>
              </a:rPr>
              <a:t>发达国家以信息通信技术再造制造业，抢占战略制高点和主导权</a:t>
            </a:r>
            <a:endParaRPr lang="zh-CN" altLang="en-US" sz="2000" b="1">
              <a:solidFill>
                <a:srgbClr val="0070C0"/>
              </a:solidFill>
              <a:latin typeface="微软雅黑" pitchFamily="34" charset="-122"/>
              <a:ea typeface="微软雅黑" pitchFamily="34" charset="-122"/>
            </a:endParaRPr>
          </a:p>
        </p:txBody>
      </p:sp>
      <p:sp>
        <p:nvSpPr>
          <p:cNvPr id="32780" name="Text Box 10"/>
          <p:cNvSpPr txBox="1">
            <a:spLocks noChangeArrowheads="1"/>
          </p:cNvSpPr>
          <p:nvPr/>
        </p:nvSpPr>
        <p:spPr bwMode="auto">
          <a:xfrm>
            <a:off x="935038" y="1109754"/>
            <a:ext cx="7273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spcBef>
                <a:spcPct val="50000"/>
              </a:spcBef>
              <a:buFont typeface="Wingdings" pitchFamily="2" charset="2"/>
              <a:buNone/>
            </a:pPr>
            <a:r>
              <a:rPr lang="en-US" altLang="zh-CN" sz="2400" b="1">
                <a:solidFill>
                  <a:srgbClr val="C00000"/>
                </a:solidFill>
                <a:latin typeface="微软雅黑" pitchFamily="34" charset="-122"/>
                <a:ea typeface="微软雅黑" pitchFamily="34" charset="-122"/>
                <a:sym typeface="微软雅黑" pitchFamily="34" charset="-122"/>
              </a:rPr>
              <a:t>1</a:t>
            </a:r>
            <a:r>
              <a:rPr lang="zh-CN" altLang="en-US" sz="2400" b="1">
                <a:solidFill>
                  <a:srgbClr val="C00000"/>
                </a:solidFill>
                <a:latin typeface="微软雅黑" pitchFamily="34" charset="-122"/>
                <a:ea typeface="微软雅黑" pitchFamily="34" charset="-122"/>
                <a:sym typeface="微软雅黑" pitchFamily="34" charset="-122"/>
              </a:rPr>
              <a:t>、顺应新一轮科技革命和产业变革需要</a:t>
            </a:r>
            <a:endParaRPr lang="zh-CN" altLang="en-US"/>
          </a:p>
        </p:txBody>
      </p:sp>
      <p:sp>
        <p:nvSpPr>
          <p:cNvPr id="32781" name="矩形 67"/>
          <p:cNvSpPr>
            <a:spLocks noChangeArrowheads="1"/>
          </p:cNvSpPr>
          <p:nvPr/>
        </p:nvSpPr>
        <p:spPr bwMode="auto">
          <a:xfrm>
            <a:off x="4754563" y="1590196"/>
            <a:ext cx="3921125" cy="708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2000" b="1">
                <a:solidFill>
                  <a:srgbClr val="0070C0"/>
                </a:solidFill>
                <a:latin typeface="微软雅黑" pitchFamily="34" charset="-122"/>
                <a:ea typeface="微软雅黑" pitchFamily="34" charset="-122"/>
                <a:sym typeface="微软雅黑" pitchFamily="34" charset="-122"/>
              </a:rPr>
              <a:t>我国加快建设网络强国、制造强国，重塑国际竞争新优势。</a:t>
            </a:r>
            <a:endParaRPr lang="zh-CN" altLang="en-US" sz="2000" b="1">
              <a:solidFill>
                <a:srgbClr val="0070C0"/>
              </a:solidFill>
              <a:latin typeface="微软雅黑" pitchFamily="34" charset="-122"/>
              <a:ea typeface="微软雅黑" pitchFamily="34" charset="-122"/>
            </a:endParaRPr>
          </a:p>
        </p:txBody>
      </p:sp>
      <p:sp>
        <p:nvSpPr>
          <p:cNvPr id="2" name="矩形 1"/>
          <p:cNvSpPr/>
          <p:nvPr/>
        </p:nvSpPr>
        <p:spPr>
          <a:xfrm>
            <a:off x="155575" y="3212976"/>
            <a:ext cx="4273550" cy="92333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lnSpc>
                <a:spcPct val="150000"/>
              </a:lnSpc>
              <a:spcAft>
                <a:spcPts val="0"/>
              </a:spcAft>
              <a:buFont typeface="Arial" panose="020B0604020202020204" pitchFamily="34" charset="0"/>
              <a:buNone/>
              <a:defRPr/>
            </a:pPr>
            <a:r>
              <a:rPr lang="zh-CN" altLang="zh-CN"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构建</a:t>
            </a:r>
            <a:r>
              <a:rPr lang="zh-CN" altLang="zh-CN"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线上国家</a:t>
            </a:r>
            <a:r>
              <a:rPr lang="zh-CN" altLang="zh-CN"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综合优势已成各国网络空间国家战略的优先选项。</a:t>
            </a:r>
            <a:endParaRPr lang="zh-CN" altLang="zh-CN" sz="14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3" name="矩形 2"/>
          <p:cNvSpPr/>
          <p:nvPr/>
        </p:nvSpPr>
        <p:spPr>
          <a:xfrm>
            <a:off x="4754563" y="3245512"/>
            <a:ext cx="4210050" cy="823302"/>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lnSpc>
                <a:spcPct val="125000"/>
              </a:lnSpc>
              <a:spcAft>
                <a:spcPts val="0"/>
              </a:spcAft>
              <a:buFont typeface="Arial" panose="020B0604020202020204" pitchFamily="34" charset="0"/>
              <a:buNone/>
              <a:defRPr/>
            </a:pPr>
            <a:r>
              <a:rPr lang="zh-CN" altLang="en-US" sz="2000" b="1" dirty="0">
                <a:solidFill>
                  <a:srgbClr val="080808"/>
                </a:solidFill>
                <a:latin typeface="微软雅黑" panose="020B0503020204020204" pitchFamily="34" charset="-122"/>
                <a:ea typeface="微软雅黑" panose="020B0503020204020204" pitchFamily="34" charset="-122"/>
              </a:rPr>
              <a:t>制造强国</a:t>
            </a:r>
            <a:endParaRPr lang="en-US" altLang="zh-CN" sz="2000" b="1" dirty="0">
              <a:solidFill>
                <a:srgbClr val="080808"/>
              </a:solidFill>
              <a:latin typeface="微软雅黑" panose="020B0503020204020204" pitchFamily="34" charset="-122"/>
              <a:ea typeface="微软雅黑" panose="020B0503020204020204" pitchFamily="34" charset="-122"/>
            </a:endParaRPr>
          </a:p>
          <a:p>
            <a:pPr marL="285750" indent="-285750" eaLnBrk="1" hangingPunct="1">
              <a:lnSpc>
                <a:spcPct val="125000"/>
              </a:lnSpc>
              <a:spcAft>
                <a:spcPts val="0"/>
              </a:spcAft>
              <a:buFont typeface="Wingdings" panose="05000000000000000000" pitchFamily="2" charset="2"/>
              <a:buChar char="n"/>
              <a:defRPr/>
            </a:pPr>
            <a:r>
              <a:rPr lang="zh-CN" altLang="en-US"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三个</a:t>
            </a:r>
            <a:r>
              <a:rPr lang="zh-CN" altLang="en-US"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十年“三步走”，成为制造强国</a:t>
            </a:r>
            <a:endParaRPr lang="en-US" altLang="zh-CN"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0" name="矩形 19"/>
          <p:cNvSpPr/>
          <p:nvPr/>
        </p:nvSpPr>
        <p:spPr>
          <a:xfrm>
            <a:off x="4754563" y="2342671"/>
            <a:ext cx="4210050" cy="791692"/>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lnSpc>
                <a:spcPct val="125000"/>
              </a:lnSpc>
              <a:spcAft>
                <a:spcPts val="0"/>
              </a:spcAft>
              <a:buFont typeface="Arial" panose="020B0604020202020204" pitchFamily="34" charset="0"/>
              <a:buNone/>
              <a:defRPr/>
            </a:pPr>
            <a:r>
              <a:rPr lang="zh-CN" altLang="en-US" sz="2000" b="1" dirty="0">
                <a:solidFill>
                  <a:srgbClr val="080808"/>
                </a:solidFill>
                <a:latin typeface="微软雅黑" panose="020B0503020204020204" pitchFamily="34" charset="-122"/>
                <a:ea typeface="微软雅黑" panose="020B0503020204020204" pitchFamily="34" charset="-122"/>
              </a:rPr>
              <a:t>网络</a:t>
            </a:r>
            <a:r>
              <a:rPr lang="zh-CN" altLang="en-US" sz="2000" b="1" dirty="0" smtClean="0">
                <a:solidFill>
                  <a:srgbClr val="080808"/>
                </a:solidFill>
                <a:latin typeface="微软雅黑" panose="020B0503020204020204" pitchFamily="34" charset="-122"/>
                <a:ea typeface="微软雅黑" panose="020B0503020204020204" pitchFamily="34" charset="-122"/>
              </a:rPr>
              <a:t>强国：</a:t>
            </a:r>
            <a:r>
              <a:rPr lang="zh-CN" altLang="en-US"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技术、内容、基础、人才、</a:t>
            </a:r>
            <a:r>
              <a:rPr lang="zh-CN" altLang="en-US"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国际话语</a:t>
            </a:r>
            <a:r>
              <a:rPr lang="zh-CN" altLang="en-US" dirty="0" smtClean="0">
                <a:solidFill>
                  <a:srgbClr val="000000"/>
                </a:solidFill>
                <a:latin typeface="微软雅黑" panose="020B0503020204020204" pitchFamily="34" charset="-122"/>
                <a:ea typeface="微软雅黑" panose="020B0503020204020204" pitchFamily="34" charset="-122"/>
                <a:cs typeface="宋体" panose="02010600030101010101" pitchFamily="2" charset="-122"/>
              </a:rPr>
              <a:t>权。</a:t>
            </a:r>
            <a:endParaRPr lang="en-US" altLang="zh-CN"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标题 1"/>
          <p:cNvSpPr txBox="1">
            <a:spLocks/>
          </p:cNvSpPr>
          <p:nvPr/>
        </p:nvSpPr>
        <p:spPr bwMode="auto">
          <a:xfrm>
            <a:off x="-15875" y="-15875"/>
            <a:ext cx="919797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b="1">
                <a:solidFill>
                  <a:srgbClr val="FF0000"/>
                </a:solidFill>
                <a:latin typeface="+mj-lt"/>
                <a:ea typeface="+mj-ea"/>
                <a:cs typeface="+mj-cs"/>
              </a:defRPr>
            </a:lvl1pPr>
            <a:lvl2pPr algn="ctr" rtl="0" eaLnBrk="0" fontAlgn="base" hangingPunct="0">
              <a:spcBef>
                <a:spcPct val="0"/>
              </a:spcBef>
              <a:spcAft>
                <a:spcPct val="0"/>
              </a:spcAft>
              <a:defRPr sz="4000" b="1">
                <a:solidFill>
                  <a:srgbClr val="FF0000"/>
                </a:solidFill>
                <a:latin typeface="Arial" pitchFamily="34" charset="0"/>
                <a:ea typeface="宋体" pitchFamily="2" charset="-122"/>
              </a:defRPr>
            </a:lvl2pPr>
            <a:lvl3pPr algn="ctr" rtl="0" eaLnBrk="0" fontAlgn="base" hangingPunct="0">
              <a:spcBef>
                <a:spcPct val="0"/>
              </a:spcBef>
              <a:spcAft>
                <a:spcPct val="0"/>
              </a:spcAft>
              <a:defRPr sz="4000" b="1">
                <a:solidFill>
                  <a:srgbClr val="FF0000"/>
                </a:solidFill>
                <a:latin typeface="Arial" pitchFamily="34" charset="0"/>
                <a:ea typeface="宋体" pitchFamily="2" charset="-122"/>
              </a:defRPr>
            </a:lvl3pPr>
            <a:lvl4pPr algn="ctr" rtl="0" eaLnBrk="0" fontAlgn="base" hangingPunct="0">
              <a:spcBef>
                <a:spcPct val="0"/>
              </a:spcBef>
              <a:spcAft>
                <a:spcPct val="0"/>
              </a:spcAft>
              <a:defRPr sz="4000" b="1">
                <a:solidFill>
                  <a:srgbClr val="FF0000"/>
                </a:solidFill>
                <a:latin typeface="Arial" pitchFamily="34" charset="0"/>
                <a:ea typeface="宋体" pitchFamily="2" charset="-122"/>
              </a:defRPr>
            </a:lvl4pPr>
            <a:lvl5pPr algn="ctr" rtl="0" eaLnBrk="0" fontAlgn="base" hangingPunct="0">
              <a:spcBef>
                <a:spcPct val="0"/>
              </a:spcBef>
              <a:spcAft>
                <a:spcPct val="0"/>
              </a:spcAft>
              <a:defRPr sz="4000" b="1">
                <a:solidFill>
                  <a:srgbClr val="FF0000"/>
                </a:solidFill>
                <a:latin typeface="Arial" pitchFamily="34" charset="0"/>
                <a:ea typeface="宋体" pitchFamily="2" charset="-122"/>
              </a:defRPr>
            </a:lvl5pPr>
            <a:lvl6pPr marL="457200" algn="ctr" rtl="0" eaLnBrk="0" fontAlgn="base" hangingPunct="0">
              <a:spcBef>
                <a:spcPct val="0"/>
              </a:spcBef>
              <a:spcAft>
                <a:spcPct val="0"/>
              </a:spcAft>
              <a:defRPr sz="4000" b="1">
                <a:solidFill>
                  <a:srgbClr val="FF0000"/>
                </a:solidFill>
                <a:latin typeface="Arial" pitchFamily="34" charset="0"/>
                <a:ea typeface="宋体" pitchFamily="2" charset="-122"/>
              </a:defRPr>
            </a:lvl6pPr>
            <a:lvl7pPr marL="914400" algn="ctr" rtl="0" eaLnBrk="0" fontAlgn="base" hangingPunct="0">
              <a:spcBef>
                <a:spcPct val="0"/>
              </a:spcBef>
              <a:spcAft>
                <a:spcPct val="0"/>
              </a:spcAft>
              <a:defRPr sz="4000" b="1">
                <a:solidFill>
                  <a:srgbClr val="FF0000"/>
                </a:solidFill>
                <a:latin typeface="Arial" pitchFamily="34" charset="0"/>
                <a:ea typeface="宋体" pitchFamily="2" charset="-122"/>
              </a:defRPr>
            </a:lvl7pPr>
            <a:lvl8pPr marL="1371600" algn="ctr" rtl="0" eaLnBrk="0" fontAlgn="base" hangingPunct="0">
              <a:spcBef>
                <a:spcPct val="0"/>
              </a:spcBef>
              <a:spcAft>
                <a:spcPct val="0"/>
              </a:spcAft>
              <a:defRPr sz="4000" b="1">
                <a:solidFill>
                  <a:srgbClr val="FF0000"/>
                </a:solidFill>
                <a:latin typeface="Arial" pitchFamily="34" charset="0"/>
                <a:ea typeface="宋体" pitchFamily="2" charset="-122"/>
              </a:defRPr>
            </a:lvl8pPr>
            <a:lvl9pPr marL="1828800" algn="ctr" rtl="0" eaLnBrk="0" fontAlgn="base" hangingPunct="0">
              <a:spcBef>
                <a:spcPct val="0"/>
              </a:spcBef>
              <a:spcAft>
                <a:spcPct val="0"/>
              </a:spcAft>
              <a:defRPr sz="4000" b="1">
                <a:solidFill>
                  <a:srgbClr val="FF0000"/>
                </a:solidFill>
                <a:latin typeface="Arial" pitchFamily="34" charset="0"/>
                <a:ea typeface="宋体" pitchFamily="2" charset="-122"/>
              </a:defRPr>
            </a:lvl9pPr>
          </a:lstStyle>
          <a:p>
            <a:r>
              <a:rPr lang="zh-CN" altLang="en-US" sz="2800" dirty="0">
                <a:solidFill>
                  <a:srgbClr val="000000"/>
                </a:solidFill>
                <a:latin typeface="黑体" pitchFamily="49" charset="-122"/>
                <a:ea typeface="黑体" pitchFamily="49" charset="-122"/>
                <a:sym typeface="黑体" pitchFamily="49" charset="-122"/>
              </a:rPr>
              <a:t>“互联网</a:t>
            </a:r>
            <a:r>
              <a:rPr lang="en-US" altLang="zh-CN" sz="2800" dirty="0">
                <a:solidFill>
                  <a:srgbClr val="000000"/>
                </a:solidFill>
                <a:latin typeface="黑体" pitchFamily="49" charset="-122"/>
                <a:ea typeface="黑体" pitchFamily="49" charset="-122"/>
                <a:sym typeface="黑体" pitchFamily="49" charset="-122"/>
              </a:rPr>
              <a:t>+”</a:t>
            </a:r>
            <a:r>
              <a:rPr lang="zh-CN" altLang="en-US" sz="2800" dirty="0">
                <a:solidFill>
                  <a:srgbClr val="000000"/>
                </a:solidFill>
                <a:latin typeface="黑体" pitchFamily="49" charset="-122"/>
                <a:ea typeface="黑体" pitchFamily="49" charset="-122"/>
                <a:sym typeface="黑体" pitchFamily="49" charset="-122"/>
              </a:rPr>
              <a:t>背景</a:t>
            </a:r>
            <a:endParaRPr lang="zh-CN" altLang="zh-CN" sz="2800" dirty="0">
              <a:solidFill>
                <a:srgbClr val="000000"/>
              </a:solidFill>
              <a:latin typeface="黑体" pitchFamily="49" charset="-122"/>
              <a:ea typeface="黑体" pitchFamily="49" charset="-122"/>
              <a:sym typeface="黑体" pitchFamily="49" charset="-122"/>
            </a:endParaRPr>
          </a:p>
        </p:txBody>
      </p:sp>
      <p:sp>
        <p:nvSpPr>
          <p:cNvPr id="18" name="灯片编号占位符 2"/>
          <p:cNvSpPr>
            <a:spLocks noGrp="1"/>
          </p:cNvSpPr>
          <p:nvPr>
            <p:ph type="sldNum" sz="quarter" idx="12"/>
          </p:nvPr>
        </p:nvSpPr>
        <p:spPr>
          <a:xfrm>
            <a:off x="7010400" y="6525344"/>
            <a:ext cx="2133600" cy="476250"/>
          </a:xfrm>
        </p:spPr>
        <p:txBody>
          <a:bodyPr/>
          <a:lstStyle/>
          <a:p>
            <a:pPr>
              <a:defRPr/>
            </a:pPr>
            <a:fld id="{099C3DA7-4DFC-4A97-9397-A0FA77BE85B3}" type="slidenum">
              <a:rPr lang="en-US" smtClean="0"/>
              <a:pPr>
                <a:defRPr/>
              </a:pPr>
              <a:t>56</a:t>
            </a:fld>
            <a:endParaRPr lang="en-US"/>
          </a:p>
        </p:txBody>
      </p:sp>
      <p:sp>
        <p:nvSpPr>
          <p:cNvPr id="19" name="标题 1"/>
          <p:cNvSpPr txBox="1">
            <a:spLocks/>
          </p:cNvSpPr>
          <p:nvPr/>
        </p:nvSpPr>
        <p:spPr>
          <a:xfrm>
            <a:off x="34925" y="3918471"/>
            <a:ext cx="9109075" cy="725487"/>
          </a:xfrm>
          <a:prstGeom prst="rect">
            <a:avLst/>
          </a:prstGeom>
        </p:spPr>
        <p:txBody>
          <a:bodyPr anchor="ctr">
            <a:normAutofit/>
          </a:bodyPr>
          <a:lstStyle/>
          <a:p>
            <a:pPr algn="ctr" eaLnBrk="1" fontAlgn="auto" hangingPunct="1">
              <a:spcAft>
                <a:spcPts val="0"/>
              </a:spcAft>
              <a:defRPr/>
            </a:pPr>
            <a:r>
              <a:rPr lang="en-US" altLang="zh-CN" sz="2400" b="1" dirty="0">
                <a:solidFill>
                  <a:srgbClr val="C00000"/>
                </a:solidFill>
                <a:latin typeface="微软雅黑" panose="020B0503020204020204" pitchFamily="34" charset="-122"/>
                <a:ea typeface="微软雅黑" panose="020B0503020204020204" pitchFamily="34" charset="-122"/>
                <a:cs typeface="+mj-cs"/>
                <a:sym typeface="微软雅黑" pitchFamily="34" charset="-122"/>
              </a:rPr>
              <a:t>2</a:t>
            </a:r>
            <a:r>
              <a:rPr lang="zh-CN" altLang="en-US" sz="2400" b="1" dirty="0">
                <a:solidFill>
                  <a:srgbClr val="C00000"/>
                </a:solidFill>
                <a:latin typeface="微软雅黑" panose="020B0503020204020204" pitchFamily="34" charset="-122"/>
                <a:ea typeface="微软雅黑" panose="020B0503020204020204" pitchFamily="34" charset="-122"/>
                <a:cs typeface="+mj-cs"/>
                <a:sym typeface="微软雅黑" pitchFamily="34" charset="-122"/>
              </a:rPr>
              <a:t>、适应我国</a:t>
            </a:r>
            <a:r>
              <a:rPr lang="zh-CN" sz="2400" b="1" dirty="0">
                <a:solidFill>
                  <a:srgbClr val="C00000"/>
                </a:solidFill>
                <a:latin typeface="微软雅黑" panose="020B0503020204020204" pitchFamily="34" charset="-122"/>
                <a:ea typeface="微软雅黑" panose="020B0503020204020204" pitchFamily="34" charset="-122"/>
                <a:cs typeface="+mj-cs"/>
                <a:sym typeface="微软雅黑" pitchFamily="34" charset="-122"/>
              </a:rPr>
              <a:t>经济发展新常态的客观需要</a:t>
            </a:r>
          </a:p>
        </p:txBody>
      </p:sp>
      <p:sp>
        <p:nvSpPr>
          <p:cNvPr id="35" name="文本框 69"/>
          <p:cNvSpPr txBox="1">
            <a:spLocks noChangeArrowheads="1"/>
          </p:cNvSpPr>
          <p:nvPr/>
        </p:nvSpPr>
        <p:spPr bwMode="auto">
          <a:xfrm>
            <a:off x="539502" y="5206181"/>
            <a:ext cx="3600450" cy="862013"/>
          </a:xfrm>
          <a:prstGeom prst="rect">
            <a:avLst/>
          </a:prstGeom>
          <a:noFill/>
          <a:ln w="9525">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Wingdings" pitchFamily="2" charset="2"/>
              <a:buNone/>
            </a:pPr>
            <a:r>
              <a:rPr lang="zh-CN" altLang="en-US" b="1" dirty="0">
                <a:latin typeface="微软雅黑" pitchFamily="34" charset="-122"/>
                <a:ea typeface="微软雅黑" pitchFamily="34" charset="-122"/>
                <a:sym typeface="Arial" charset="0"/>
              </a:rPr>
              <a:t>打造双引擎</a:t>
            </a:r>
          </a:p>
          <a:p>
            <a:pPr algn="ctr" eaLnBrk="1" hangingPunct="1">
              <a:buFont typeface="Arial" charset="0"/>
              <a:buNone/>
            </a:pPr>
            <a:r>
              <a:rPr lang="zh-CN" altLang="en-US" sz="1600" dirty="0">
                <a:latin typeface="微软雅黑" pitchFamily="34" charset="-122"/>
                <a:ea typeface="微软雅黑" pitchFamily="34" charset="-122"/>
                <a:sym typeface="Arial" charset="0"/>
              </a:rPr>
              <a:t>——大众创业、万众创新，增加公共产品和公共服务</a:t>
            </a:r>
          </a:p>
        </p:txBody>
      </p:sp>
      <p:sp>
        <p:nvSpPr>
          <p:cNvPr id="36" name="文本框 69"/>
          <p:cNvSpPr txBox="1">
            <a:spLocks noChangeArrowheads="1"/>
          </p:cNvSpPr>
          <p:nvPr/>
        </p:nvSpPr>
        <p:spPr bwMode="auto">
          <a:xfrm>
            <a:off x="539502" y="4567014"/>
            <a:ext cx="3600450" cy="619125"/>
          </a:xfrm>
          <a:prstGeom prst="rect">
            <a:avLst/>
          </a:prstGeom>
          <a:noFill/>
          <a:ln w="9525">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Wingdings" pitchFamily="2" charset="2"/>
              <a:buNone/>
            </a:pPr>
            <a:r>
              <a:rPr lang="zh-CN" altLang="en-US" b="1" dirty="0">
                <a:latin typeface="微软雅黑" pitchFamily="34" charset="-122"/>
                <a:ea typeface="微软雅黑" pitchFamily="34" charset="-122"/>
                <a:sym typeface="Arial" charset="0"/>
              </a:rPr>
              <a:t>保持双目标</a:t>
            </a:r>
          </a:p>
          <a:p>
            <a:pPr algn="ctr" eaLnBrk="1" hangingPunct="1">
              <a:buFont typeface="Arial" charset="0"/>
              <a:buNone/>
            </a:pPr>
            <a:r>
              <a:rPr lang="zh-CN" altLang="en-US" sz="1600" dirty="0">
                <a:latin typeface="微软雅黑" pitchFamily="34" charset="-122"/>
                <a:ea typeface="微软雅黑" pitchFamily="34" charset="-122"/>
                <a:sym typeface="Arial" charset="0"/>
              </a:rPr>
              <a:t>——中高速增长和迈向中高端水平</a:t>
            </a:r>
            <a:endParaRPr lang="zh-CN" altLang="en-US" dirty="0">
              <a:sym typeface="Arial" charset="0"/>
            </a:endParaRPr>
          </a:p>
        </p:txBody>
      </p:sp>
      <p:sp>
        <p:nvSpPr>
          <p:cNvPr id="37" name="文本框 69"/>
          <p:cNvSpPr txBox="1">
            <a:spLocks noChangeArrowheads="1"/>
          </p:cNvSpPr>
          <p:nvPr/>
        </p:nvSpPr>
        <p:spPr bwMode="auto">
          <a:xfrm>
            <a:off x="539502" y="6122243"/>
            <a:ext cx="3600450" cy="619125"/>
          </a:xfrm>
          <a:prstGeom prst="rect">
            <a:avLst/>
          </a:prstGeom>
          <a:noFill/>
          <a:ln w="9525">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Wingdings" pitchFamily="2" charset="2"/>
              <a:buNone/>
            </a:pPr>
            <a:r>
              <a:rPr lang="zh-CN" altLang="en-US" b="1" dirty="0">
                <a:latin typeface="微软雅黑" pitchFamily="34" charset="-122"/>
                <a:ea typeface="微软雅黑" pitchFamily="34" charset="-122"/>
                <a:sym typeface="Arial" charset="0"/>
              </a:rPr>
              <a:t>坚持双结合</a:t>
            </a:r>
          </a:p>
          <a:p>
            <a:pPr algn="ctr" eaLnBrk="1" hangingPunct="1">
              <a:buFont typeface="Arial" charset="0"/>
              <a:buNone/>
            </a:pPr>
            <a:r>
              <a:rPr lang="zh-CN" altLang="en-US" sz="1600" dirty="0">
                <a:latin typeface="微软雅黑" pitchFamily="34" charset="-122"/>
                <a:ea typeface="微软雅黑" pitchFamily="34" charset="-122"/>
                <a:sym typeface="Arial" charset="0"/>
              </a:rPr>
              <a:t>——稳政策稳预期和促改革调结构</a:t>
            </a:r>
            <a:endParaRPr lang="zh-CN" altLang="en-US" dirty="0">
              <a:sym typeface="Arial" charset="0"/>
            </a:endParaRPr>
          </a:p>
        </p:txBody>
      </p:sp>
      <p:sp>
        <p:nvSpPr>
          <p:cNvPr id="38" name="矩形 67"/>
          <p:cNvSpPr>
            <a:spLocks noChangeArrowheads="1"/>
          </p:cNvSpPr>
          <p:nvPr/>
        </p:nvSpPr>
        <p:spPr bwMode="auto">
          <a:xfrm>
            <a:off x="4499992" y="5171708"/>
            <a:ext cx="4159250" cy="15696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50000"/>
              </a:lnSpc>
              <a:buFont typeface="Arial" charset="0"/>
              <a:buNone/>
            </a:pPr>
            <a:r>
              <a:rPr lang="en-US" altLang="zh-CN" sz="1600" dirty="0">
                <a:solidFill>
                  <a:srgbClr val="FF0000"/>
                </a:solidFill>
                <a:latin typeface="微软雅黑" pitchFamily="34" charset="-122"/>
                <a:ea typeface="微软雅黑" pitchFamily="34" charset="-122"/>
                <a:sym typeface="微软雅黑" pitchFamily="34" charset="-122"/>
              </a:rPr>
              <a:t>——</a:t>
            </a:r>
            <a:r>
              <a:rPr lang="zh-CN" altLang="en-US" sz="1600" dirty="0">
                <a:solidFill>
                  <a:srgbClr val="FF0000"/>
                </a:solidFill>
                <a:latin typeface="微软雅黑" pitchFamily="34" charset="-122"/>
                <a:ea typeface="微软雅黑" pitchFamily="34" charset="-122"/>
                <a:sym typeface="微软雅黑" pitchFamily="34" charset="-122"/>
              </a:rPr>
              <a:t>生产力：</a:t>
            </a:r>
            <a:r>
              <a:rPr lang="zh-CN" altLang="en-US" sz="1600" dirty="0">
                <a:solidFill>
                  <a:srgbClr val="080808"/>
                </a:solidFill>
                <a:latin typeface="微软雅黑" pitchFamily="34" charset="-122"/>
                <a:ea typeface="微软雅黑" pitchFamily="34" charset="-122"/>
                <a:sym typeface="微软雅黑" pitchFamily="34" charset="-122"/>
              </a:rPr>
              <a:t>经济增长动力转换 ，创新驱动突破口，落实创新驱动发展战略的新平台</a:t>
            </a:r>
            <a:endParaRPr lang="en-US" altLang="zh-CN" sz="1600" dirty="0">
              <a:solidFill>
                <a:srgbClr val="080808"/>
              </a:solidFill>
              <a:latin typeface="微软雅黑" pitchFamily="34" charset="-122"/>
              <a:ea typeface="微软雅黑" pitchFamily="34" charset="-122"/>
              <a:sym typeface="微软雅黑" pitchFamily="34" charset="-122"/>
            </a:endParaRPr>
          </a:p>
          <a:p>
            <a:pPr eaLnBrk="1" hangingPunct="1">
              <a:lnSpc>
                <a:spcPct val="150000"/>
              </a:lnSpc>
              <a:buFont typeface="Arial" charset="0"/>
              <a:buNone/>
            </a:pPr>
            <a:r>
              <a:rPr lang="en-US" altLang="zh-CN" sz="1600" dirty="0">
                <a:solidFill>
                  <a:srgbClr val="FF0000"/>
                </a:solidFill>
                <a:latin typeface="微软雅黑" pitchFamily="34" charset="-122"/>
                <a:ea typeface="微软雅黑" pitchFamily="34" charset="-122"/>
                <a:sym typeface="Wingdings 2" pitchFamily="18" charset="2"/>
              </a:rPr>
              <a:t>——</a:t>
            </a:r>
            <a:r>
              <a:rPr lang="zh-CN" altLang="en-US" sz="1600" dirty="0">
                <a:solidFill>
                  <a:srgbClr val="FF0000"/>
                </a:solidFill>
                <a:latin typeface="微软雅黑" pitchFamily="34" charset="-122"/>
                <a:ea typeface="微软雅黑" pitchFamily="34" charset="-122"/>
                <a:sym typeface="Wingdings 2" pitchFamily="18" charset="2"/>
              </a:rPr>
              <a:t>生产关系：</a:t>
            </a:r>
            <a:r>
              <a:rPr lang="zh-CN" altLang="en-US" sz="1600" dirty="0">
                <a:solidFill>
                  <a:srgbClr val="080808"/>
                </a:solidFill>
                <a:latin typeface="微软雅黑" pitchFamily="34" charset="-122"/>
                <a:ea typeface="微软雅黑" pitchFamily="34" charset="-122"/>
                <a:sym typeface="Wingdings 2" pitchFamily="18" charset="2"/>
              </a:rPr>
              <a:t>深化改革，构建新型生产关系的驱动力</a:t>
            </a:r>
            <a:endParaRPr lang="zh-CN" altLang="en-US" sz="1600" dirty="0">
              <a:solidFill>
                <a:srgbClr val="080808"/>
              </a:solidFill>
              <a:latin typeface="微软雅黑" pitchFamily="34" charset="-122"/>
              <a:ea typeface="微软雅黑" pitchFamily="34" charset="-122"/>
              <a:sym typeface="微软雅黑" pitchFamily="34" charset="-122"/>
            </a:endParaRPr>
          </a:p>
        </p:txBody>
      </p:sp>
      <p:sp>
        <p:nvSpPr>
          <p:cNvPr id="39" name="矩形 15"/>
          <p:cNvSpPr>
            <a:spLocks noChangeArrowheads="1"/>
          </p:cNvSpPr>
          <p:nvPr/>
        </p:nvSpPr>
        <p:spPr bwMode="auto">
          <a:xfrm>
            <a:off x="4693220" y="4613066"/>
            <a:ext cx="3983236" cy="400110"/>
          </a:xfrm>
          <a:prstGeom prst="rect">
            <a:avLst/>
          </a:prstGeom>
          <a:solidFill>
            <a:schemeClr val="bg1"/>
          </a:solidFill>
          <a:ln w="9525">
            <a:solidFill>
              <a:srgbClr val="00B0F0"/>
            </a:solidFill>
            <a:prstDash val="dash"/>
            <a:miter lim="800000"/>
            <a:headEnd/>
            <a:tailEnd/>
          </a:ln>
        </p:spPr>
        <p:txBody>
          <a:bodyPr wrap="square">
            <a:spAutoFit/>
          </a:bodyPr>
          <a:lstStyle/>
          <a:p>
            <a:pPr algn="ctr" eaLnBrk="1" hangingPunct="1">
              <a:buFont typeface="Arial" charset="0"/>
              <a:buNone/>
            </a:pPr>
            <a:r>
              <a:rPr lang="zh-CN" altLang="en-US" sz="2000" dirty="0">
                <a:solidFill>
                  <a:srgbClr val="080808"/>
                </a:solidFill>
                <a:latin typeface="微软雅黑" pitchFamily="34" charset="-122"/>
                <a:ea typeface="微软雅黑" pitchFamily="34" charset="-122"/>
                <a:sym typeface="Arial" charset="0"/>
              </a:rPr>
              <a:t>互联网引领发展的“新常态”</a:t>
            </a:r>
            <a:endParaRPr lang="en-US" altLang="en-US" sz="2000" dirty="0">
              <a:solidFill>
                <a:srgbClr val="080808"/>
              </a:solidFill>
              <a:latin typeface="微软雅黑" pitchFamily="34" charset="-122"/>
              <a:ea typeface="微软雅黑" pitchFamily="34" charset="-122"/>
              <a:sym typeface="Arial" charset="0"/>
            </a:endParaRPr>
          </a:p>
        </p:txBody>
      </p:sp>
    </p:spTree>
    <p:extLst>
      <p:ext uri="{BB962C8B-B14F-4D97-AF65-F5344CB8AC3E}">
        <p14:creationId xmlns:p14="http://schemas.microsoft.com/office/powerpoint/2010/main" val="257800100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圆角矩形 87"/>
          <p:cNvSpPr>
            <a:spLocks noChangeArrowheads="1"/>
          </p:cNvSpPr>
          <p:nvPr/>
        </p:nvSpPr>
        <p:spPr bwMode="auto">
          <a:xfrm>
            <a:off x="34925" y="981075"/>
            <a:ext cx="8942388" cy="565150"/>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round/>
                <a:headEnd/>
                <a:tailEnd/>
              </a14:hiddenLine>
            </a:ext>
          </a:extLst>
        </p:spPr>
        <p:txBody>
          <a:bodyPr/>
          <a:lstStyle/>
          <a:p>
            <a:pPr algn="ctr" eaLnBrk="1" hangingPunct="1">
              <a:lnSpc>
                <a:spcPct val="150000"/>
              </a:lnSpc>
            </a:pPr>
            <a:r>
              <a:rPr lang="en-US" altLang="zh-CN" sz="2400" b="1" dirty="0">
                <a:solidFill>
                  <a:srgbClr val="C00000"/>
                </a:solidFill>
                <a:latin typeface="微软雅黑" pitchFamily="34" charset="-122"/>
                <a:ea typeface="微软雅黑" pitchFamily="34" charset="-122"/>
                <a:sym typeface="Arial" charset="0"/>
              </a:rPr>
              <a:t>3</a:t>
            </a:r>
            <a:r>
              <a:rPr lang="zh-CN" altLang="en-US" sz="2400" b="1" dirty="0">
                <a:solidFill>
                  <a:srgbClr val="C00000"/>
                </a:solidFill>
                <a:latin typeface="微软雅黑" pitchFamily="34" charset="-122"/>
                <a:ea typeface="微软雅黑" pitchFamily="34" charset="-122"/>
                <a:sym typeface="Arial" charset="0"/>
              </a:rPr>
              <a:t>、国务院系列战略部署的关键一环</a:t>
            </a:r>
          </a:p>
        </p:txBody>
      </p:sp>
      <p:sp>
        <p:nvSpPr>
          <p:cNvPr id="34819" name="AutoShape 6"/>
          <p:cNvSpPr>
            <a:spLocks noChangeArrowheads="1"/>
          </p:cNvSpPr>
          <p:nvPr/>
        </p:nvSpPr>
        <p:spPr bwMode="auto">
          <a:xfrm>
            <a:off x="65088" y="1793875"/>
            <a:ext cx="2851150" cy="576263"/>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marL="182563" defTabSz="330200" eaLnBrk="1" hangingPunct="1">
              <a:lnSpc>
                <a:spcPct val="120000"/>
              </a:lnSpc>
              <a:tabLst>
                <a:tab pos="8521700" algn="r"/>
              </a:tabLst>
            </a:pPr>
            <a:r>
              <a:rPr lang="zh-CN" altLang="en-US" sz="1600" b="1">
                <a:solidFill>
                  <a:srgbClr val="FFFFFF"/>
                </a:solidFill>
                <a:latin typeface="微软雅黑" pitchFamily="34" charset="-122"/>
                <a:ea typeface="微软雅黑" pitchFamily="34" charset="-122"/>
                <a:sym typeface="Arial" charset="0"/>
              </a:rPr>
              <a:t> </a:t>
            </a:r>
            <a:endParaRPr lang="en-GB" altLang="en-US" sz="1600" b="1">
              <a:solidFill>
                <a:srgbClr val="FFFFFF"/>
              </a:solidFill>
              <a:latin typeface="微软雅黑" pitchFamily="34" charset="-122"/>
              <a:ea typeface="微软雅黑" pitchFamily="34" charset="-122"/>
              <a:sym typeface="Arial" charset="0"/>
            </a:endParaRPr>
          </a:p>
        </p:txBody>
      </p:sp>
      <p:sp>
        <p:nvSpPr>
          <p:cNvPr id="34820" name="标题 1"/>
          <p:cNvSpPr>
            <a:spLocks noGrp="1"/>
          </p:cNvSpPr>
          <p:nvPr>
            <p:ph type="title" idx="4294967295"/>
          </p:nvPr>
        </p:nvSpPr>
        <p:spPr>
          <a:xfrm>
            <a:off x="-15875" y="-15875"/>
            <a:ext cx="9197975" cy="1143000"/>
          </a:xfrm>
        </p:spPr>
        <p:txBody>
          <a:bodyPr/>
          <a:lstStyle/>
          <a:p>
            <a:r>
              <a:rPr lang="zh-CN" altLang="en-US" sz="2800" kern="1200" dirty="0">
                <a:solidFill>
                  <a:srgbClr val="000000"/>
                </a:solidFill>
                <a:latin typeface="黑体" pitchFamily="49" charset="-122"/>
                <a:ea typeface="黑体" pitchFamily="49" charset="-122"/>
                <a:sym typeface="黑体" pitchFamily="49" charset="-122"/>
              </a:rPr>
              <a:t>“互联网</a:t>
            </a:r>
            <a:r>
              <a:rPr lang="en-US" altLang="zh-CN" sz="2800" kern="1200" dirty="0">
                <a:solidFill>
                  <a:srgbClr val="000000"/>
                </a:solidFill>
                <a:latin typeface="黑体" pitchFamily="49" charset="-122"/>
                <a:ea typeface="黑体" pitchFamily="49" charset="-122"/>
                <a:sym typeface="黑体" pitchFamily="49" charset="-122"/>
              </a:rPr>
              <a:t>+”</a:t>
            </a:r>
            <a:r>
              <a:rPr lang="zh-CN" altLang="en-US" sz="2800" kern="1200" dirty="0">
                <a:solidFill>
                  <a:srgbClr val="000000"/>
                </a:solidFill>
                <a:latin typeface="黑体" pitchFamily="49" charset="-122"/>
                <a:ea typeface="黑体" pitchFamily="49" charset="-122"/>
                <a:sym typeface="黑体" pitchFamily="49" charset="-122"/>
              </a:rPr>
              <a:t>背景</a:t>
            </a:r>
            <a:endParaRPr lang="zh-CN" altLang="zh-CN" sz="2800" kern="1200" dirty="0">
              <a:solidFill>
                <a:srgbClr val="000000"/>
              </a:solidFill>
              <a:latin typeface="黑体" pitchFamily="49" charset="-122"/>
              <a:ea typeface="黑体" pitchFamily="49" charset="-122"/>
              <a:sym typeface="黑体" pitchFamily="49" charset="-122"/>
            </a:endParaRPr>
          </a:p>
        </p:txBody>
      </p:sp>
      <p:sp>
        <p:nvSpPr>
          <p:cNvPr id="34821" name="矩形 76"/>
          <p:cNvSpPr>
            <a:spLocks noChangeArrowheads="1"/>
          </p:cNvSpPr>
          <p:nvPr/>
        </p:nvSpPr>
        <p:spPr bwMode="auto">
          <a:xfrm>
            <a:off x="107950" y="1831975"/>
            <a:ext cx="2736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lang="en-US" altLang="zh-CN">
                <a:solidFill>
                  <a:schemeClr val="bg1"/>
                </a:solidFill>
                <a:latin typeface="微软雅黑" pitchFamily="34" charset="-122"/>
                <a:ea typeface="微软雅黑" pitchFamily="34" charset="-122"/>
                <a:sym typeface="Arial" charset="0"/>
              </a:rPr>
              <a:t>             2015</a:t>
            </a:r>
            <a:r>
              <a:rPr lang="zh-CN" altLang="en-US">
                <a:solidFill>
                  <a:schemeClr val="bg1"/>
                </a:solidFill>
                <a:latin typeface="微软雅黑" pitchFamily="34" charset="-122"/>
                <a:ea typeface="微软雅黑" pitchFamily="34" charset="-122"/>
                <a:sym typeface="Arial" charset="0"/>
              </a:rPr>
              <a:t>年</a:t>
            </a:r>
            <a:endParaRPr lang="en-US" altLang="zh-CN">
              <a:solidFill>
                <a:schemeClr val="bg1"/>
              </a:solidFill>
              <a:latin typeface="微软雅黑" pitchFamily="34" charset="-122"/>
              <a:ea typeface="微软雅黑" pitchFamily="34" charset="-122"/>
              <a:sym typeface="Arial" charset="0"/>
            </a:endParaRPr>
          </a:p>
        </p:txBody>
      </p:sp>
      <p:sp>
        <p:nvSpPr>
          <p:cNvPr id="34822" name="矩形 77"/>
          <p:cNvSpPr>
            <a:spLocks noChangeArrowheads="1"/>
          </p:cNvSpPr>
          <p:nvPr/>
        </p:nvSpPr>
        <p:spPr bwMode="auto">
          <a:xfrm>
            <a:off x="287338" y="2411413"/>
            <a:ext cx="2413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rgbClr val="0D0D0D"/>
                </a:solidFill>
                <a:latin typeface="微软雅黑" pitchFamily="34" charset="-122"/>
                <a:ea typeface="微软雅黑" pitchFamily="34" charset="-122"/>
                <a:sym typeface="Arial" charset="0"/>
              </a:rPr>
              <a:t>“互联网</a:t>
            </a:r>
            <a:r>
              <a:rPr lang="en-US" altLang="zh-CN" sz="2000" baseline="30000">
                <a:solidFill>
                  <a:srgbClr val="0D0D0D"/>
                </a:solidFill>
                <a:latin typeface="微软雅黑" pitchFamily="34" charset="-122"/>
                <a:ea typeface="微软雅黑" pitchFamily="34" charset="-122"/>
                <a:sym typeface="Arial" charset="0"/>
              </a:rPr>
              <a:t>+</a:t>
            </a:r>
            <a:r>
              <a:rPr lang="zh-CN" altLang="en-US" sz="2000" baseline="30000">
                <a:solidFill>
                  <a:srgbClr val="0D0D0D"/>
                </a:solidFill>
                <a:latin typeface="微软雅黑" pitchFamily="34" charset="-122"/>
                <a:ea typeface="微软雅黑" pitchFamily="34" charset="-122"/>
                <a:sym typeface="Arial" charset="0"/>
              </a:rPr>
              <a:t>”</a:t>
            </a:r>
            <a:r>
              <a:rPr lang="zh-CN" altLang="en-US" sz="1600">
                <a:solidFill>
                  <a:srgbClr val="0D0D0D"/>
                </a:solidFill>
                <a:latin typeface="微软雅黑" pitchFamily="34" charset="-122"/>
                <a:ea typeface="微软雅黑" pitchFamily="34" charset="-122"/>
                <a:sym typeface="Arial" charset="0"/>
              </a:rPr>
              <a:t>行动计划</a:t>
            </a:r>
            <a:endParaRPr lang="en-US" altLang="zh-CN" sz="1600">
              <a:solidFill>
                <a:srgbClr val="0D0D0D"/>
              </a:solidFill>
              <a:latin typeface="微软雅黑" pitchFamily="34" charset="-122"/>
              <a:ea typeface="微软雅黑" pitchFamily="34" charset="-122"/>
              <a:sym typeface="Arial" charset="0"/>
            </a:endParaRPr>
          </a:p>
          <a:p>
            <a:pPr algn="ctr" eaLnBrk="1" hangingPunct="1"/>
            <a:r>
              <a:rPr lang="en-US" altLang="zh-CN" sz="1600">
                <a:solidFill>
                  <a:srgbClr val="C00000"/>
                </a:solidFill>
                <a:latin typeface="微软雅黑" pitchFamily="34" charset="-122"/>
                <a:ea typeface="微软雅黑" pitchFamily="34" charset="-122"/>
                <a:sym typeface="Arial" charset="0"/>
              </a:rPr>
              <a:t>——</a:t>
            </a:r>
            <a:r>
              <a:rPr lang="zh-CN" altLang="en-US" sz="1600">
                <a:solidFill>
                  <a:srgbClr val="C00000"/>
                </a:solidFill>
                <a:latin typeface="微软雅黑" pitchFamily="34" charset="-122"/>
                <a:ea typeface="微软雅黑" pitchFamily="34" charset="-122"/>
                <a:sym typeface="Arial" charset="0"/>
              </a:rPr>
              <a:t>促进融合应用</a:t>
            </a:r>
          </a:p>
        </p:txBody>
      </p:sp>
      <p:sp>
        <p:nvSpPr>
          <p:cNvPr id="34823" name="AutoShape 6"/>
          <p:cNvSpPr>
            <a:spLocks noChangeArrowheads="1"/>
          </p:cNvSpPr>
          <p:nvPr/>
        </p:nvSpPr>
        <p:spPr bwMode="auto">
          <a:xfrm>
            <a:off x="61913" y="3570288"/>
            <a:ext cx="2879725" cy="55880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marL="182563" algn="ctr" defTabSz="330200" eaLnBrk="1" hangingPunct="1">
              <a:lnSpc>
                <a:spcPct val="120000"/>
              </a:lnSpc>
              <a:tabLst>
                <a:tab pos="8521700" algn="r"/>
              </a:tabLst>
            </a:pPr>
            <a:r>
              <a:rPr lang="en-US" altLang="zh-CN">
                <a:solidFill>
                  <a:schemeClr val="bg1"/>
                </a:solidFill>
                <a:latin typeface="微软雅黑" pitchFamily="34" charset="-122"/>
                <a:ea typeface="微软雅黑" pitchFamily="34" charset="-122"/>
                <a:sym typeface="Arial" charset="0"/>
              </a:rPr>
              <a:t>        2013</a:t>
            </a:r>
            <a:r>
              <a:rPr lang="zh-CN" altLang="en-US">
                <a:solidFill>
                  <a:schemeClr val="bg1"/>
                </a:solidFill>
                <a:latin typeface="微软雅黑" pitchFamily="34" charset="-122"/>
                <a:ea typeface="微软雅黑" pitchFamily="34" charset="-122"/>
                <a:sym typeface="Arial" charset="0"/>
              </a:rPr>
              <a:t>年</a:t>
            </a:r>
            <a:endParaRPr lang="en-GB" altLang="en-US">
              <a:solidFill>
                <a:schemeClr val="bg1"/>
              </a:solidFill>
              <a:latin typeface="微软雅黑" pitchFamily="34" charset="-122"/>
              <a:ea typeface="微软雅黑" pitchFamily="34" charset="-122"/>
              <a:sym typeface="Arial" charset="0"/>
            </a:endParaRPr>
          </a:p>
        </p:txBody>
      </p:sp>
      <p:sp>
        <p:nvSpPr>
          <p:cNvPr id="34824" name="矩形 80"/>
          <p:cNvSpPr>
            <a:spLocks noChangeArrowheads="1"/>
          </p:cNvSpPr>
          <p:nvPr/>
        </p:nvSpPr>
        <p:spPr bwMode="auto">
          <a:xfrm>
            <a:off x="100013" y="5770563"/>
            <a:ext cx="29527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rgbClr val="FF0000"/>
                </a:solidFill>
                <a:latin typeface="微软雅黑" pitchFamily="34" charset="-122"/>
                <a:ea typeface="微软雅黑" pitchFamily="34" charset="-122"/>
                <a:sym typeface="Arial" charset="0"/>
              </a:rPr>
              <a:t>国发</a:t>
            </a:r>
            <a:r>
              <a:rPr lang="en-US" altLang="zh-CN" sz="1600">
                <a:solidFill>
                  <a:srgbClr val="FF0000"/>
                </a:solidFill>
                <a:latin typeface="微软雅黑" pitchFamily="34" charset="-122"/>
                <a:ea typeface="微软雅黑" pitchFamily="34" charset="-122"/>
                <a:sym typeface="Arial" charset="0"/>
              </a:rPr>
              <a:t>31</a:t>
            </a:r>
            <a:r>
              <a:rPr lang="zh-CN" altLang="en-US" sz="1600">
                <a:solidFill>
                  <a:srgbClr val="FF0000"/>
                </a:solidFill>
                <a:latin typeface="微软雅黑" pitchFamily="34" charset="-122"/>
                <a:ea typeface="微软雅黑" pitchFamily="34" charset="-122"/>
                <a:sym typeface="Arial" charset="0"/>
              </a:rPr>
              <a:t>号文 </a:t>
            </a:r>
            <a:r>
              <a:rPr lang="en-US" altLang="zh-CN" sz="1600">
                <a:solidFill>
                  <a:srgbClr val="0D0D0D"/>
                </a:solidFill>
                <a:latin typeface="微软雅黑" pitchFamily="34" charset="-122"/>
                <a:ea typeface="微软雅黑" pitchFamily="34" charset="-122"/>
                <a:sym typeface="Arial" charset="0"/>
              </a:rPr>
              <a:t>“</a:t>
            </a:r>
            <a:r>
              <a:rPr lang="zh-CN" altLang="en-US" sz="1600">
                <a:solidFill>
                  <a:srgbClr val="0D0D0D"/>
                </a:solidFill>
                <a:latin typeface="微软雅黑" pitchFamily="34" charset="-122"/>
                <a:ea typeface="微软雅黑" pitchFamily="34" charset="-122"/>
                <a:sym typeface="Arial" charset="0"/>
              </a:rPr>
              <a:t>宽带中国战略及实施方案</a:t>
            </a:r>
            <a:r>
              <a:rPr lang="zh-CN" altLang="en-US" sz="2000" baseline="30000">
                <a:solidFill>
                  <a:srgbClr val="0D0D0D"/>
                </a:solidFill>
                <a:latin typeface="微软雅黑" pitchFamily="34" charset="-122"/>
                <a:ea typeface="微软雅黑" pitchFamily="34" charset="-122"/>
                <a:sym typeface="Arial" charset="0"/>
              </a:rPr>
              <a:t>”</a:t>
            </a:r>
            <a:endParaRPr lang="en-US" altLang="zh-CN" sz="2000" baseline="30000">
              <a:solidFill>
                <a:srgbClr val="0D0D0D"/>
              </a:solidFill>
              <a:latin typeface="微软雅黑" pitchFamily="34" charset="-122"/>
              <a:ea typeface="微软雅黑" pitchFamily="34" charset="-122"/>
              <a:sym typeface="Arial" charset="0"/>
            </a:endParaRPr>
          </a:p>
          <a:p>
            <a:pPr algn="ctr" eaLnBrk="1" hangingPunct="1"/>
            <a:r>
              <a:rPr lang="en-US" altLang="zh-CN" sz="1600">
                <a:solidFill>
                  <a:srgbClr val="C00000"/>
                </a:solidFill>
                <a:latin typeface="微软雅黑" pitchFamily="34" charset="-122"/>
                <a:ea typeface="微软雅黑" pitchFamily="34" charset="-122"/>
                <a:sym typeface="Arial" charset="0"/>
              </a:rPr>
              <a:t>——</a:t>
            </a:r>
            <a:r>
              <a:rPr lang="zh-CN" altLang="en-US" sz="1600">
                <a:solidFill>
                  <a:srgbClr val="C00000"/>
                </a:solidFill>
                <a:latin typeface="微软雅黑" pitchFamily="34" charset="-122"/>
                <a:ea typeface="微软雅黑" pitchFamily="34" charset="-122"/>
                <a:sym typeface="Arial" charset="0"/>
              </a:rPr>
              <a:t>提升网络能力</a:t>
            </a:r>
          </a:p>
        </p:txBody>
      </p:sp>
      <p:sp>
        <p:nvSpPr>
          <p:cNvPr id="34825" name="矩形 82"/>
          <p:cNvSpPr>
            <a:spLocks noChangeArrowheads="1"/>
          </p:cNvSpPr>
          <p:nvPr/>
        </p:nvSpPr>
        <p:spPr bwMode="auto">
          <a:xfrm>
            <a:off x="-128588" y="4295775"/>
            <a:ext cx="3260726"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rgbClr val="FF0000"/>
                </a:solidFill>
                <a:latin typeface="微软雅黑" pitchFamily="34" charset="-122"/>
                <a:ea typeface="微软雅黑" pitchFamily="34" charset="-122"/>
                <a:sym typeface="Arial" charset="0"/>
              </a:rPr>
              <a:t>  国发</a:t>
            </a:r>
            <a:r>
              <a:rPr lang="en-US" altLang="zh-CN" sz="1600">
                <a:solidFill>
                  <a:srgbClr val="FF0000"/>
                </a:solidFill>
                <a:latin typeface="微软雅黑" pitchFamily="34" charset="-122"/>
                <a:ea typeface="微软雅黑" pitchFamily="34" charset="-122"/>
                <a:sym typeface="Arial" charset="0"/>
              </a:rPr>
              <a:t>32</a:t>
            </a:r>
            <a:r>
              <a:rPr lang="zh-CN" altLang="en-US" sz="1600">
                <a:solidFill>
                  <a:srgbClr val="FF0000"/>
                </a:solidFill>
                <a:latin typeface="微软雅黑" pitchFamily="34" charset="-122"/>
                <a:ea typeface="微软雅黑" pitchFamily="34" charset="-122"/>
                <a:sym typeface="Arial" charset="0"/>
              </a:rPr>
              <a:t>号文</a:t>
            </a:r>
            <a:r>
              <a:rPr lang="zh-CN" altLang="en-US" sz="1600">
                <a:solidFill>
                  <a:srgbClr val="0D0D0D"/>
                </a:solidFill>
                <a:latin typeface="微软雅黑" pitchFamily="34" charset="-122"/>
                <a:ea typeface="微软雅黑" pitchFamily="34" charset="-122"/>
                <a:sym typeface="Arial" charset="0"/>
              </a:rPr>
              <a:t>“关于扩大信息消费促进内需的若干意见</a:t>
            </a:r>
            <a:r>
              <a:rPr lang="zh-CN" altLang="en-US" sz="2000" baseline="30000">
                <a:solidFill>
                  <a:srgbClr val="0D0D0D"/>
                </a:solidFill>
                <a:latin typeface="微软雅黑" pitchFamily="34" charset="-122"/>
                <a:ea typeface="微软雅黑" pitchFamily="34" charset="-122"/>
                <a:sym typeface="Arial" charset="0"/>
              </a:rPr>
              <a:t>”</a:t>
            </a:r>
            <a:endParaRPr lang="en-US" altLang="zh-CN" sz="2000" baseline="30000">
              <a:solidFill>
                <a:srgbClr val="0D0D0D"/>
              </a:solidFill>
              <a:latin typeface="微软雅黑" pitchFamily="34" charset="-122"/>
              <a:ea typeface="微软雅黑" pitchFamily="34" charset="-122"/>
              <a:sym typeface="Arial" charset="0"/>
            </a:endParaRPr>
          </a:p>
          <a:p>
            <a:pPr algn="ctr" eaLnBrk="1" hangingPunct="1"/>
            <a:r>
              <a:rPr lang="en-US" altLang="zh-CN" sz="1600">
                <a:solidFill>
                  <a:srgbClr val="C00000"/>
                </a:solidFill>
                <a:latin typeface="微软雅黑" pitchFamily="34" charset="-122"/>
                <a:ea typeface="微软雅黑" pitchFamily="34" charset="-122"/>
                <a:sym typeface="Arial" charset="0"/>
              </a:rPr>
              <a:t>——</a:t>
            </a:r>
            <a:r>
              <a:rPr lang="zh-CN" altLang="en-US" sz="1600">
                <a:solidFill>
                  <a:srgbClr val="C00000"/>
                </a:solidFill>
                <a:latin typeface="微软雅黑" pitchFamily="34" charset="-122"/>
                <a:ea typeface="微软雅黑" pitchFamily="34" charset="-122"/>
                <a:sym typeface="Arial" charset="0"/>
              </a:rPr>
              <a:t>扩大消费规模</a:t>
            </a:r>
          </a:p>
        </p:txBody>
      </p:sp>
      <p:cxnSp>
        <p:nvCxnSpPr>
          <p:cNvPr id="34826" name="直接连接符 47"/>
          <p:cNvCxnSpPr>
            <a:cxnSpLocks noChangeShapeType="1"/>
          </p:cNvCxnSpPr>
          <p:nvPr/>
        </p:nvCxnSpPr>
        <p:spPr bwMode="auto">
          <a:xfrm>
            <a:off x="-15875" y="3481388"/>
            <a:ext cx="3421063" cy="0"/>
          </a:xfrm>
          <a:prstGeom prst="line">
            <a:avLst/>
          </a:prstGeom>
          <a:noFill/>
          <a:ln w="28575">
            <a:solidFill>
              <a:schemeClr val="tx1"/>
            </a:solidFill>
            <a:prstDash val="lgDash"/>
            <a:round/>
            <a:headEnd/>
            <a:tailEnd/>
          </a:ln>
          <a:extLst>
            <a:ext uri="{909E8E84-426E-40DD-AFC4-6F175D3DCCD1}">
              <a14:hiddenFill xmlns:a14="http://schemas.microsoft.com/office/drawing/2010/main">
                <a:noFill/>
              </a14:hiddenFill>
            </a:ext>
          </a:extLst>
        </p:spPr>
      </p:cxnSp>
      <p:cxnSp>
        <p:nvCxnSpPr>
          <p:cNvPr id="34827" name="直接连接符 49"/>
          <p:cNvCxnSpPr>
            <a:cxnSpLocks noChangeShapeType="1"/>
          </p:cNvCxnSpPr>
          <p:nvPr/>
        </p:nvCxnSpPr>
        <p:spPr bwMode="auto">
          <a:xfrm>
            <a:off x="-15875" y="5661025"/>
            <a:ext cx="3421063" cy="0"/>
          </a:xfrm>
          <a:prstGeom prst="line">
            <a:avLst/>
          </a:prstGeom>
          <a:noFill/>
          <a:ln w="28575">
            <a:solidFill>
              <a:schemeClr val="tx1"/>
            </a:solidFill>
            <a:prstDash val="lgDash"/>
            <a:round/>
            <a:headEnd/>
            <a:tailEnd/>
          </a:ln>
          <a:extLst>
            <a:ext uri="{909E8E84-426E-40DD-AFC4-6F175D3DCCD1}">
              <a14:hiddenFill xmlns:a14="http://schemas.microsoft.com/office/drawing/2010/main">
                <a:noFill/>
              </a14:hiddenFill>
            </a:ext>
          </a:extLst>
        </p:spPr>
      </p:cxnSp>
      <p:pic>
        <p:nvPicPr>
          <p:cNvPr id="34828" name="图片 4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25" y="1806575"/>
            <a:ext cx="1001713"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9" name="图片 4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25" y="3579813"/>
            <a:ext cx="1001713"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上箭头 49"/>
          <p:cNvSpPr/>
          <p:nvPr/>
        </p:nvSpPr>
        <p:spPr bwMode="auto">
          <a:xfrm>
            <a:off x="1712913" y="3213100"/>
            <a:ext cx="411162" cy="287338"/>
          </a:xfrm>
          <a:prstGeom prst="upArrow">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alpha val="50000"/>
              </a:schemeClr>
            </a:outerShdw>
          </a:effectLst>
        </p:spPr>
        <p:txBody>
          <a:bodyPr/>
          <a:lstStyle/>
          <a:p>
            <a:pPr eaLnBrk="1" hangingPunct="1">
              <a:buFont typeface="Arial" panose="020B0604020202020204" pitchFamily="34" charset="0"/>
              <a:buNone/>
              <a:defRPr/>
            </a:pPr>
            <a:endParaRPr lang="zh-CN" altLang="en-US" sz="1600">
              <a:latin typeface="Arial" panose="020B0604020202020204" pitchFamily="34" charset="0"/>
              <a:ea typeface="宋体" pitchFamily="2" charset="-122"/>
            </a:endParaRPr>
          </a:p>
        </p:txBody>
      </p:sp>
      <p:graphicFrame>
        <p:nvGraphicFramePr>
          <p:cNvPr id="52" name="表格 51"/>
          <p:cNvGraphicFramePr>
            <a:graphicFrameLocks noGrp="1"/>
          </p:cNvGraphicFramePr>
          <p:nvPr/>
        </p:nvGraphicFramePr>
        <p:xfrm>
          <a:off x="3405188" y="2471738"/>
          <a:ext cx="5630862" cy="4197352"/>
        </p:xfrm>
        <a:graphic>
          <a:graphicData uri="http://schemas.openxmlformats.org/drawingml/2006/table">
            <a:tbl>
              <a:tblPr firstRow="1" firstCol="1" bandRow="1">
                <a:tableStyleId>{3B4B98B0-60AC-42C2-AFA5-B58CD77FA1E5}</a:tableStyleId>
              </a:tblPr>
              <a:tblGrid>
                <a:gridCol w="3038802"/>
                <a:gridCol w="1872044"/>
                <a:gridCol w="720016"/>
              </a:tblGrid>
              <a:tr h="562497">
                <a:tc>
                  <a:txBody>
                    <a:bodyPr/>
                    <a:lstStyle/>
                    <a:p>
                      <a:pPr algn="ctr">
                        <a:spcAft>
                          <a:spcPts val="0"/>
                        </a:spcAft>
                      </a:pPr>
                      <a:r>
                        <a:rPr lang="zh-CN" sz="1600" kern="100" dirty="0">
                          <a:solidFill>
                            <a:srgbClr val="FF0000"/>
                          </a:solidFill>
                          <a:effectLst/>
                          <a:latin typeface="微软雅黑" panose="020B0503020204020204" pitchFamily="34" charset="-122"/>
                          <a:ea typeface="微软雅黑" panose="020B0503020204020204" pitchFamily="34" charset="-122"/>
                        </a:rPr>
                        <a:t>政策名称</a:t>
                      </a:r>
                      <a:endParaRPr lang="zh-CN" sz="1600" b="0"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c>
                  <a:txBody>
                    <a:bodyPr/>
                    <a:lstStyle/>
                    <a:p>
                      <a:pPr algn="ctr">
                        <a:spcAft>
                          <a:spcPts val="0"/>
                        </a:spcAft>
                      </a:pPr>
                      <a:r>
                        <a:rPr lang="zh-CN" sz="1600" kern="100" dirty="0">
                          <a:effectLst/>
                          <a:latin typeface="微软雅黑" panose="020B0503020204020204" pitchFamily="34" charset="-122"/>
                          <a:ea typeface="微软雅黑" panose="020B0503020204020204" pitchFamily="34" charset="-122"/>
                        </a:rPr>
                        <a:t>文号</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c>
                  <a:txBody>
                    <a:bodyPr/>
                    <a:lstStyle/>
                    <a:p>
                      <a:pPr algn="ctr">
                        <a:spcAft>
                          <a:spcPts val="0"/>
                        </a:spcAft>
                      </a:pPr>
                      <a:r>
                        <a:rPr lang="zh-CN" sz="1600" kern="100">
                          <a:effectLst/>
                          <a:latin typeface="微软雅黑" panose="020B0503020204020204" pitchFamily="34" charset="-122"/>
                          <a:ea typeface="微软雅黑" panose="020B0503020204020204" pitchFamily="34" charset="-122"/>
                        </a:rPr>
                        <a:t>年份</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r>
              <a:tr h="726971">
                <a:tc>
                  <a:txBody>
                    <a:bodyPr/>
                    <a:lstStyle/>
                    <a:p>
                      <a:pPr algn="l">
                        <a:spcAft>
                          <a:spcPts val="0"/>
                        </a:spcAft>
                      </a:pPr>
                      <a:r>
                        <a:rPr lang="zh-CN" sz="1600" b="0" kern="100" dirty="0">
                          <a:effectLst/>
                          <a:latin typeface="微软雅黑" panose="020B0503020204020204" pitchFamily="34" charset="-122"/>
                          <a:ea typeface="微软雅黑" panose="020B0503020204020204" pitchFamily="34" charset="-122"/>
                        </a:rPr>
                        <a:t>国务院关于促进云计算创新发展培育信息产业新业态的意见</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c>
                  <a:txBody>
                    <a:bodyPr/>
                    <a:lstStyle/>
                    <a:p>
                      <a:pPr algn="ctr">
                        <a:spcAft>
                          <a:spcPts val="0"/>
                        </a:spcAft>
                      </a:pPr>
                      <a:r>
                        <a:rPr lang="zh-CN" sz="1600" kern="100" dirty="0">
                          <a:solidFill>
                            <a:schemeClr val="tx1"/>
                          </a:solidFill>
                          <a:effectLst/>
                          <a:latin typeface="微软雅黑" panose="020B0503020204020204" pitchFamily="34" charset="-122"/>
                          <a:ea typeface="微软雅黑" panose="020B0503020204020204" pitchFamily="34" charset="-122"/>
                          <a:cs typeface="+mn-cs"/>
                        </a:rPr>
                        <a:t>国发〔</a:t>
                      </a:r>
                      <a:r>
                        <a:rPr lang="en-US" sz="1600" kern="100" dirty="0">
                          <a:solidFill>
                            <a:schemeClr val="tx1"/>
                          </a:solidFill>
                          <a:effectLst/>
                          <a:latin typeface="微软雅黑" panose="020B0503020204020204" pitchFamily="34" charset="-122"/>
                          <a:ea typeface="微软雅黑" panose="020B0503020204020204" pitchFamily="34" charset="-122"/>
                          <a:cs typeface="+mn-cs"/>
                        </a:rPr>
                        <a:t>2015</a:t>
                      </a:r>
                      <a:r>
                        <a:rPr lang="zh-CN" sz="1600" kern="100" dirty="0">
                          <a:solidFill>
                            <a:schemeClr val="tx1"/>
                          </a:solidFill>
                          <a:effectLst/>
                          <a:latin typeface="微软雅黑" panose="020B0503020204020204" pitchFamily="34" charset="-122"/>
                          <a:ea typeface="微软雅黑" panose="020B0503020204020204" pitchFamily="34" charset="-122"/>
                          <a:cs typeface="+mn-cs"/>
                        </a:rPr>
                        <a:t>〕</a:t>
                      </a:r>
                      <a:r>
                        <a:rPr lang="en-US" sz="1600" kern="100" dirty="0">
                          <a:solidFill>
                            <a:schemeClr val="tx1"/>
                          </a:solidFill>
                          <a:effectLst/>
                          <a:latin typeface="微软雅黑" panose="020B0503020204020204" pitchFamily="34" charset="-122"/>
                          <a:ea typeface="微软雅黑" panose="020B0503020204020204" pitchFamily="34" charset="-122"/>
                          <a:cs typeface="+mn-cs"/>
                        </a:rPr>
                        <a:t>5</a:t>
                      </a:r>
                      <a:r>
                        <a:rPr lang="zh-CN" sz="1600" kern="100" dirty="0">
                          <a:solidFill>
                            <a:schemeClr val="tx1"/>
                          </a:solidFill>
                          <a:effectLst/>
                          <a:latin typeface="微软雅黑" panose="020B0503020204020204" pitchFamily="34" charset="-122"/>
                          <a:ea typeface="微软雅黑" panose="020B0503020204020204" pitchFamily="34" charset="-122"/>
                          <a:cs typeface="+mn-cs"/>
                        </a:rPr>
                        <a:t>号</a:t>
                      </a:r>
                    </a:p>
                  </a:txBody>
                  <a:tcPr marL="68577" marR="68577" marT="0" marB="0" anchor="ctr"/>
                </a:tc>
                <a:tc>
                  <a:txBody>
                    <a:bodyPr/>
                    <a:lstStyle/>
                    <a:p>
                      <a:pPr algn="ctr">
                        <a:spcAft>
                          <a:spcPts val="0"/>
                        </a:spcAft>
                      </a:pPr>
                      <a:r>
                        <a:rPr lang="en-US" sz="1600" kern="100" dirty="0">
                          <a:effectLst/>
                          <a:latin typeface="微软雅黑" panose="020B0503020204020204" pitchFamily="34" charset="-122"/>
                          <a:ea typeface="微软雅黑" panose="020B0503020204020204" pitchFamily="34" charset="-122"/>
                        </a:rPr>
                        <a:t>2015</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r>
              <a:tr h="726971">
                <a:tc>
                  <a:txBody>
                    <a:bodyPr/>
                    <a:lstStyle/>
                    <a:p>
                      <a:pPr algn="l">
                        <a:spcAft>
                          <a:spcPts val="0"/>
                        </a:spcAft>
                      </a:pPr>
                      <a:r>
                        <a:rPr lang="zh-CN" sz="1600" b="0" kern="100" dirty="0">
                          <a:effectLst/>
                          <a:latin typeface="微软雅黑" panose="020B0503020204020204" pitchFamily="34" charset="-122"/>
                          <a:ea typeface="微软雅黑" panose="020B0503020204020204" pitchFamily="34" charset="-122"/>
                        </a:rPr>
                        <a:t>国家集成电路产业发展推进纲要</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600" kern="100" dirty="0" smtClean="0">
                          <a:solidFill>
                            <a:schemeClr val="tx1"/>
                          </a:solidFill>
                          <a:effectLst/>
                          <a:latin typeface="微软雅黑" panose="020B0503020204020204" pitchFamily="34" charset="-122"/>
                          <a:ea typeface="微软雅黑" panose="020B0503020204020204" pitchFamily="34" charset="-122"/>
                          <a:cs typeface="+mn-cs"/>
                        </a:rPr>
                        <a:t>国发〔</a:t>
                      </a:r>
                      <a:r>
                        <a:rPr lang="en-US" altLang="zh-CN" sz="1600" kern="100" dirty="0" smtClean="0">
                          <a:solidFill>
                            <a:schemeClr val="tx1"/>
                          </a:solidFill>
                          <a:effectLst/>
                          <a:latin typeface="微软雅黑" panose="020B0503020204020204" pitchFamily="34" charset="-122"/>
                          <a:ea typeface="微软雅黑" panose="020B0503020204020204" pitchFamily="34" charset="-122"/>
                          <a:cs typeface="+mn-cs"/>
                        </a:rPr>
                        <a:t>2014</a:t>
                      </a:r>
                      <a:r>
                        <a:rPr lang="zh-CN" altLang="zh-CN" sz="1600" kern="100" dirty="0" smtClean="0">
                          <a:solidFill>
                            <a:schemeClr val="tx1"/>
                          </a:solidFill>
                          <a:effectLst/>
                          <a:latin typeface="微软雅黑" panose="020B0503020204020204" pitchFamily="34" charset="-122"/>
                          <a:ea typeface="微软雅黑" panose="020B0503020204020204" pitchFamily="34" charset="-122"/>
                          <a:cs typeface="+mn-cs"/>
                        </a:rPr>
                        <a:t>〕</a:t>
                      </a:r>
                      <a:r>
                        <a:rPr lang="en-US" altLang="zh-CN" sz="1600" kern="100" dirty="0" smtClean="0">
                          <a:solidFill>
                            <a:schemeClr val="tx1"/>
                          </a:solidFill>
                          <a:effectLst/>
                          <a:latin typeface="微软雅黑" panose="020B0503020204020204" pitchFamily="34" charset="-122"/>
                          <a:ea typeface="微软雅黑" panose="020B0503020204020204" pitchFamily="34" charset="-122"/>
                          <a:cs typeface="+mn-cs"/>
                        </a:rPr>
                        <a:t>4</a:t>
                      </a:r>
                      <a:r>
                        <a:rPr lang="zh-CN" altLang="zh-CN" sz="1600" kern="100" dirty="0" smtClean="0">
                          <a:solidFill>
                            <a:schemeClr val="tx1"/>
                          </a:solidFill>
                          <a:effectLst/>
                          <a:latin typeface="微软雅黑" panose="020B0503020204020204" pitchFamily="34" charset="-122"/>
                          <a:ea typeface="微软雅黑" panose="020B0503020204020204" pitchFamily="34" charset="-122"/>
                          <a:cs typeface="+mn-cs"/>
                        </a:rPr>
                        <a:t>号</a:t>
                      </a:r>
                      <a:r>
                        <a:rPr lang="en-US" sz="1600" kern="100" dirty="0">
                          <a:solidFill>
                            <a:schemeClr val="tx1"/>
                          </a:solidFill>
                          <a:effectLst/>
                          <a:latin typeface="微软雅黑" panose="020B0503020204020204" pitchFamily="34" charset="-122"/>
                          <a:ea typeface="微软雅黑" panose="020B0503020204020204" pitchFamily="34" charset="-122"/>
                          <a:cs typeface="+mn-cs"/>
                        </a:rPr>
                        <a:t> </a:t>
                      </a:r>
                      <a:endParaRPr lang="zh-CN" sz="1600" kern="100" dirty="0">
                        <a:solidFill>
                          <a:schemeClr val="tx1"/>
                        </a:solidFill>
                        <a:effectLst/>
                        <a:latin typeface="微软雅黑" panose="020B0503020204020204" pitchFamily="34" charset="-122"/>
                        <a:ea typeface="微软雅黑" panose="020B0503020204020204" pitchFamily="34" charset="-122"/>
                        <a:cs typeface="+mn-cs"/>
                      </a:endParaRPr>
                    </a:p>
                  </a:txBody>
                  <a:tcPr marL="68577" marR="68577" marT="0" marB="0" anchor="ctr"/>
                </a:tc>
                <a:tc>
                  <a:txBody>
                    <a:bodyPr/>
                    <a:lstStyle/>
                    <a:p>
                      <a:pPr algn="ctr">
                        <a:spcAft>
                          <a:spcPts val="0"/>
                        </a:spcAft>
                      </a:pPr>
                      <a:r>
                        <a:rPr lang="en-US" sz="1600" kern="100" dirty="0">
                          <a:effectLst/>
                          <a:latin typeface="微软雅黑" panose="020B0503020204020204" pitchFamily="34" charset="-122"/>
                          <a:ea typeface="微软雅黑" panose="020B0503020204020204" pitchFamily="34" charset="-122"/>
                        </a:rPr>
                        <a:t>2014</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r>
              <a:tr h="726971">
                <a:tc>
                  <a:txBody>
                    <a:bodyPr/>
                    <a:lstStyle/>
                    <a:p>
                      <a:pPr algn="l">
                        <a:spcAft>
                          <a:spcPts val="0"/>
                        </a:spcAft>
                      </a:pPr>
                      <a:r>
                        <a:rPr lang="zh-CN" sz="1600" b="0" kern="100" dirty="0">
                          <a:effectLst/>
                          <a:latin typeface="微软雅黑" panose="020B0503020204020204" pitchFamily="34" charset="-122"/>
                          <a:ea typeface="微软雅黑" panose="020B0503020204020204" pitchFamily="34" charset="-122"/>
                        </a:rPr>
                        <a:t>国务院关于推进物联网有序健康发展的指导意见</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c>
                  <a:txBody>
                    <a:bodyPr/>
                    <a:lstStyle/>
                    <a:p>
                      <a:pPr algn="ctr">
                        <a:spcAft>
                          <a:spcPts val="0"/>
                        </a:spcAft>
                      </a:pPr>
                      <a:r>
                        <a:rPr lang="zh-CN" sz="1600" kern="100" dirty="0">
                          <a:solidFill>
                            <a:schemeClr val="tx1"/>
                          </a:solidFill>
                          <a:effectLst/>
                          <a:latin typeface="微软雅黑" panose="020B0503020204020204" pitchFamily="34" charset="-122"/>
                          <a:ea typeface="微软雅黑" panose="020B0503020204020204" pitchFamily="34" charset="-122"/>
                          <a:cs typeface="+mn-cs"/>
                        </a:rPr>
                        <a:t>国发〔</a:t>
                      </a:r>
                      <a:r>
                        <a:rPr lang="en-US" sz="1600" kern="100" dirty="0">
                          <a:solidFill>
                            <a:schemeClr val="tx1"/>
                          </a:solidFill>
                          <a:effectLst/>
                          <a:latin typeface="微软雅黑" panose="020B0503020204020204" pitchFamily="34" charset="-122"/>
                          <a:ea typeface="微软雅黑" panose="020B0503020204020204" pitchFamily="34" charset="-122"/>
                          <a:cs typeface="+mn-cs"/>
                        </a:rPr>
                        <a:t>2013</a:t>
                      </a:r>
                      <a:r>
                        <a:rPr lang="zh-CN" sz="1600" kern="100" dirty="0">
                          <a:solidFill>
                            <a:schemeClr val="tx1"/>
                          </a:solidFill>
                          <a:effectLst/>
                          <a:latin typeface="微软雅黑" panose="020B0503020204020204" pitchFamily="34" charset="-122"/>
                          <a:ea typeface="微软雅黑" panose="020B0503020204020204" pitchFamily="34" charset="-122"/>
                          <a:cs typeface="+mn-cs"/>
                        </a:rPr>
                        <a:t>〕</a:t>
                      </a:r>
                      <a:r>
                        <a:rPr lang="en-US" sz="1600" kern="100" dirty="0">
                          <a:solidFill>
                            <a:schemeClr val="tx1"/>
                          </a:solidFill>
                          <a:effectLst/>
                          <a:latin typeface="微软雅黑" panose="020B0503020204020204" pitchFamily="34" charset="-122"/>
                          <a:ea typeface="微软雅黑" panose="020B0503020204020204" pitchFamily="34" charset="-122"/>
                          <a:cs typeface="+mn-cs"/>
                        </a:rPr>
                        <a:t>7</a:t>
                      </a:r>
                      <a:r>
                        <a:rPr lang="zh-CN" sz="1600" kern="100" dirty="0">
                          <a:solidFill>
                            <a:schemeClr val="tx1"/>
                          </a:solidFill>
                          <a:effectLst/>
                          <a:latin typeface="微软雅黑" panose="020B0503020204020204" pitchFamily="34" charset="-122"/>
                          <a:ea typeface="微软雅黑" panose="020B0503020204020204" pitchFamily="34" charset="-122"/>
                          <a:cs typeface="+mn-cs"/>
                        </a:rPr>
                        <a:t>号</a:t>
                      </a:r>
                    </a:p>
                  </a:txBody>
                  <a:tcPr marL="68577" marR="68577" marT="0" marB="0" anchor="ctr"/>
                </a:tc>
                <a:tc>
                  <a:txBody>
                    <a:bodyPr/>
                    <a:lstStyle/>
                    <a:p>
                      <a:pPr algn="ctr">
                        <a:spcAft>
                          <a:spcPts val="0"/>
                        </a:spcAft>
                      </a:pPr>
                      <a:r>
                        <a:rPr lang="en-US" sz="1600" kern="100">
                          <a:effectLst/>
                          <a:latin typeface="微软雅黑" panose="020B0503020204020204" pitchFamily="34" charset="-122"/>
                          <a:ea typeface="微软雅黑" panose="020B0503020204020204" pitchFamily="34" charset="-122"/>
                        </a:rPr>
                        <a:t>2013</a:t>
                      </a:r>
                      <a:endParaRPr lang="zh-CN" sz="16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r>
              <a:tr h="726971">
                <a:tc>
                  <a:txBody>
                    <a:bodyPr/>
                    <a:lstStyle/>
                    <a:p>
                      <a:pPr algn="l">
                        <a:spcAft>
                          <a:spcPts val="0"/>
                        </a:spcAft>
                      </a:pPr>
                      <a:r>
                        <a:rPr lang="zh-CN" sz="1600" b="0" kern="100" dirty="0">
                          <a:effectLst/>
                          <a:latin typeface="微软雅黑" panose="020B0503020204020204" pitchFamily="34" charset="-122"/>
                          <a:ea typeface="微软雅黑" panose="020B0503020204020204" pitchFamily="34" charset="-122"/>
                        </a:rPr>
                        <a:t>国务院关于大力推进信息化发展和切实保障信息安全的若干意见</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c>
                  <a:txBody>
                    <a:bodyPr/>
                    <a:lstStyle/>
                    <a:p>
                      <a:pPr algn="ctr">
                        <a:spcAft>
                          <a:spcPts val="0"/>
                        </a:spcAft>
                      </a:pPr>
                      <a:r>
                        <a:rPr lang="zh-CN" sz="1600" kern="100" dirty="0">
                          <a:solidFill>
                            <a:schemeClr val="tx1"/>
                          </a:solidFill>
                          <a:effectLst/>
                          <a:latin typeface="微软雅黑" panose="020B0503020204020204" pitchFamily="34" charset="-122"/>
                          <a:ea typeface="微软雅黑" panose="020B0503020204020204" pitchFamily="34" charset="-122"/>
                          <a:cs typeface="+mn-cs"/>
                        </a:rPr>
                        <a:t>国发〔</a:t>
                      </a:r>
                      <a:r>
                        <a:rPr lang="en-US" sz="1600" kern="100" dirty="0">
                          <a:solidFill>
                            <a:schemeClr val="tx1"/>
                          </a:solidFill>
                          <a:effectLst/>
                          <a:latin typeface="微软雅黑" panose="020B0503020204020204" pitchFamily="34" charset="-122"/>
                          <a:ea typeface="微软雅黑" panose="020B0503020204020204" pitchFamily="34" charset="-122"/>
                          <a:cs typeface="+mn-cs"/>
                        </a:rPr>
                        <a:t>2012</a:t>
                      </a:r>
                      <a:r>
                        <a:rPr lang="zh-CN" sz="1600" kern="100" dirty="0">
                          <a:solidFill>
                            <a:schemeClr val="tx1"/>
                          </a:solidFill>
                          <a:effectLst/>
                          <a:latin typeface="微软雅黑" panose="020B0503020204020204" pitchFamily="34" charset="-122"/>
                          <a:ea typeface="微软雅黑" panose="020B0503020204020204" pitchFamily="34" charset="-122"/>
                          <a:cs typeface="+mn-cs"/>
                        </a:rPr>
                        <a:t>〕</a:t>
                      </a:r>
                      <a:r>
                        <a:rPr lang="en-US" sz="1600" kern="100" dirty="0">
                          <a:solidFill>
                            <a:schemeClr val="tx1"/>
                          </a:solidFill>
                          <a:effectLst/>
                          <a:latin typeface="微软雅黑" panose="020B0503020204020204" pitchFamily="34" charset="-122"/>
                          <a:ea typeface="微软雅黑" panose="020B0503020204020204" pitchFamily="34" charset="-122"/>
                          <a:cs typeface="+mn-cs"/>
                        </a:rPr>
                        <a:t>23</a:t>
                      </a:r>
                      <a:r>
                        <a:rPr lang="zh-CN" sz="1600" kern="100" dirty="0">
                          <a:solidFill>
                            <a:schemeClr val="tx1"/>
                          </a:solidFill>
                          <a:effectLst/>
                          <a:latin typeface="微软雅黑" panose="020B0503020204020204" pitchFamily="34" charset="-122"/>
                          <a:ea typeface="微软雅黑" panose="020B0503020204020204" pitchFamily="34" charset="-122"/>
                          <a:cs typeface="+mn-cs"/>
                        </a:rPr>
                        <a:t>号</a:t>
                      </a:r>
                    </a:p>
                  </a:txBody>
                  <a:tcPr marL="68577" marR="68577" marT="0" marB="0" anchor="ctr"/>
                </a:tc>
                <a:tc>
                  <a:txBody>
                    <a:bodyPr/>
                    <a:lstStyle/>
                    <a:p>
                      <a:pPr algn="ctr">
                        <a:spcAft>
                          <a:spcPts val="0"/>
                        </a:spcAft>
                      </a:pPr>
                      <a:r>
                        <a:rPr lang="en-US" sz="1600" kern="100" dirty="0">
                          <a:effectLst/>
                          <a:latin typeface="微软雅黑" panose="020B0503020204020204" pitchFamily="34" charset="-122"/>
                          <a:ea typeface="微软雅黑" panose="020B0503020204020204" pitchFamily="34" charset="-122"/>
                        </a:rPr>
                        <a:t>2012</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r>
              <a:tr h="726971">
                <a:tc>
                  <a:txBody>
                    <a:bodyPr/>
                    <a:lstStyle/>
                    <a:p>
                      <a:pPr algn="l">
                        <a:spcAft>
                          <a:spcPts val="0"/>
                        </a:spcAft>
                      </a:pPr>
                      <a:r>
                        <a:rPr lang="zh-CN" sz="1600" b="0" kern="100" dirty="0">
                          <a:effectLst/>
                          <a:latin typeface="微软雅黑" panose="020B0503020204020204" pitchFamily="34" charset="-122"/>
                          <a:ea typeface="微软雅黑" panose="020B0503020204020204" pitchFamily="34" charset="-122"/>
                        </a:rPr>
                        <a:t>国务院关于印发“十二五”国家战略性新兴产业发展规划的通知</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c>
                  <a:txBody>
                    <a:bodyPr/>
                    <a:lstStyle/>
                    <a:p>
                      <a:pPr algn="ctr">
                        <a:spcAft>
                          <a:spcPts val="0"/>
                        </a:spcAft>
                      </a:pPr>
                      <a:r>
                        <a:rPr lang="zh-CN" sz="1600" kern="100" dirty="0">
                          <a:solidFill>
                            <a:schemeClr val="tx1"/>
                          </a:solidFill>
                          <a:effectLst/>
                          <a:latin typeface="微软雅黑" panose="020B0503020204020204" pitchFamily="34" charset="-122"/>
                          <a:ea typeface="微软雅黑" panose="020B0503020204020204" pitchFamily="34" charset="-122"/>
                          <a:cs typeface="+mn-cs"/>
                        </a:rPr>
                        <a:t>国发〔</a:t>
                      </a:r>
                      <a:r>
                        <a:rPr lang="en-US" sz="1600" kern="100" dirty="0">
                          <a:solidFill>
                            <a:schemeClr val="tx1"/>
                          </a:solidFill>
                          <a:effectLst/>
                          <a:latin typeface="微软雅黑" panose="020B0503020204020204" pitchFamily="34" charset="-122"/>
                          <a:ea typeface="微软雅黑" panose="020B0503020204020204" pitchFamily="34" charset="-122"/>
                          <a:cs typeface="+mn-cs"/>
                        </a:rPr>
                        <a:t>2012</a:t>
                      </a:r>
                      <a:r>
                        <a:rPr lang="zh-CN" sz="1600" kern="100" dirty="0">
                          <a:solidFill>
                            <a:schemeClr val="tx1"/>
                          </a:solidFill>
                          <a:effectLst/>
                          <a:latin typeface="微软雅黑" panose="020B0503020204020204" pitchFamily="34" charset="-122"/>
                          <a:ea typeface="微软雅黑" panose="020B0503020204020204" pitchFamily="34" charset="-122"/>
                          <a:cs typeface="+mn-cs"/>
                        </a:rPr>
                        <a:t>〕</a:t>
                      </a:r>
                      <a:r>
                        <a:rPr lang="en-US" sz="1600" kern="100" dirty="0">
                          <a:solidFill>
                            <a:schemeClr val="tx1"/>
                          </a:solidFill>
                          <a:effectLst/>
                          <a:latin typeface="微软雅黑" panose="020B0503020204020204" pitchFamily="34" charset="-122"/>
                          <a:ea typeface="微软雅黑" panose="020B0503020204020204" pitchFamily="34" charset="-122"/>
                          <a:cs typeface="+mn-cs"/>
                        </a:rPr>
                        <a:t>28</a:t>
                      </a:r>
                      <a:r>
                        <a:rPr lang="zh-CN" sz="1600" kern="100" dirty="0">
                          <a:solidFill>
                            <a:schemeClr val="tx1"/>
                          </a:solidFill>
                          <a:effectLst/>
                          <a:latin typeface="微软雅黑" panose="020B0503020204020204" pitchFamily="34" charset="-122"/>
                          <a:ea typeface="微软雅黑" panose="020B0503020204020204" pitchFamily="34" charset="-122"/>
                          <a:cs typeface="+mn-cs"/>
                        </a:rPr>
                        <a:t>号</a:t>
                      </a:r>
                    </a:p>
                  </a:txBody>
                  <a:tcPr marL="68577" marR="68577" marT="0" marB="0" anchor="ctr"/>
                </a:tc>
                <a:tc>
                  <a:txBody>
                    <a:bodyPr/>
                    <a:lstStyle/>
                    <a:p>
                      <a:pPr algn="ctr">
                        <a:spcAft>
                          <a:spcPts val="0"/>
                        </a:spcAft>
                      </a:pPr>
                      <a:r>
                        <a:rPr lang="en-US" sz="1600" kern="100" dirty="0">
                          <a:effectLst/>
                          <a:latin typeface="微软雅黑" panose="020B0503020204020204" pitchFamily="34" charset="-122"/>
                          <a:ea typeface="微软雅黑" panose="020B0503020204020204" pitchFamily="34" charset="-122"/>
                        </a:rPr>
                        <a:t>2012</a:t>
                      </a:r>
                      <a:endParaRPr lang="zh-CN" sz="1600" b="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77" marR="68577" marT="0" marB="0" anchor="ctr"/>
                </a:tc>
              </a:tr>
            </a:tbl>
          </a:graphicData>
        </a:graphic>
      </p:graphicFrame>
      <p:sp>
        <p:nvSpPr>
          <p:cNvPr id="34853" name="矩形 80"/>
          <p:cNvSpPr>
            <a:spLocks noChangeArrowheads="1"/>
          </p:cNvSpPr>
          <p:nvPr/>
        </p:nvSpPr>
        <p:spPr bwMode="auto">
          <a:xfrm>
            <a:off x="3405188" y="1682750"/>
            <a:ext cx="55721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pPr>
            <a:r>
              <a:rPr lang="zh-CN" altLang="en-US" sz="1600">
                <a:solidFill>
                  <a:srgbClr val="0066FF"/>
                </a:solidFill>
                <a:latin typeface="微软雅黑" pitchFamily="34" charset="-122"/>
                <a:ea typeface="微软雅黑" pitchFamily="34" charset="-122"/>
                <a:sym typeface="Arial" charset="0"/>
              </a:rPr>
              <a:t>近年来，国家从核心芯片、新兴业态、新一代信息技术等</a:t>
            </a:r>
            <a:r>
              <a:rPr lang="en-US" altLang="zh-CN" sz="1600">
                <a:solidFill>
                  <a:srgbClr val="0066FF"/>
                </a:solidFill>
                <a:latin typeface="微软雅黑" pitchFamily="34" charset="-122"/>
                <a:ea typeface="微软雅黑" pitchFamily="34" charset="-122"/>
                <a:sym typeface="Arial" charset="0"/>
              </a:rPr>
              <a:t>ICT</a:t>
            </a:r>
            <a:r>
              <a:rPr lang="zh-CN" altLang="en-US" sz="1600">
                <a:solidFill>
                  <a:srgbClr val="0066FF"/>
                </a:solidFill>
                <a:latin typeface="微软雅黑" pitchFamily="34" charset="-122"/>
                <a:ea typeface="微软雅黑" pitchFamily="34" charset="-122"/>
                <a:sym typeface="Arial" charset="0"/>
              </a:rPr>
              <a:t>产业发展做出了系列部署。</a:t>
            </a:r>
          </a:p>
        </p:txBody>
      </p:sp>
      <p:sp>
        <p:nvSpPr>
          <p:cNvPr id="18" name="上箭头 17"/>
          <p:cNvSpPr/>
          <p:nvPr/>
        </p:nvSpPr>
        <p:spPr bwMode="auto">
          <a:xfrm>
            <a:off x="1719263" y="5287963"/>
            <a:ext cx="411162" cy="288925"/>
          </a:xfrm>
          <a:prstGeom prst="upArrow">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alpha val="50000"/>
              </a:schemeClr>
            </a:outerShdw>
          </a:effectLst>
        </p:spPr>
        <p:txBody>
          <a:bodyPr/>
          <a:lstStyle/>
          <a:p>
            <a:pPr eaLnBrk="1" hangingPunct="1">
              <a:buFont typeface="Arial" panose="020B0604020202020204" pitchFamily="34" charset="0"/>
              <a:buNone/>
              <a:defRPr/>
            </a:pPr>
            <a:endParaRPr lang="zh-CN" altLang="en-US" sz="1600">
              <a:latin typeface="Arial" panose="020B0604020202020204" pitchFamily="34" charset="0"/>
              <a:ea typeface="宋体" pitchFamily="2" charset="-122"/>
            </a:endParaRPr>
          </a:p>
        </p:txBody>
      </p:sp>
      <p:sp>
        <p:nvSpPr>
          <p:cNvPr id="19" name="灯片编号占位符 2"/>
          <p:cNvSpPr>
            <a:spLocks noGrp="1"/>
          </p:cNvSpPr>
          <p:nvPr>
            <p:ph type="sldNum" sz="quarter" idx="12"/>
          </p:nvPr>
        </p:nvSpPr>
        <p:spPr>
          <a:xfrm>
            <a:off x="7010400" y="6525344"/>
            <a:ext cx="2133600" cy="476250"/>
          </a:xfrm>
        </p:spPr>
        <p:txBody>
          <a:bodyPr/>
          <a:lstStyle/>
          <a:p>
            <a:pPr>
              <a:defRPr/>
            </a:pPr>
            <a:fld id="{099C3DA7-4DFC-4A97-9397-A0FA77BE85B3}" type="slidenum">
              <a:rPr lang="en-US" smtClean="0"/>
              <a:pPr>
                <a:defRPr/>
              </a:pPr>
              <a:t>57</a:t>
            </a:fld>
            <a:endParaRPr lang="en-US"/>
          </a:p>
        </p:txBody>
      </p:sp>
    </p:spTree>
    <p:extLst>
      <p:ext uri="{BB962C8B-B14F-4D97-AF65-F5344CB8AC3E}">
        <p14:creationId xmlns:p14="http://schemas.microsoft.com/office/powerpoint/2010/main" val="42641167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37"/>
          <p:cNvSpPr>
            <a:spLocks noChangeArrowheads="1"/>
          </p:cNvSpPr>
          <p:nvPr/>
        </p:nvSpPr>
        <p:spPr bwMode="auto">
          <a:xfrm>
            <a:off x="0" y="261938"/>
            <a:ext cx="9144000" cy="523220"/>
          </a:xfrm>
          <a:prstGeom prst="rect">
            <a:avLst/>
          </a:prstGeom>
          <a:noFill/>
          <a:ln w="9525">
            <a:noFill/>
            <a:miter lim="800000"/>
            <a:headEnd/>
            <a:tailEnd/>
          </a:ln>
        </p:spPr>
        <p:txBody>
          <a:bodyPr>
            <a:spAutoFit/>
          </a:bodyPr>
          <a:lstStyle/>
          <a:p>
            <a:pPr algn="ctr" eaLnBrk="0" fontAlgn="base" hangingPunct="0">
              <a:spcBef>
                <a:spcPct val="0"/>
              </a:spcBef>
              <a:spcAft>
                <a:spcPct val="0"/>
              </a:spcAft>
              <a:defRPr/>
            </a:pPr>
            <a:r>
              <a:rPr lang="zh-CN" altLang="en-US" sz="2800" b="1" dirty="0">
                <a:solidFill>
                  <a:srgbClr val="000000"/>
                </a:solidFill>
                <a:latin typeface="黑体" pitchFamily="49" charset="-122"/>
                <a:ea typeface="黑体" pitchFamily="49" charset="-122"/>
                <a:cs typeface="+mj-cs"/>
                <a:sym typeface="Arial" pitchFamily="34" charset="0"/>
              </a:rPr>
              <a:t>“互联网</a:t>
            </a:r>
            <a:r>
              <a:rPr lang="en-US" altLang="zh-CN" sz="2800" b="1" dirty="0">
                <a:solidFill>
                  <a:srgbClr val="000000"/>
                </a:solidFill>
                <a:latin typeface="黑体" pitchFamily="49" charset="-122"/>
                <a:ea typeface="黑体" pitchFamily="49" charset="-122"/>
                <a:cs typeface="+mj-cs"/>
                <a:sym typeface="Arial" pitchFamily="34" charset="0"/>
              </a:rPr>
              <a:t>+</a:t>
            </a:r>
            <a:r>
              <a:rPr lang="zh-CN" altLang="en-US" sz="2800" b="1" dirty="0">
                <a:solidFill>
                  <a:srgbClr val="000000"/>
                </a:solidFill>
                <a:latin typeface="黑体" pitchFamily="49" charset="-122"/>
                <a:ea typeface="黑体" pitchFamily="49" charset="-122"/>
                <a:cs typeface="+mj-cs"/>
                <a:sym typeface="Arial" pitchFamily="34" charset="0"/>
              </a:rPr>
              <a:t>”内涵</a:t>
            </a:r>
          </a:p>
        </p:txBody>
      </p:sp>
      <p:sp>
        <p:nvSpPr>
          <p:cNvPr id="35843" name="Content Placeholder 2"/>
          <p:cNvSpPr>
            <a:spLocks noGrp="1"/>
          </p:cNvSpPr>
          <p:nvPr>
            <p:ph idx="1"/>
          </p:nvPr>
        </p:nvSpPr>
        <p:spPr>
          <a:xfrm>
            <a:off x="2771775" y="1227138"/>
            <a:ext cx="6119813" cy="2447925"/>
          </a:xfrm>
        </p:spPr>
        <p:txBody>
          <a:bodyPr/>
          <a:lstStyle/>
          <a:p>
            <a:pPr marL="0" indent="0">
              <a:lnSpc>
                <a:spcPts val="3800"/>
              </a:lnSpc>
              <a:spcBef>
                <a:spcPct val="0"/>
              </a:spcBef>
              <a:buFontTx/>
              <a:buNone/>
            </a:pPr>
            <a:r>
              <a:rPr lang="zh-CN" altLang="en-US" sz="2200" b="1" smtClean="0">
                <a:solidFill>
                  <a:srgbClr val="FF0000"/>
                </a:solidFill>
                <a:latin typeface="微软雅黑" pitchFamily="34" charset="-122"/>
                <a:ea typeface="微软雅黑" pitchFamily="34" charset="-122"/>
              </a:rPr>
              <a:t>“互联网</a:t>
            </a:r>
            <a:r>
              <a:rPr lang="en-US" altLang="zh-CN" sz="2200" b="1" smtClean="0">
                <a:solidFill>
                  <a:srgbClr val="FF0000"/>
                </a:solidFill>
                <a:latin typeface="微软雅黑" pitchFamily="34" charset="-122"/>
                <a:ea typeface="微软雅黑" pitchFamily="34" charset="-122"/>
              </a:rPr>
              <a:t>+</a:t>
            </a:r>
            <a:r>
              <a:rPr lang="zh-CN" altLang="en-US" sz="2200" b="1" smtClean="0">
                <a:solidFill>
                  <a:srgbClr val="FF0000"/>
                </a:solidFill>
                <a:latin typeface="微软雅黑" pitchFamily="34" charset="-122"/>
                <a:ea typeface="微软雅黑" pitchFamily="34" charset="-122"/>
              </a:rPr>
              <a:t>”</a:t>
            </a:r>
            <a:r>
              <a:rPr lang="zh-CN" altLang="en-US" sz="2200" smtClean="0">
                <a:latin typeface="微软雅黑" pitchFamily="34" charset="-122"/>
                <a:ea typeface="微软雅黑" pitchFamily="34" charset="-122"/>
              </a:rPr>
              <a:t>是以互联网为经济社会运行的</a:t>
            </a:r>
            <a:r>
              <a:rPr lang="zh-CN" altLang="en-US" sz="2200" smtClean="0">
                <a:solidFill>
                  <a:srgbClr val="0000FF"/>
                </a:solidFill>
                <a:latin typeface="微软雅黑" pitchFamily="34" charset="-122"/>
                <a:ea typeface="微软雅黑" pitchFamily="34" charset="-122"/>
              </a:rPr>
              <a:t>基本载体和关键要素</a:t>
            </a:r>
            <a:r>
              <a:rPr lang="zh-CN" altLang="en-US" sz="2200" smtClean="0">
                <a:solidFill>
                  <a:srgbClr val="0066FF"/>
                </a:solidFill>
                <a:latin typeface="微软雅黑" pitchFamily="34" charset="-122"/>
                <a:ea typeface="微软雅黑" pitchFamily="34" charset="-122"/>
              </a:rPr>
              <a:t>，</a:t>
            </a:r>
            <a:r>
              <a:rPr lang="zh-CN" altLang="en-US" sz="2200" smtClean="0">
                <a:latin typeface="微软雅黑" pitchFamily="34" charset="-122"/>
                <a:ea typeface="微软雅黑" pitchFamily="34" charset="-122"/>
              </a:rPr>
              <a:t>通过互联网与各领域的融合，不断创造新技术、新产品、新业态和新模式，形成创新驱动、开放共享、结构优化、绿色发展、以人为本的新型经济形态。</a:t>
            </a:r>
          </a:p>
        </p:txBody>
      </p:sp>
      <p:sp>
        <p:nvSpPr>
          <p:cNvPr id="35844" name="TextBox 7"/>
          <p:cNvSpPr txBox="1">
            <a:spLocks noChangeArrowheads="1"/>
          </p:cNvSpPr>
          <p:nvPr/>
        </p:nvSpPr>
        <p:spPr bwMode="auto">
          <a:xfrm>
            <a:off x="215900" y="3890963"/>
            <a:ext cx="4679950" cy="212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en-US" altLang="zh-CN" dirty="0">
                <a:solidFill>
                  <a:srgbClr val="FF0000"/>
                </a:solidFill>
                <a:latin typeface="微软雅黑" pitchFamily="34" charset="-122"/>
                <a:ea typeface="微软雅黑" pitchFamily="34" charset="-122"/>
              </a:rPr>
              <a:t>——</a:t>
            </a:r>
            <a:r>
              <a:rPr lang="zh-CN" altLang="zh-CN" dirty="0">
                <a:latin typeface="微软雅黑" pitchFamily="34" charset="-122"/>
                <a:ea typeface="微软雅黑" pitchFamily="34" charset="-122"/>
              </a:rPr>
              <a:t>侧重跨企业、跨行业、跨领域的网络化连接和信息流动</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eaLnBrk="1" hangingPunct="1">
              <a:lnSpc>
                <a:spcPct val="150000"/>
              </a:lnSpc>
            </a:pPr>
            <a:r>
              <a:rPr lang="en-US" altLang="zh-CN" dirty="0">
                <a:solidFill>
                  <a:srgbClr val="FF0000"/>
                </a:solidFill>
                <a:latin typeface="微软雅黑" pitchFamily="34" charset="-122"/>
                <a:ea typeface="微软雅黑" pitchFamily="34" charset="-122"/>
              </a:rPr>
              <a:t>——</a:t>
            </a:r>
            <a:r>
              <a:rPr lang="zh-CN" altLang="en-US" dirty="0">
                <a:latin typeface="微软雅黑" pitchFamily="34" charset="-122"/>
                <a:ea typeface="微软雅黑" pitchFamily="34" charset="-122"/>
              </a:rPr>
              <a:t>侧重</a:t>
            </a:r>
            <a:r>
              <a:rPr lang="zh-CN" altLang="zh-CN" dirty="0">
                <a:latin typeface="微软雅黑" pitchFamily="34" charset="-122"/>
                <a:ea typeface="微软雅黑" pitchFamily="34" charset="-122"/>
              </a:rPr>
              <a:t>平台化的数据汇集和深度应用。</a:t>
            </a:r>
            <a:endParaRPr lang="en-US" altLang="zh-CN" dirty="0">
              <a:latin typeface="微软雅黑" pitchFamily="34" charset="-122"/>
              <a:ea typeface="微软雅黑" pitchFamily="34" charset="-122"/>
            </a:endParaRPr>
          </a:p>
          <a:p>
            <a:pPr eaLnBrk="1" hangingPunct="1">
              <a:lnSpc>
                <a:spcPct val="150000"/>
              </a:lnSpc>
            </a:pPr>
            <a:r>
              <a:rPr lang="en-US" altLang="zh-CN" dirty="0">
                <a:solidFill>
                  <a:srgbClr val="FF0000"/>
                </a:solidFill>
                <a:latin typeface="微软雅黑" pitchFamily="34" charset="-122"/>
                <a:ea typeface="微软雅黑" pitchFamily="34" charset="-122"/>
              </a:rPr>
              <a:t>——</a:t>
            </a:r>
            <a:r>
              <a:rPr lang="zh-CN" altLang="en-US" dirty="0">
                <a:latin typeface="微软雅黑" pitchFamily="34" charset="-122"/>
                <a:ea typeface="微软雅黑" pitchFamily="34" charset="-122"/>
              </a:rPr>
              <a:t>“互联网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的重心在被加产业，重点在融合创新。</a:t>
            </a:r>
            <a:endParaRPr lang="zh-CN" altLang="en-US" dirty="0"/>
          </a:p>
        </p:txBody>
      </p:sp>
      <p:sp>
        <p:nvSpPr>
          <p:cNvPr id="35845" name="TextBox 8"/>
          <p:cNvSpPr txBox="1">
            <a:spLocks noChangeArrowheads="1"/>
          </p:cNvSpPr>
          <p:nvPr/>
        </p:nvSpPr>
        <p:spPr bwMode="auto">
          <a:xfrm>
            <a:off x="5003800" y="3890963"/>
            <a:ext cx="3887788"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4290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en-US" altLang="zh-CN" sz="2000" dirty="0">
                <a:solidFill>
                  <a:srgbClr val="FF0000"/>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a:t>
            </a:r>
            <a:r>
              <a:rPr lang="zh-CN" altLang="en-US" sz="2000" dirty="0">
                <a:solidFill>
                  <a:srgbClr val="080808"/>
                </a:solidFill>
                <a:latin typeface="微软雅黑" pitchFamily="34" charset="-122"/>
                <a:ea typeface="微软雅黑" pitchFamily="34" charset="-122"/>
              </a:rPr>
              <a:t>互联网</a:t>
            </a:r>
            <a:r>
              <a:rPr lang="en-US" altLang="zh-CN" sz="2000" dirty="0">
                <a:solidFill>
                  <a:srgbClr val="080808"/>
                </a:solidFill>
                <a:latin typeface="微软雅黑" pitchFamily="34" charset="-122"/>
                <a:ea typeface="微软雅黑" pitchFamily="34" charset="-122"/>
              </a:rPr>
              <a:t>+</a:t>
            </a:r>
            <a:r>
              <a:rPr lang="zh-CN" altLang="en-US" sz="2000" dirty="0">
                <a:solidFill>
                  <a:srgbClr val="080808"/>
                </a:solidFill>
                <a:latin typeface="微软雅黑" pitchFamily="34" charset="-122"/>
                <a:ea typeface="微软雅黑" pitchFamily="34" charset="-122"/>
              </a:rPr>
              <a:t>”意味着互联网作为新的商业基础广泛普及。</a:t>
            </a:r>
            <a:endParaRPr lang="en-US" altLang="zh-CN" sz="2000" dirty="0">
              <a:solidFill>
                <a:srgbClr val="080808"/>
              </a:solidFill>
              <a:latin typeface="微软雅黑" pitchFamily="34" charset="-122"/>
              <a:ea typeface="微软雅黑" pitchFamily="34" charset="-122"/>
            </a:endParaRPr>
          </a:p>
          <a:p>
            <a:pPr eaLnBrk="1" hangingPunct="1">
              <a:lnSpc>
                <a:spcPct val="150000"/>
              </a:lnSpc>
            </a:pPr>
            <a:r>
              <a:rPr lang="en-US" altLang="zh-CN" sz="2000" dirty="0">
                <a:solidFill>
                  <a:srgbClr val="FF0000"/>
                </a:solidFill>
                <a:latin typeface="微软雅黑" pitchFamily="34" charset="-122"/>
                <a:ea typeface="微软雅黑" pitchFamily="34" charset="-122"/>
              </a:rPr>
              <a:t>——</a:t>
            </a:r>
            <a:r>
              <a:rPr lang="zh-CN" altLang="en-US" sz="2000" dirty="0">
                <a:solidFill>
                  <a:srgbClr val="080808"/>
                </a:solidFill>
                <a:latin typeface="微软雅黑" pitchFamily="34" charset="-122"/>
                <a:ea typeface="微软雅黑" pitchFamily="34" charset="-122"/>
              </a:rPr>
              <a:t>“互联网</a:t>
            </a:r>
            <a:r>
              <a:rPr lang="en-US" altLang="zh-CN" sz="2000" dirty="0">
                <a:solidFill>
                  <a:srgbClr val="080808"/>
                </a:solidFill>
                <a:latin typeface="微软雅黑" pitchFamily="34" charset="-122"/>
                <a:ea typeface="微软雅黑" pitchFamily="34" charset="-122"/>
              </a:rPr>
              <a:t>+</a:t>
            </a:r>
            <a:r>
              <a:rPr lang="zh-CN" altLang="en-US" sz="2000" dirty="0">
                <a:solidFill>
                  <a:srgbClr val="080808"/>
                </a:solidFill>
                <a:latin typeface="微软雅黑" pitchFamily="34" charset="-122"/>
                <a:ea typeface="微软雅黑" pitchFamily="34" charset="-122"/>
              </a:rPr>
              <a:t>”意味着信息成为继土地、劳动、资本以后的第四大核心生产要素。</a:t>
            </a:r>
            <a:endParaRPr lang="en-US" altLang="zh-CN" sz="2000" dirty="0">
              <a:solidFill>
                <a:srgbClr val="080808"/>
              </a:solidFill>
              <a:latin typeface="微软雅黑" pitchFamily="34" charset="-122"/>
              <a:ea typeface="微软雅黑" pitchFamily="34" charset="-122"/>
            </a:endParaRPr>
          </a:p>
        </p:txBody>
      </p:sp>
      <p:sp>
        <p:nvSpPr>
          <p:cNvPr id="35846" name="圆角矩形 11"/>
          <p:cNvSpPr>
            <a:spLocks noChangeArrowheads="1"/>
          </p:cNvSpPr>
          <p:nvPr/>
        </p:nvSpPr>
        <p:spPr bwMode="auto">
          <a:xfrm>
            <a:off x="252413" y="3819525"/>
            <a:ext cx="4606925" cy="2447925"/>
          </a:xfrm>
          <a:prstGeom prst="roundRect">
            <a:avLst>
              <a:gd name="adj" fmla="val 4088"/>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a:p>
        </p:txBody>
      </p:sp>
      <p:sp>
        <p:nvSpPr>
          <p:cNvPr id="35847" name="圆角矩形 12"/>
          <p:cNvSpPr>
            <a:spLocks noChangeArrowheads="1"/>
          </p:cNvSpPr>
          <p:nvPr/>
        </p:nvSpPr>
        <p:spPr bwMode="auto">
          <a:xfrm>
            <a:off x="4932363" y="3819525"/>
            <a:ext cx="3959225" cy="2447925"/>
          </a:xfrm>
          <a:prstGeom prst="roundRect">
            <a:avLst>
              <a:gd name="adj" fmla="val 4380"/>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a:p>
        </p:txBody>
      </p:sp>
      <p:pic>
        <p:nvPicPr>
          <p:cNvPr id="35848" name="Picture 3" descr="C:\Users\lenovo\Desktop\捕获.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1370013"/>
            <a:ext cx="2305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611725" y="2451115"/>
            <a:ext cx="1800125" cy="553998"/>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1" hangingPunct="1">
              <a:buFont typeface="Arial" panose="020B0604020202020204" pitchFamily="34" charset="0"/>
              <a:buNone/>
              <a:defRPr/>
            </a:pPr>
            <a:r>
              <a:rPr lang="en-US" altLang="zh-CN"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宋体" pitchFamily="2" charset="-122"/>
              </a:rPr>
              <a:t>Internet</a:t>
            </a:r>
            <a:endParaRPr lang="zh-CN" altLang="en-US"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宋体" pitchFamily="2" charset="-122"/>
            </a:endParaRPr>
          </a:p>
        </p:txBody>
      </p:sp>
      <p:sp>
        <p:nvSpPr>
          <p:cNvPr id="35850"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AB249F1B-9219-40C4-B24F-D43AD0355FA9}" type="slidenum">
              <a:rPr lang="zh-CN" altLang="en-US" smtClean="0">
                <a:solidFill>
                  <a:srgbClr val="000000"/>
                </a:solidFill>
              </a:rPr>
              <a:pPr/>
              <a:t>58</a:t>
            </a:fld>
            <a:endParaRPr lang="en-US" altLang="zh-CN" sz="1800" b="0" smtClean="0"/>
          </a:p>
        </p:txBody>
      </p:sp>
    </p:spTree>
    <p:extLst>
      <p:ext uri="{BB962C8B-B14F-4D97-AF65-F5344CB8AC3E}">
        <p14:creationId xmlns:p14="http://schemas.microsoft.com/office/powerpoint/2010/main" val="86057768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7" descr="C:\Users\think\AppData\Roaming\Tencent\Users\13190725\QQ\WinTemp\RichOle\0E99FOP{][P@04Z$QDA[3[F.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975" y="1989138"/>
            <a:ext cx="16748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标题 1"/>
          <p:cNvSpPr>
            <a:spLocks noGrp="1"/>
          </p:cNvSpPr>
          <p:nvPr>
            <p:ph type="title"/>
          </p:nvPr>
        </p:nvSpPr>
        <p:spPr>
          <a:xfrm>
            <a:off x="107950" y="0"/>
            <a:ext cx="8901113" cy="1143000"/>
          </a:xfrm>
        </p:spPr>
        <p:txBody>
          <a:bodyPr/>
          <a:lstStyle/>
          <a:p>
            <a:pPr>
              <a:defRPr/>
            </a:pPr>
            <a:r>
              <a:rPr lang="zh-CN" altLang="en-US" sz="2800" kern="1200" dirty="0">
                <a:solidFill>
                  <a:srgbClr val="000000"/>
                </a:solidFill>
                <a:latin typeface="黑体" pitchFamily="49" charset="-122"/>
                <a:ea typeface="黑体" pitchFamily="49" charset="-122"/>
                <a:sym typeface="黑体" pitchFamily="49" charset="-122"/>
              </a:rPr>
              <a:t>融合领域一、“互联网</a:t>
            </a:r>
            <a:r>
              <a:rPr lang="en-US" altLang="zh-CN" sz="2800" kern="1200" dirty="0">
                <a:solidFill>
                  <a:srgbClr val="000000"/>
                </a:solidFill>
                <a:latin typeface="黑体" pitchFamily="49" charset="-122"/>
                <a:ea typeface="黑体" pitchFamily="49" charset="-122"/>
                <a:sym typeface="黑体" pitchFamily="49" charset="-122"/>
              </a:rPr>
              <a:t>+</a:t>
            </a:r>
            <a:r>
              <a:rPr lang="zh-CN" altLang="en-US" sz="2800" kern="1200" dirty="0">
                <a:solidFill>
                  <a:srgbClr val="000000"/>
                </a:solidFill>
                <a:latin typeface="黑体" pitchFamily="49" charset="-122"/>
                <a:ea typeface="黑体" pitchFamily="49" charset="-122"/>
                <a:sym typeface="黑体" pitchFamily="49" charset="-122"/>
              </a:rPr>
              <a:t>制造”</a:t>
            </a:r>
            <a:endParaRPr lang="zh-CN" altLang="en-US" sz="2800" kern="1200" dirty="0">
              <a:solidFill>
                <a:srgbClr val="000000"/>
              </a:solidFill>
              <a:latin typeface="黑体" pitchFamily="49" charset="-122"/>
              <a:ea typeface="黑体" pitchFamily="49" charset="-122"/>
            </a:endParaRPr>
          </a:p>
        </p:txBody>
      </p:sp>
      <p:sp>
        <p:nvSpPr>
          <p:cNvPr id="15" name="Rectangle 24"/>
          <p:cNvSpPr/>
          <p:nvPr/>
        </p:nvSpPr>
        <p:spPr bwMode="auto">
          <a:xfrm>
            <a:off x="34925" y="1125538"/>
            <a:ext cx="9109075" cy="722312"/>
          </a:xfrm>
          <a:prstGeom prst="rect">
            <a:avLst/>
          </a:prstGeom>
          <a:solidFill>
            <a:srgbClr val="FFC000"/>
          </a:solidFill>
          <a:ln w="9525" cap="flat" cmpd="sng" algn="ctr">
            <a:noFill/>
            <a:prstDash val="solid"/>
            <a:headEnd type="none" w="med" len="med"/>
            <a:tailEnd type="none" w="med" len="med"/>
          </a:ln>
          <a:effectLst/>
        </p:spPr>
        <p:txBody>
          <a:bodyPr lIns="91414" tIns="45708" rIns="91414" bIns="45708" anchor="ctr"/>
          <a:lstStyle/>
          <a:p>
            <a:pPr algn="ctr" defTabSz="685481" eaLnBrk="1" hangingPunct="1">
              <a:buFont typeface="Arial" panose="020B0604020202020204" pitchFamily="34" charset="0"/>
              <a:buNone/>
              <a:defRPr/>
            </a:pPr>
            <a:endParaRPr lang="en-US" kern="0" dirty="0">
              <a:gradFill>
                <a:gsLst>
                  <a:gs pos="0">
                    <a:srgbClr val="FFFFFF"/>
                  </a:gs>
                  <a:gs pos="100000">
                    <a:srgbClr val="FFFFFF"/>
                  </a:gs>
                </a:gsLst>
                <a:lin ang="5400000" scaled="0"/>
              </a:gradFill>
              <a:latin typeface="微软雅黑" pitchFamily="34" charset="-122"/>
              <a:ea typeface="微软雅黑" pitchFamily="34" charset="-122"/>
              <a:cs typeface="宋体" charset="0"/>
            </a:endParaRPr>
          </a:p>
        </p:txBody>
      </p:sp>
      <p:sp>
        <p:nvSpPr>
          <p:cNvPr id="16" name="Rectangle 25"/>
          <p:cNvSpPr/>
          <p:nvPr/>
        </p:nvSpPr>
        <p:spPr bwMode="auto">
          <a:xfrm>
            <a:off x="252413" y="1989138"/>
            <a:ext cx="2165350" cy="1349375"/>
          </a:xfrm>
          <a:prstGeom prst="rect">
            <a:avLst/>
          </a:prstGeom>
          <a:solidFill>
            <a:srgbClr val="00B0F0"/>
          </a:solidFill>
          <a:ln w="9525" cap="flat" cmpd="sng" algn="ctr">
            <a:noFill/>
            <a:prstDash val="solid"/>
            <a:headEnd type="none" w="med" len="med"/>
            <a:tailEnd type="none" w="med" len="med"/>
          </a:ln>
          <a:effectLst/>
        </p:spPr>
        <p:txBody>
          <a:bodyPr lIns="91414" tIns="45708" rIns="91414" bIns="45708" anchor="ctr"/>
          <a:lstStyle/>
          <a:p>
            <a:pPr algn="ctr" defTabSz="685481" eaLnBrk="1" hangingPunct="1">
              <a:buFont typeface="Arial" panose="020B0604020202020204" pitchFamily="34" charset="0"/>
              <a:buNone/>
              <a:defRPr/>
            </a:pPr>
            <a:endParaRPr lang="en-US" kern="0" dirty="0">
              <a:gradFill>
                <a:gsLst>
                  <a:gs pos="0">
                    <a:srgbClr val="FFFFFF"/>
                  </a:gs>
                  <a:gs pos="100000">
                    <a:srgbClr val="FFFFFF"/>
                  </a:gs>
                </a:gsLst>
                <a:lin ang="5400000" scaled="0"/>
              </a:gradFill>
              <a:latin typeface="微软雅黑" pitchFamily="34" charset="-122"/>
              <a:ea typeface="微软雅黑" pitchFamily="34" charset="-122"/>
              <a:cs typeface="宋体" charset="0"/>
            </a:endParaRPr>
          </a:p>
        </p:txBody>
      </p:sp>
      <p:sp>
        <p:nvSpPr>
          <p:cNvPr id="17" name="Rectangle 26"/>
          <p:cNvSpPr/>
          <p:nvPr/>
        </p:nvSpPr>
        <p:spPr bwMode="auto">
          <a:xfrm>
            <a:off x="252413" y="3429000"/>
            <a:ext cx="2152650" cy="1349375"/>
          </a:xfrm>
          <a:prstGeom prst="rect">
            <a:avLst/>
          </a:prstGeom>
          <a:solidFill>
            <a:srgbClr val="00B0F0"/>
          </a:solidFill>
          <a:ln w="9525" cap="flat" cmpd="sng" algn="ctr">
            <a:noFill/>
            <a:prstDash val="solid"/>
            <a:headEnd type="none" w="med" len="med"/>
            <a:tailEnd type="none" w="med" len="med"/>
          </a:ln>
          <a:effectLst/>
        </p:spPr>
        <p:txBody>
          <a:bodyPr lIns="91414" tIns="45708" rIns="91414" bIns="45708" anchor="ctr"/>
          <a:lstStyle/>
          <a:p>
            <a:pPr algn="ctr" defTabSz="685481" eaLnBrk="1" hangingPunct="1">
              <a:buFont typeface="Arial" panose="020B0604020202020204" pitchFamily="34" charset="0"/>
              <a:buNone/>
              <a:defRPr/>
            </a:pPr>
            <a:endParaRPr lang="en-US" kern="0" dirty="0">
              <a:gradFill>
                <a:gsLst>
                  <a:gs pos="0">
                    <a:srgbClr val="FFFFFF"/>
                  </a:gs>
                  <a:gs pos="100000">
                    <a:srgbClr val="FFFFFF"/>
                  </a:gs>
                </a:gsLst>
                <a:lin ang="5400000" scaled="0"/>
              </a:gradFill>
              <a:latin typeface="微软雅黑" pitchFamily="34" charset="-122"/>
              <a:ea typeface="微软雅黑" pitchFamily="34" charset="-122"/>
              <a:cs typeface="宋体" charset="0"/>
            </a:endParaRPr>
          </a:p>
        </p:txBody>
      </p:sp>
      <p:sp>
        <p:nvSpPr>
          <p:cNvPr id="18" name="Rectangle 27"/>
          <p:cNvSpPr/>
          <p:nvPr/>
        </p:nvSpPr>
        <p:spPr bwMode="auto">
          <a:xfrm>
            <a:off x="252413" y="4941888"/>
            <a:ext cx="2159000" cy="1349375"/>
          </a:xfrm>
          <a:prstGeom prst="rect">
            <a:avLst/>
          </a:prstGeom>
          <a:solidFill>
            <a:srgbClr val="00B0F0"/>
          </a:solidFill>
          <a:ln w="9525" cap="flat" cmpd="sng" algn="ctr">
            <a:noFill/>
            <a:prstDash val="solid"/>
            <a:headEnd type="none" w="med" len="med"/>
            <a:tailEnd type="none" w="med" len="med"/>
          </a:ln>
          <a:effectLst/>
        </p:spPr>
        <p:txBody>
          <a:bodyPr lIns="91414" tIns="45708" rIns="91414" bIns="45708" anchor="ctr"/>
          <a:lstStyle/>
          <a:p>
            <a:pPr algn="ctr" defTabSz="685481" eaLnBrk="1" hangingPunct="1">
              <a:buFont typeface="Arial" panose="020B0604020202020204" pitchFamily="34" charset="0"/>
              <a:buNone/>
              <a:defRPr/>
            </a:pPr>
            <a:endParaRPr lang="en-US" kern="0" dirty="0">
              <a:gradFill>
                <a:gsLst>
                  <a:gs pos="0">
                    <a:srgbClr val="FFFFFF"/>
                  </a:gs>
                  <a:gs pos="100000">
                    <a:srgbClr val="FFFFFF"/>
                  </a:gs>
                </a:gsLst>
                <a:lin ang="5400000" scaled="0"/>
              </a:gradFill>
              <a:latin typeface="微软雅黑" pitchFamily="34" charset="-122"/>
              <a:ea typeface="微软雅黑" pitchFamily="34" charset="-122"/>
              <a:cs typeface="宋体" charset="0"/>
            </a:endParaRPr>
          </a:p>
        </p:txBody>
      </p:sp>
      <p:sp>
        <p:nvSpPr>
          <p:cNvPr id="71688" name="Rectangle 28"/>
          <p:cNvSpPr>
            <a:spLocks noChangeArrowheads="1"/>
          </p:cNvSpPr>
          <p:nvPr/>
        </p:nvSpPr>
        <p:spPr bwMode="auto">
          <a:xfrm>
            <a:off x="-36513" y="1273175"/>
            <a:ext cx="356076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33" tIns="28566" rIns="57133" bIns="28566">
            <a:spAutoFit/>
          </a:bodyPr>
          <a:lstStyle/>
          <a:p>
            <a:pPr algn="ctr" defTabSz="685800" eaLnBrk="1" hangingPunct="1"/>
            <a:r>
              <a:rPr lang="zh-CN" altLang="en-US" sz="2400" b="1">
                <a:solidFill>
                  <a:srgbClr val="FFFFFF"/>
                </a:solidFill>
                <a:latin typeface="微软雅黑" pitchFamily="34" charset="-122"/>
                <a:ea typeface="微软雅黑" pitchFamily="34" charset="-122"/>
              </a:rPr>
              <a:t>方向一：新模式新业态</a:t>
            </a:r>
            <a:endParaRPr lang="en-US" altLang="zh-CN" sz="2400" b="1">
              <a:solidFill>
                <a:srgbClr val="FFFFFF"/>
              </a:solidFill>
              <a:latin typeface="微软雅黑" pitchFamily="34" charset="-122"/>
              <a:ea typeface="微软雅黑" pitchFamily="34" charset="-122"/>
            </a:endParaRPr>
          </a:p>
        </p:txBody>
      </p:sp>
      <p:sp>
        <p:nvSpPr>
          <p:cNvPr id="71689" name="Rectangle 29"/>
          <p:cNvSpPr>
            <a:spLocks noChangeArrowheads="1"/>
          </p:cNvSpPr>
          <p:nvPr/>
        </p:nvSpPr>
        <p:spPr bwMode="auto">
          <a:xfrm>
            <a:off x="376238" y="2317750"/>
            <a:ext cx="115252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33" tIns="28566" rIns="57133" bIns="28566">
            <a:spAutoFit/>
          </a:bodyPr>
          <a:lstStyle/>
          <a:p>
            <a:pPr algn="ctr" defTabSz="685800" eaLnBrk="1" hangingPunct="1"/>
            <a:r>
              <a:rPr lang="zh-CN" altLang="en-US">
                <a:solidFill>
                  <a:srgbClr val="FFFFFF"/>
                </a:solidFill>
                <a:latin typeface="微软雅黑" pitchFamily="34" charset="-122"/>
                <a:ea typeface="微软雅黑" pitchFamily="34" charset="-122"/>
              </a:rPr>
              <a:t>规模化</a:t>
            </a:r>
            <a:endParaRPr lang="en-US" altLang="zh-CN">
              <a:solidFill>
                <a:srgbClr val="FFFFFF"/>
              </a:solidFill>
              <a:latin typeface="微软雅黑" pitchFamily="34" charset="-122"/>
              <a:ea typeface="微软雅黑" pitchFamily="34" charset="-122"/>
            </a:endParaRPr>
          </a:p>
          <a:p>
            <a:pPr algn="ctr" defTabSz="685800" eaLnBrk="1" hangingPunct="1"/>
            <a:r>
              <a:rPr lang="zh-CN" altLang="en-US">
                <a:solidFill>
                  <a:srgbClr val="FFFFFF"/>
                </a:solidFill>
                <a:latin typeface="微软雅黑" pitchFamily="34" charset="-122"/>
                <a:ea typeface="微软雅黑" pitchFamily="34" charset="-122"/>
              </a:rPr>
              <a:t>个性定制</a:t>
            </a:r>
            <a:endParaRPr lang="en-US" altLang="en-US">
              <a:solidFill>
                <a:srgbClr val="FFFFFF"/>
              </a:solidFill>
              <a:latin typeface="微软雅黑" pitchFamily="34" charset="-122"/>
              <a:ea typeface="微软雅黑" pitchFamily="34" charset="-122"/>
            </a:endParaRPr>
          </a:p>
        </p:txBody>
      </p:sp>
      <p:sp>
        <p:nvSpPr>
          <p:cNvPr id="71690" name="Rectangle 30"/>
          <p:cNvSpPr>
            <a:spLocks noChangeArrowheads="1"/>
          </p:cNvSpPr>
          <p:nvPr/>
        </p:nvSpPr>
        <p:spPr bwMode="auto">
          <a:xfrm>
            <a:off x="395288" y="3789363"/>
            <a:ext cx="936625"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33" tIns="28566" rIns="57133" bIns="28566">
            <a:spAutoFit/>
          </a:bodyPr>
          <a:lstStyle/>
          <a:p>
            <a:pPr algn="ctr" defTabSz="685800" eaLnBrk="1" hangingPunct="1"/>
            <a:r>
              <a:rPr lang="zh-CN" altLang="en-US">
                <a:solidFill>
                  <a:srgbClr val="FFFFFF"/>
                </a:solidFill>
                <a:latin typeface="微软雅黑" pitchFamily="34" charset="-122"/>
                <a:ea typeface="微软雅黑" pitchFamily="34" charset="-122"/>
              </a:rPr>
              <a:t>服务型制造</a:t>
            </a:r>
            <a:endParaRPr lang="en-US" altLang="en-US">
              <a:solidFill>
                <a:srgbClr val="FFFFFF"/>
              </a:solidFill>
              <a:latin typeface="微软雅黑" pitchFamily="34" charset="-122"/>
              <a:ea typeface="微软雅黑" pitchFamily="34" charset="-122"/>
            </a:endParaRPr>
          </a:p>
        </p:txBody>
      </p:sp>
      <p:sp>
        <p:nvSpPr>
          <p:cNvPr id="13" name="Freeform 17"/>
          <p:cNvSpPr>
            <a:spLocks noEditPoints="1"/>
          </p:cNvSpPr>
          <p:nvPr/>
        </p:nvSpPr>
        <p:spPr bwMode="black">
          <a:xfrm>
            <a:off x="1547813" y="2205038"/>
            <a:ext cx="711200" cy="955675"/>
          </a:xfrm>
          <a:custGeom>
            <a:avLst/>
            <a:gdLst>
              <a:gd name="T0" fmla="*/ 580 w 1160"/>
              <a:gd name="T1" fmla="*/ 540 h 2287"/>
              <a:gd name="T2" fmla="*/ 731 w 1160"/>
              <a:gd name="T3" fmla="*/ 389 h 2287"/>
              <a:gd name="T4" fmla="*/ 580 w 1160"/>
              <a:gd name="T5" fmla="*/ 237 h 2287"/>
              <a:gd name="T6" fmla="*/ 428 w 1160"/>
              <a:gd name="T7" fmla="*/ 389 h 2287"/>
              <a:gd name="T8" fmla="*/ 580 w 1160"/>
              <a:gd name="T9" fmla="*/ 540 h 2287"/>
              <a:gd name="T10" fmla="*/ 1109 w 1160"/>
              <a:gd name="T11" fmla="*/ 22 h 2287"/>
              <a:gd name="T12" fmla="*/ 1000 w 1160"/>
              <a:gd name="T13" fmla="*/ 51 h 2287"/>
              <a:gd name="T14" fmla="*/ 691 w 1160"/>
              <a:gd name="T15" fmla="*/ 587 h 2287"/>
              <a:gd name="T16" fmla="*/ 469 w 1160"/>
              <a:gd name="T17" fmla="*/ 587 h 2287"/>
              <a:gd name="T18" fmla="*/ 159 w 1160"/>
              <a:gd name="T19" fmla="*/ 51 h 2287"/>
              <a:gd name="T20" fmla="*/ 51 w 1160"/>
              <a:gd name="T21" fmla="*/ 22 h 2287"/>
              <a:gd name="T22" fmla="*/ 22 w 1160"/>
              <a:gd name="T23" fmla="*/ 131 h 2287"/>
              <a:gd name="T24" fmla="*/ 377 w 1160"/>
              <a:gd name="T25" fmla="*/ 745 h 2287"/>
              <a:gd name="T26" fmla="*/ 377 w 1160"/>
              <a:gd name="T27" fmla="*/ 2194 h 2287"/>
              <a:gd name="T28" fmla="*/ 470 w 1160"/>
              <a:gd name="T29" fmla="*/ 2287 h 2287"/>
              <a:gd name="T30" fmla="*/ 562 w 1160"/>
              <a:gd name="T31" fmla="*/ 2194 h 2287"/>
              <a:gd name="T32" fmla="*/ 562 w 1160"/>
              <a:gd name="T33" fmla="*/ 1423 h 2287"/>
              <a:gd name="T34" fmla="*/ 598 w 1160"/>
              <a:gd name="T35" fmla="*/ 1423 h 2287"/>
              <a:gd name="T36" fmla="*/ 598 w 1160"/>
              <a:gd name="T37" fmla="*/ 2194 h 2287"/>
              <a:gd name="T38" fmla="*/ 690 w 1160"/>
              <a:gd name="T39" fmla="*/ 2287 h 2287"/>
              <a:gd name="T40" fmla="*/ 783 w 1160"/>
              <a:gd name="T41" fmla="*/ 2194 h 2287"/>
              <a:gd name="T42" fmla="*/ 783 w 1160"/>
              <a:gd name="T43" fmla="*/ 745 h 2287"/>
              <a:gd name="T44" fmla="*/ 1138 w 1160"/>
              <a:gd name="T45" fmla="*/ 131 h 2287"/>
              <a:gd name="T46" fmla="*/ 1109 w 1160"/>
              <a:gd name="T47" fmla="*/ 22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0" h="2287">
                <a:moveTo>
                  <a:pt x="580" y="540"/>
                </a:moveTo>
                <a:cubicBezTo>
                  <a:pt x="664" y="540"/>
                  <a:pt x="731" y="473"/>
                  <a:pt x="731" y="389"/>
                </a:cubicBezTo>
                <a:cubicBezTo>
                  <a:pt x="731" y="305"/>
                  <a:pt x="664" y="237"/>
                  <a:pt x="580" y="237"/>
                </a:cubicBezTo>
                <a:cubicBezTo>
                  <a:pt x="496" y="237"/>
                  <a:pt x="428" y="305"/>
                  <a:pt x="428" y="389"/>
                </a:cubicBezTo>
                <a:cubicBezTo>
                  <a:pt x="428" y="473"/>
                  <a:pt x="496" y="540"/>
                  <a:pt x="580" y="540"/>
                </a:cubicBezTo>
                <a:close/>
                <a:moveTo>
                  <a:pt x="1109" y="22"/>
                </a:moveTo>
                <a:cubicBezTo>
                  <a:pt x="1071" y="0"/>
                  <a:pt x="1022" y="13"/>
                  <a:pt x="1000" y="51"/>
                </a:cubicBezTo>
                <a:cubicBezTo>
                  <a:pt x="691" y="587"/>
                  <a:pt x="691" y="587"/>
                  <a:pt x="691" y="587"/>
                </a:cubicBezTo>
                <a:cubicBezTo>
                  <a:pt x="469" y="587"/>
                  <a:pt x="469" y="587"/>
                  <a:pt x="469" y="587"/>
                </a:cubicBezTo>
                <a:cubicBezTo>
                  <a:pt x="159" y="51"/>
                  <a:pt x="159" y="51"/>
                  <a:pt x="159" y="51"/>
                </a:cubicBezTo>
                <a:cubicBezTo>
                  <a:pt x="137" y="13"/>
                  <a:pt x="89" y="0"/>
                  <a:pt x="51" y="22"/>
                </a:cubicBezTo>
                <a:cubicBezTo>
                  <a:pt x="13" y="44"/>
                  <a:pt x="0" y="93"/>
                  <a:pt x="22" y="131"/>
                </a:cubicBezTo>
                <a:cubicBezTo>
                  <a:pt x="377" y="745"/>
                  <a:pt x="377" y="745"/>
                  <a:pt x="377" y="745"/>
                </a:cubicBezTo>
                <a:cubicBezTo>
                  <a:pt x="377" y="2194"/>
                  <a:pt x="377" y="2194"/>
                  <a:pt x="377" y="2194"/>
                </a:cubicBezTo>
                <a:cubicBezTo>
                  <a:pt x="377" y="2246"/>
                  <a:pt x="418" y="2287"/>
                  <a:pt x="470" y="2287"/>
                </a:cubicBezTo>
                <a:cubicBezTo>
                  <a:pt x="521" y="2287"/>
                  <a:pt x="562" y="2246"/>
                  <a:pt x="562" y="2194"/>
                </a:cubicBezTo>
                <a:cubicBezTo>
                  <a:pt x="562" y="1423"/>
                  <a:pt x="562" y="1423"/>
                  <a:pt x="562" y="1423"/>
                </a:cubicBezTo>
                <a:cubicBezTo>
                  <a:pt x="598" y="1423"/>
                  <a:pt x="598" y="1423"/>
                  <a:pt x="598" y="1423"/>
                </a:cubicBezTo>
                <a:cubicBezTo>
                  <a:pt x="598" y="2194"/>
                  <a:pt x="598" y="2194"/>
                  <a:pt x="598" y="2194"/>
                </a:cubicBezTo>
                <a:cubicBezTo>
                  <a:pt x="598" y="2246"/>
                  <a:pt x="639" y="2287"/>
                  <a:pt x="690" y="2287"/>
                </a:cubicBezTo>
                <a:cubicBezTo>
                  <a:pt x="742" y="2287"/>
                  <a:pt x="783" y="2246"/>
                  <a:pt x="783" y="2194"/>
                </a:cubicBezTo>
                <a:cubicBezTo>
                  <a:pt x="783" y="745"/>
                  <a:pt x="783" y="745"/>
                  <a:pt x="783" y="745"/>
                </a:cubicBezTo>
                <a:cubicBezTo>
                  <a:pt x="1138" y="131"/>
                  <a:pt x="1138" y="131"/>
                  <a:pt x="1138" y="131"/>
                </a:cubicBezTo>
                <a:cubicBezTo>
                  <a:pt x="1160" y="93"/>
                  <a:pt x="1147" y="44"/>
                  <a:pt x="1109" y="22"/>
                </a:cubicBezTo>
                <a:close/>
              </a:path>
            </a:pathLst>
          </a:custGeom>
          <a:solidFill>
            <a:srgbClr val="FFFFFF"/>
          </a:solidFill>
          <a:ln>
            <a:noFill/>
          </a:ln>
          <a:extLst/>
        </p:spPr>
        <p:txBody>
          <a:bodyPr/>
          <a:lstStyle/>
          <a:p>
            <a:pPr eaLnBrk="1" fontAlgn="auto" hangingPunct="1">
              <a:spcBef>
                <a:spcPts val="0"/>
              </a:spcBef>
              <a:spcAft>
                <a:spcPts val="0"/>
              </a:spcAft>
              <a:buFont typeface="Arial" panose="020B0604020202020204" pitchFamily="34" charset="0"/>
              <a:buNone/>
              <a:defRPr/>
            </a:pPr>
            <a:endParaRPr lang="en-US" sz="1200" kern="0" dirty="0">
              <a:solidFill>
                <a:srgbClr val="FFFFFF"/>
              </a:solidFill>
              <a:latin typeface="微软雅黑" pitchFamily="34" charset="-122"/>
              <a:ea typeface="微软雅黑" pitchFamily="34" charset="-122"/>
              <a:cs typeface="宋体" charset="0"/>
            </a:endParaRPr>
          </a:p>
        </p:txBody>
      </p:sp>
      <p:sp>
        <p:nvSpPr>
          <p:cNvPr id="71692" name="Rectangle 30"/>
          <p:cNvSpPr>
            <a:spLocks noChangeArrowheads="1"/>
          </p:cNvSpPr>
          <p:nvPr/>
        </p:nvSpPr>
        <p:spPr bwMode="auto">
          <a:xfrm>
            <a:off x="468313" y="5300663"/>
            <a:ext cx="80962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33" tIns="28566" rIns="57133" bIns="28566">
            <a:spAutoFit/>
          </a:bodyPr>
          <a:lstStyle/>
          <a:p>
            <a:pPr algn="ctr" defTabSz="685800" eaLnBrk="1" hangingPunct="1"/>
            <a:r>
              <a:rPr lang="zh-CN" altLang="en-US">
                <a:solidFill>
                  <a:srgbClr val="FFFFFF"/>
                </a:solidFill>
                <a:latin typeface="微软雅黑" pitchFamily="34" charset="-122"/>
                <a:ea typeface="微软雅黑" pitchFamily="34" charset="-122"/>
              </a:rPr>
              <a:t>网络化制造</a:t>
            </a:r>
            <a:endParaRPr lang="en-US" altLang="en-US">
              <a:solidFill>
                <a:srgbClr val="FFFFFF"/>
              </a:solidFill>
              <a:latin typeface="微软雅黑" pitchFamily="34" charset="-122"/>
              <a:ea typeface="微软雅黑" pitchFamily="34" charset="-122"/>
            </a:endParaRPr>
          </a:p>
        </p:txBody>
      </p:sp>
      <p:pic>
        <p:nvPicPr>
          <p:cNvPr id="71693" name="Picture 25" descr="F:\图标素材\Metro_win8\Metro_win8\PNG\Navigation\white\MB_0005_PO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7813" y="3716338"/>
            <a:ext cx="679450"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6375" y="5300663"/>
            <a:ext cx="8874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5" name="TextBox 43"/>
          <p:cNvSpPr txBox="1">
            <a:spLocks noChangeArrowheads="1"/>
          </p:cNvSpPr>
          <p:nvPr/>
        </p:nvSpPr>
        <p:spPr bwMode="auto">
          <a:xfrm>
            <a:off x="3348038" y="1166813"/>
            <a:ext cx="54721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a:solidFill>
                  <a:schemeClr val="bg1"/>
                </a:solidFill>
                <a:latin typeface="微软雅黑" pitchFamily="34" charset="-122"/>
                <a:ea typeface="微软雅黑" pitchFamily="34" charset="-122"/>
              </a:rPr>
              <a:t>在更多的行业中选择有条件的企业开展试点示范，探索更多元化的发展模式，以点带面推动全行业的发展</a:t>
            </a:r>
          </a:p>
        </p:txBody>
      </p:sp>
      <p:sp>
        <p:nvSpPr>
          <p:cNvPr id="46" name="TextBox 45"/>
          <p:cNvSpPr txBox="1"/>
          <p:nvPr/>
        </p:nvSpPr>
        <p:spPr>
          <a:xfrm>
            <a:off x="6443663" y="1989138"/>
            <a:ext cx="2520950" cy="1169987"/>
          </a:xfrm>
          <a:prstGeom prst="rect">
            <a:avLst/>
          </a:prstGeom>
          <a:solidFill>
            <a:schemeClr val="accent1">
              <a:lumMod val="20000"/>
              <a:lumOff val="80000"/>
            </a:schemeClr>
          </a:solidFill>
        </p:spPr>
        <p:txBody>
          <a:bodyPr>
            <a:spAutoFit/>
          </a:bodyPr>
          <a:lstStyle/>
          <a:p>
            <a:pPr algn="just" eaLnBrk="1" hangingPunct="1">
              <a:buFont typeface="Arial" charset="0"/>
              <a:buNone/>
              <a:defRPr/>
            </a:pPr>
            <a:r>
              <a:rPr lang="zh-CN" altLang="en-US" sz="1400" dirty="0">
                <a:latin typeface="微软雅黑" pitchFamily="34" charset="-122"/>
                <a:ea typeface="微软雅黑" pitchFamily="34" charset="-122"/>
              </a:rPr>
              <a:t>促进实现模块化设计方法、个性化定制平台、产品数据库的不断优化，形成完善的基于个性化定制需求的企业设计、生产、供应链管理和服务体系。</a:t>
            </a:r>
          </a:p>
        </p:txBody>
      </p:sp>
      <p:sp>
        <p:nvSpPr>
          <p:cNvPr id="49" name="矩形 48"/>
          <p:cNvSpPr/>
          <p:nvPr/>
        </p:nvSpPr>
        <p:spPr>
          <a:xfrm>
            <a:off x="6443663" y="3500438"/>
            <a:ext cx="2520950" cy="1169987"/>
          </a:xfrm>
          <a:prstGeom prst="rect">
            <a:avLst/>
          </a:prstGeom>
          <a:solidFill>
            <a:schemeClr val="accent1">
              <a:lumMod val="20000"/>
              <a:lumOff val="80000"/>
            </a:schemeClr>
          </a:solidFill>
        </p:spPr>
        <p:txBody>
          <a:bodyPr>
            <a:spAutoFit/>
          </a:bodyPr>
          <a:lstStyle/>
          <a:p>
            <a:pPr algn="just" eaLnBrk="1" hangingPunct="1">
              <a:buFont typeface="Arial" charset="0"/>
              <a:buNone/>
              <a:defRPr/>
            </a:pPr>
            <a:r>
              <a:rPr lang="zh-CN" altLang="en-US" sz="1400" dirty="0">
                <a:latin typeface="微软雅黑" pitchFamily="34" charset="-122"/>
                <a:ea typeface="微软雅黑" pitchFamily="34" charset="-122"/>
              </a:rPr>
              <a:t>形成</a:t>
            </a:r>
            <a:r>
              <a:rPr lang="zh-CN" altLang="zh-CN" sz="1400" dirty="0">
                <a:latin typeface="微软雅黑" pitchFamily="34" charset="-122"/>
                <a:ea typeface="微软雅黑" pitchFamily="34" charset="-122"/>
              </a:rPr>
              <a:t>高效、安全的智能服务系统，提供的服务能够与产品形成实时、有效互动，大幅度提升移动互联网技术、大数据技术的集成应用水平。</a:t>
            </a:r>
            <a:endParaRPr lang="zh-CN" altLang="en-US" sz="1400" dirty="0">
              <a:latin typeface="微软雅黑" pitchFamily="34" charset="-122"/>
              <a:ea typeface="微软雅黑" pitchFamily="34" charset="-122"/>
            </a:endParaRPr>
          </a:p>
        </p:txBody>
      </p:sp>
      <p:pic>
        <p:nvPicPr>
          <p:cNvPr id="71698" name="Picture 8" descr="C:\Users\think\AppData\Roaming\Tencent\Users\13190725\QQ\WinTemp\RichOle\1PE@3AQYB47YF1)G00)6H5C.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24300" y="2276475"/>
            <a:ext cx="12509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99" name="Picture 9" descr="C:\Users\think\AppData\Roaming\Tencent\Users\13190725\QQ\WinTemp\RichOle\1W~4PZ3MI4F2HJ9$S[$OGKA.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92725" y="2060575"/>
            <a:ext cx="10160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0" name="图片 45" descr="压路机002.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84438" y="3500438"/>
            <a:ext cx="1465262"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1" name="Picture 10" descr="C:\Users\think\AppData\Roaming\Tencent\Users\13190725\QQ\WinTemp\RichOle\GX(1TVEKLD9BPAZ)Y~5~`@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38588" y="3500438"/>
            <a:ext cx="1255712"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2" name="Picture 11" descr="C:\Users\think\AppData\Roaming\Tencent\Users\13190725\QQ\WinTemp\RichOle\VH49P4PH)]2@HF`X671G_]0.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92725" y="3500438"/>
            <a:ext cx="1027113"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3" name="图片 43" descr="起重机2.pn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00338" y="4941888"/>
            <a:ext cx="1150937"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4" name="Picture 12" descr="C:\Users\think\AppData\Roaming\Tencent\Users\13190725\QQ\WinTemp\RichOle\KQ5GU9WF(Q(CMJLZ]E(S(UP.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11638" y="5084763"/>
            <a:ext cx="1412875"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5" name="TextBox 59"/>
          <p:cNvSpPr txBox="1">
            <a:spLocks noChangeArrowheads="1"/>
          </p:cNvSpPr>
          <p:nvPr/>
        </p:nvSpPr>
        <p:spPr bwMode="auto">
          <a:xfrm>
            <a:off x="2916238" y="2924175"/>
            <a:ext cx="5762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a:latin typeface="微软雅黑" pitchFamily="34" charset="-122"/>
                <a:ea typeface="微软雅黑" pitchFamily="34" charset="-122"/>
              </a:rPr>
              <a:t>家电</a:t>
            </a:r>
          </a:p>
        </p:txBody>
      </p:sp>
      <p:sp>
        <p:nvSpPr>
          <p:cNvPr id="71706" name="TextBox 60"/>
          <p:cNvSpPr txBox="1">
            <a:spLocks noChangeArrowheads="1"/>
          </p:cNvSpPr>
          <p:nvPr/>
        </p:nvSpPr>
        <p:spPr bwMode="auto">
          <a:xfrm>
            <a:off x="4284663" y="2924175"/>
            <a:ext cx="574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a:latin typeface="微软雅黑" pitchFamily="34" charset="-122"/>
                <a:ea typeface="微软雅黑" pitchFamily="34" charset="-122"/>
              </a:rPr>
              <a:t>汽车</a:t>
            </a:r>
          </a:p>
        </p:txBody>
      </p:sp>
      <p:sp>
        <p:nvSpPr>
          <p:cNvPr id="71707" name="TextBox 61"/>
          <p:cNvSpPr txBox="1">
            <a:spLocks noChangeArrowheads="1"/>
          </p:cNvSpPr>
          <p:nvPr/>
        </p:nvSpPr>
        <p:spPr bwMode="auto">
          <a:xfrm>
            <a:off x="5508625" y="2924175"/>
            <a:ext cx="576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a:latin typeface="微软雅黑" pitchFamily="34" charset="-122"/>
                <a:ea typeface="微软雅黑" pitchFamily="34" charset="-122"/>
              </a:rPr>
              <a:t>服装</a:t>
            </a:r>
          </a:p>
        </p:txBody>
      </p:sp>
      <p:cxnSp>
        <p:nvCxnSpPr>
          <p:cNvPr id="71708" name="直接连接符 63"/>
          <p:cNvCxnSpPr>
            <a:cxnSpLocks noChangeShapeType="1"/>
          </p:cNvCxnSpPr>
          <p:nvPr/>
        </p:nvCxnSpPr>
        <p:spPr bwMode="auto">
          <a:xfrm>
            <a:off x="2700338" y="3357563"/>
            <a:ext cx="6191250" cy="0"/>
          </a:xfrm>
          <a:prstGeom prst="line">
            <a:avLst/>
          </a:prstGeom>
          <a:noFill/>
          <a:ln w="12700" algn="ctr">
            <a:solidFill>
              <a:schemeClr val="tx1"/>
            </a:solidFill>
            <a:prstDash val="dash"/>
            <a:round/>
            <a:headEnd/>
            <a:tailEnd/>
          </a:ln>
          <a:extLst>
            <a:ext uri="{909E8E84-426E-40DD-AFC4-6F175D3DCCD1}">
              <a14:hiddenFill xmlns:a14="http://schemas.microsoft.com/office/drawing/2010/main">
                <a:noFill/>
              </a14:hiddenFill>
            </a:ext>
          </a:extLst>
        </p:spPr>
      </p:cxnSp>
      <p:cxnSp>
        <p:nvCxnSpPr>
          <p:cNvPr id="71709" name="直接连接符 64"/>
          <p:cNvCxnSpPr>
            <a:cxnSpLocks noChangeShapeType="1"/>
          </p:cNvCxnSpPr>
          <p:nvPr/>
        </p:nvCxnSpPr>
        <p:spPr bwMode="auto">
          <a:xfrm>
            <a:off x="2700338" y="4868863"/>
            <a:ext cx="6191250" cy="0"/>
          </a:xfrm>
          <a:prstGeom prst="line">
            <a:avLst/>
          </a:prstGeom>
          <a:noFill/>
          <a:ln w="12700" algn="ctr">
            <a:solidFill>
              <a:schemeClr val="tx1"/>
            </a:solidFill>
            <a:prstDash val="dash"/>
            <a:round/>
            <a:headEnd/>
            <a:tailEnd/>
          </a:ln>
          <a:extLst>
            <a:ext uri="{909E8E84-426E-40DD-AFC4-6F175D3DCCD1}">
              <a14:hiddenFill xmlns:a14="http://schemas.microsoft.com/office/drawing/2010/main">
                <a:noFill/>
              </a14:hiddenFill>
            </a:ext>
          </a:extLst>
        </p:spPr>
      </p:cxnSp>
      <p:sp>
        <p:nvSpPr>
          <p:cNvPr id="71710" name="TextBox 65"/>
          <p:cNvSpPr txBox="1">
            <a:spLocks noChangeArrowheads="1"/>
          </p:cNvSpPr>
          <p:nvPr/>
        </p:nvSpPr>
        <p:spPr bwMode="auto">
          <a:xfrm>
            <a:off x="2700338" y="4437063"/>
            <a:ext cx="1079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a:latin typeface="微软雅黑" pitchFamily="34" charset="-122"/>
                <a:ea typeface="微软雅黑" pitchFamily="34" charset="-122"/>
              </a:rPr>
              <a:t>工程装备</a:t>
            </a:r>
          </a:p>
        </p:txBody>
      </p:sp>
      <p:sp>
        <p:nvSpPr>
          <p:cNvPr id="71711" name="TextBox 66"/>
          <p:cNvSpPr txBox="1">
            <a:spLocks noChangeArrowheads="1"/>
          </p:cNvSpPr>
          <p:nvPr/>
        </p:nvSpPr>
        <p:spPr bwMode="auto">
          <a:xfrm>
            <a:off x="4140200" y="4437063"/>
            <a:ext cx="7191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a:latin typeface="微软雅黑" pitchFamily="34" charset="-122"/>
                <a:ea typeface="微软雅黑" pitchFamily="34" charset="-122"/>
              </a:rPr>
              <a:t>汽轮机</a:t>
            </a:r>
          </a:p>
        </p:txBody>
      </p:sp>
      <p:sp>
        <p:nvSpPr>
          <p:cNvPr id="71712" name="TextBox 67"/>
          <p:cNvSpPr txBox="1">
            <a:spLocks noChangeArrowheads="1"/>
          </p:cNvSpPr>
          <p:nvPr/>
        </p:nvSpPr>
        <p:spPr bwMode="auto">
          <a:xfrm>
            <a:off x="5148263" y="4437063"/>
            <a:ext cx="1368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a:latin typeface="微软雅黑" pitchFamily="34" charset="-122"/>
                <a:ea typeface="微软雅黑" pitchFamily="34" charset="-122"/>
              </a:rPr>
              <a:t>大型总装设备</a:t>
            </a:r>
          </a:p>
        </p:txBody>
      </p:sp>
      <p:sp>
        <p:nvSpPr>
          <p:cNvPr id="71713" name="TextBox 68"/>
          <p:cNvSpPr txBox="1">
            <a:spLocks noChangeArrowheads="1"/>
          </p:cNvSpPr>
          <p:nvPr/>
        </p:nvSpPr>
        <p:spPr bwMode="auto">
          <a:xfrm>
            <a:off x="2700338" y="6073775"/>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a:latin typeface="微软雅黑" pitchFamily="34" charset="-122"/>
                <a:ea typeface="微软雅黑" pitchFamily="34" charset="-122"/>
              </a:rPr>
              <a:t>大型复杂机械</a:t>
            </a:r>
          </a:p>
        </p:txBody>
      </p:sp>
      <p:sp>
        <p:nvSpPr>
          <p:cNvPr id="71714" name="TextBox 69"/>
          <p:cNvSpPr txBox="1">
            <a:spLocks noChangeArrowheads="1"/>
          </p:cNvSpPr>
          <p:nvPr/>
        </p:nvSpPr>
        <p:spPr bwMode="auto">
          <a:xfrm>
            <a:off x="4356100" y="6073775"/>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a:latin typeface="微软雅黑" pitchFamily="34" charset="-122"/>
                <a:ea typeface="微软雅黑" pitchFamily="34" charset="-122"/>
              </a:rPr>
              <a:t>自主品牌汽车</a:t>
            </a:r>
          </a:p>
        </p:txBody>
      </p:sp>
      <p:sp>
        <p:nvSpPr>
          <p:cNvPr id="71" name="矩形 70"/>
          <p:cNvSpPr/>
          <p:nvPr/>
        </p:nvSpPr>
        <p:spPr>
          <a:xfrm>
            <a:off x="6443663" y="5067300"/>
            <a:ext cx="2520950" cy="1169988"/>
          </a:xfrm>
          <a:prstGeom prst="rect">
            <a:avLst/>
          </a:prstGeom>
          <a:solidFill>
            <a:schemeClr val="accent1">
              <a:lumMod val="20000"/>
              <a:lumOff val="80000"/>
            </a:schemeClr>
          </a:solidFill>
        </p:spPr>
        <p:txBody>
          <a:bodyPr>
            <a:spAutoFit/>
          </a:bodyPr>
          <a:lstStyle/>
          <a:p>
            <a:pPr algn="just" eaLnBrk="1" hangingPunct="1">
              <a:buFont typeface="Arial" charset="0"/>
              <a:buNone/>
              <a:defRPr/>
            </a:pPr>
            <a:r>
              <a:rPr lang="zh-CN" altLang="en-US" sz="1400" dirty="0">
                <a:latin typeface="微软雅黑" pitchFamily="34" charset="-122"/>
                <a:ea typeface="微软雅黑" pitchFamily="34" charset="-122"/>
              </a:rPr>
              <a:t>促进资源的高效统筹与共享，实现企业在研发、生产、测试等环节实施过程中跨界、跨区域协同，企业生产组织管理架构实现敏捷响应和动态重组。</a:t>
            </a:r>
          </a:p>
        </p:txBody>
      </p:sp>
      <p:sp>
        <p:nvSpPr>
          <p:cNvPr id="71716" name="TextBox 71"/>
          <p:cNvSpPr txBox="1">
            <a:spLocks noChangeArrowheads="1"/>
          </p:cNvSpPr>
          <p:nvPr/>
        </p:nvSpPr>
        <p:spPr bwMode="auto">
          <a:xfrm>
            <a:off x="5651500" y="5516563"/>
            <a:ext cx="720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a:t>……</a:t>
            </a:r>
            <a:endParaRPr lang="zh-CN" altLang="en-US"/>
          </a:p>
        </p:txBody>
      </p:sp>
      <p:sp>
        <p:nvSpPr>
          <p:cNvPr id="71717"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1AF27DAF-2036-478D-9060-7E2679406719}" type="slidenum">
              <a:rPr lang="zh-CN" altLang="en-US" smtClean="0">
                <a:solidFill>
                  <a:srgbClr val="000000"/>
                </a:solidFill>
              </a:rPr>
              <a:pPr/>
              <a:t>59</a:t>
            </a:fld>
            <a:endParaRPr lang="en-US" altLang="zh-CN" sz="1800" b="0" smtClean="0"/>
          </a:p>
        </p:txBody>
      </p:sp>
    </p:spTree>
    <p:extLst>
      <p:ext uri="{BB962C8B-B14F-4D97-AF65-F5344CB8AC3E}">
        <p14:creationId xmlns:p14="http://schemas.microsoft.com/office/powerpoint/2010/main" val="32140814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图表 21"/>
          <p:cNvGraphicFramePr/>
          <p:nvPr/>
        </p:nvGraphicFramePr>
        <p:xfrm>
          <a:off x="399245" y="2338434"/>
          <a:ext cx="8461420" cy="4019008"/>
        </p:xfrm>
        <a:graphic>
          <a:graphicData uri="http://schemas.openxmlformats.org/drawingml/2006/chart">
            <c:chart xmlns:c="http://schemas.openxmlformats.org/drawingml/2006/chart" xmlns:r="http://schemas.openxmlformats.org/officeDocument/2006/relationships" r:id="rId3"/>
          </a:graphicData>
        </a:graphic>
      </p:graphicFrame>
      <p:sp>
        <p:nvSpPr>
          <p:cNvPr id="2" name="标题 1"/>
          <p:cNvSpPr>
            <a:spLocks noGrp="1"/>
          </p:cNvSpPr>
          <p:nvPr>
            <p:ph type="title"/>
          </p:nvPr>
        </p:nvSpPr>
        <p:spPr/>
        <p:txBody>
          <a:bodyPr>
            <a:normAutofit/>
          </a:bodyPr>
          <a:lstStyle/>
          <a:p>
            <a:pPr algn="ctr" eaLnBrk="0" fontAlgn="base" hangingPunct="0">
              <a:spcAft>
                <a:spcPct val="0"/>
              </a:spcAft>
            </a:pPr>
            <a:r>
              <a:rPr lang="zh-CN" altLang="en-US" sz="2800" b="1" dirty="0">
                <a:latin typeface="黑体" pitchFamily="49" charset="-122"/>
                <a:ea typeface="黑体" pitchFamily="49" charset="-122"/>
              </a:rPr>
              <a:t>移动数据高速</a:t>
            </a:r>
            <a:r>
              <a:rPr lang="zh-CN" altLang="en-US" sz="2800" b="1" dirty="0" smtClean="0">
                <a:latin typeface="黑体" pitchFamily="49" charset="-122"/>
                <a:ea typeface="黑体" pitchFamily="49" charset="-122"/>
              </a:rPr>
              <a:t>增长与话音</a:t>
            </a:r>
            <a:r>
              <a:rPr lang="zh-CN" altLang="en-US" sz="2800" b="1" dirty="0">
                <a:latin typeface="黑体" pitchFamily="49" charset="-122"/>
                <a:ea typeface="黑体" pitchFamily="49" charset="-122"/>
              </a:rPr>
              <a:t>业务加速</a:t>
            </a:r>
            <a:r>
              <a:rPr lang="zh-CN" altLang="en-US" sz="2800" b="1" dirty="0" smtClean="0">
                <a:latin typeface="黑体" pitchFamily="49" charset="-122"/>
                <a:ea typeface="黑体" pitchFamily="49" charset="-122"/>
              </a:rPr>
              <a:t>替代并存</a:t>
            </a:r>
            <a:endParaRPr lang="zh-CN" altLang="en-US" sz="2800" b="1" dirty="0">
              <a:latin typeface="黑体" pitchFamily="49" charset="-122"/>
              <a:ea typeface="黑体" pitchFamily="49" charset="-122"/>
            </a:endParaRPr>
          </a:p>
        </p:txBody>
      </p:sp>
      <p:sp>
        <p:nvSpPr>
          <p:cNvPr id="33" name="文本框 11"/>
          <p:cNvSpPr>
            <a:spLocks noChangeArrowheads="1"/>
          </p:cNvSpPr>
          <p:nvPr/>
        </p:nvSpPr>
        <p:spPr bwMode="auto">
          <a:xfrm>
            <a:off x="349458" y="6352979"/>
            <a:ext cx="703463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itchFamily="2" charset="2"/>
              <a:buChar char="n"/>
              <a:defRPr sz="3600" b="1">
                <a:solidFill>
                  <a:srgbClr val="000099"/>
                </a:solidFill>
                <a:latin typeface="Times New Roman" pitchFamily="18" charset="0"/>
                <a:ea typeface="宋体" pitchFamily="2" charset="-122"/>
                <a:sym typeface="Times New Roman" pitchFamily="18" charset="0"/>
              </a:defRPr>
            </a:lvl1pPr>
            <a:lvl2pPr marL="742950" indent="-285750">
              <a:spcBef>
                <a:spcPct val="20000"/>
              </a:spcBef>
              <a:buClr>
                <a:schemeClr val="hlink"/>
              </a:buClr>
              <a:buSzPct val="55000"/>
              <a:buFont typeface="Wingdings" pitchFamily="2" charset="2"/>
              <a:buChar char="n"/>
              <a:defRPr sz="3200" b="1">
                <a:solidFill>
                  <a:srgbClr val="000099"/>
                </a:solidFill>
                <a:latin typeface="Times New Roman" pitchFamily="18" charset="0"/>
                <a:ea typeface="宋体" pitchFamily="2" charset="-122"/>
                <a:sym typeface="Times New Roman" pitchFamily="18" charset="0"/>
              </a:defRPr>
            </a:lvl2pPr>
            <a:lvl3pPr marL="1143000" indent="-228600">
              <a:spcBef>
                <a:spcPct val="20000"/>
              </a:spcBef>
              <a:buClr>
                <a:schemeClr val="folHlink"/>
              </a:buClr>
              <a:buSzPct val="50000"/>
              <a:buFont typeface="Wingdings" pitchFamily="2" charset="2"/>
              <a:buChar char="n"/>
              <a:defRPr sz="2800" b="1">
                <a:solidFill>
                  <a:srgbClr val="000099"/>
                </a:solidFill>
                <a:latin typeface="Times New Roman" pitchFamily="18" charset="0"/>
                <a:ea typeface="宋体" pitchFamily="2" charset="-122"/>
                <a:sym typeface="Times New Roman" pitchFamily="18" charset="0"/>
              </a:defRPr>
            </a:lvl3pPr>
            <a:lvl4pPr marL="1600200" indent="-228600">
              <a:spcBef>
                <a:spcPct val="20000"/>
              </a:spcBef>
              <a:buClr>
                <a:schemeClr val="accent2"/>
              </a:buClr>
              <a:buSzPct val="55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4pPr>
            <a:lvl5pPr marL="2057400" indent="-228600">
              <a:spcBef>
                <a:spcPct val="20000"/>
              </a:spcBef>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b="1">
                <a:solidFill>
                  <a:srgbClr val="000099"/>
                </a:solidFill>
                <a:latin typeface="Times New Roman" pitchFamily="18" charset="0"/>
                <a:ea typeface="宋体" pitchFamily="2" charset="-122"/>
                <a:sym typeface="Times New Roman" pitchFamily="18" charset="0"/>
              </a:defRPr>
            </a:lvl9pPr>
          </a:lstStyle>
          <a:p>
            <a:pPr>
              <a:spcBef>
                <a:spcPct val="0"/>
              </a:spcBef>
              <a:buClr>
                <a:srgbClr val="800080"/>
              </a:buClr>
              <a:buFont typeface="Wingdings" pitchFamily="2" charset="2"/>
              <a:buNone/>
            </a:pPr>
            <a:r>
              <a:rPr lang="zh-CN" altLang="en-US" sz="1100" b="0" dirty="0" smtClean="0">
                <a:solidFill>
                  <a:prstClr val="black"/>
                </a:solidFill>
                <a:latin typeface="微软雅黑" pitchFamily="34" charset="-122"/>
                <a:ea typeface="微软雅黑" pitchFamily="34" charset="-122"/>
                <a:sym typeface="宋体" pitchFamily="2" charset="-122"/>
              </a:rPr>
              <a:t>数据来源：</a:t>
            </a:r>
            <a:r>
              <a:rPr lang="en-US" altLang="zh-CN" sz="1100" b="0" dirty="0" smtClean="0">
                <a:solidFill>
                  <a:prstClr val="black"/>
                </a:solidFill>
                <a:latin typeface="微软雅黑" pitchFamily="34" charset="-122"/>
                <a:ea typeface="微软雅黑" pitchFamily="34" charset="-122"/>
                <a:sym typeface="宋体" pitchFamily="2" charset="-122"/>
              </a:rPr>
              <a:t>Gartner</a:t>
            </a:r>
            <a:r>
              <a:rPr lang="zh-CN" altLang="en-US" sz="1100" b="0" dirty="0" smtClean="0">
                <a:solidFill>
                  <a:prstClr val="black"/>
                </a:solidFill>
                <a:latin typeface="微软雅黑" pitchFamily="34" charset="-122"/>
                <a:ea typeface="微软雅黑" pitchFamily="34" charset="-122"/>
                <a:sym typeface="宋体" pitchFamily="2" charset="-122"/>
              </a:rPr>
              <a:t>，</a:t>
            </a:r>
            <a:r>
              <a:rPr lang="en-US" altLang="zh-CN" sz="1100" b="0" dirty="0" smtClean="0">
                <a:solidFill>
                  <a:prstClr val="black"/>
                </a:solidFill>
                <a:latin typeface="微软雅黑" pitchFamily="34" charset="-122"/>
                <a:ea typeface="微软雅黑" pitchFamily="34" charset="-122"/>
                <a:sym typeface="宋体" pitchFamily="2" charset="-122"/>
              </a:rPr>
              <a:t>IMF</a:t>
            </a:r>
            <a:r>
              <a:rPr lang="zh-CN" altLang="en-US" sz="1100" b="0" dirty="0" smtClean="0">
                <a:solidFill>
                  <a:prstClr val="black"/>
                </a:solidFill>
                <a:latin typeface="微软雅黑" pitchFamily="34" charset="-122"/>
                <a:ea typeface="微软雅黑" pitchFamily="34" charset="-122"/>
                <a:sym typeface="宋体" pitchFamily="2" charset="-122"/>
              </a:rPr>
              <a:t>，</a:t>
            </a:r>
            <a:r>
              <a:rPr lang="en-US" altLang="zh-CN" sz="1100" b="0" dirty="0" smtClean="0">
                <a:solidFill>
                  <a:prstClr val="black"/>
                </a:solidFill>
                <a:latin typeface="微软雅黑" pitchFamily="34" charset="-122"/>
                <a:ea typeface="微软雅黑" pitchFamily="34" charset="-122"/>
                <a:sym typeface="宋体" pitchFamily="2" charset="-122"/>
              </a:rPr>
              <a:t>MIIT</a:t>
            </a:r>
            <a:r>
              <a:rPr lang="zh-CN" altLang="en-US" sz="1100" b="0" dirty="0" smtClean="0">
                <a:solidFill>
                  <a:prstClr val="black"/>
                </a:solidFill>
                <a:latin typeface="微软雅黑" pitchFamily="34" charset="-122"/>
                <a:ea typeface="微软雅黑" pitchFamily="34" charset="-122"/>
                <a:sym typeface="宋体" pitchFamily="2" charset="-122"/>
              </a:rPr>
              <a:t>，电信业收入增速为可比口径，其中</a:t>
            </a:r>
            <a:r>
              <a:rPr lang="zh-CN" altLang="en-US" sz="1100" b="0" dirty="0">
                <a:solidFill>
                  <a:prstClr val="black"/>
                </a:solidFill>
                <a:latin typeface="微软雅黑" pitchFamily="34" charset="-122"/>
                <a:ea typeface="微软雅黑" pitchFamily="34" charset="-122"/>
                <a:sym typeface="宋体" pitchFamily="2" charset="-122"/>
              </a:rPr>
              <a:t>语音业务包含语音增值业务和短</a:t>
            </a:r>
            <a:r>
              <a:rPr lang="zh-CN" altLang="en-US" sz="1100" b="0" dirty="0" smtClean="0">
                <a:solidFill>
                  <a:prstClr val="black"/>
                </a:solidFill>
                <a:latin typeface="微软雅黑" pitchFamily="34" charset="-122"/>
                <a:ea typeface="微软雅黑" pitchFamily="34" charset="-122"/>
                <a:sym typeface="宋体" pitchFamily="2" charset="-122"/>
              </a:rPr>
              <a:t>信</a:t>
            </a:r>
            <a:endParaRPr lang="zh-CN" altLang="en-US" sz="1100" b="0" dirty="0">
              <a:solidFill>
                <a:prstClr val="black"/>
              </a:solidFill>
              <a:latin typeface="微软雅黑" pitchFamily="34" charset="-122"/>
              <a:ea typeface="微软雅黑" pitchFamily="34" charset="-122"/>
              <a:sym typeface="宋体" pitchFamily="2" charset="-122"/>
            </a:endParaRPr>
          </a:p>
        </p:txBody>
      </p:sp>
      <p:sp>
        <p:nvSpPr>
          <p:cNvPr id="23" name="Text Box 22"/>
          <p:cNvSpPr txBox="1">
            <a:spLocks noChangeArrowheads="1"/>
          </p:cNvSpPr>
          <p:nvPr/>
        </p:nvSpPr>
        <p:spPr bwMode="auto">
          <a:xfrm>
            <a:off x="466153" y="947881"/>
            <a:ext cx="8344725" cy="1389049"/>
          </a:xfrm>
          <a:prstGeom prst="rect">
            <a:avLst/>
          </a:prstGeom>
          <a:noFill/>
          <a:ln w="12700">
            <a:noFill/>
            <a:miter lim="800000"/>
            <a:headEnd type="none" w="sm" len="sm"/>
            <a:tailEnd type="none" w="sm" len="sm"/>
          </a:ln>
        </p:spPr>
        <p:txBody>
          <a:bodyPr lIns="91435" tIns="45717" rIns="91435" bIns="45717" anchor="ctr"/>
          <a:lstStyle/>
          <a:p>
            <a:pPr>
              <a:lnSpc>
                <a:spcPct val="150000"/>
              </a:lnSpc>
              <a:buClr>
                <a:prstClr val="black"/>
              </a:buClr>
              <a:buSzPct val="80000"/>
              <a:defRPr/>
            </a:pPr>
            <a:r>
              <a:rPr kumimoji="1" lang="zh-CN" altLang="en-US" sz="2000" dirty="0" smtClean="0">
                <a:solidFill>
                  <a:prstClr val="black"/>
                </a:solidFill>
                <a:latin typeface="微软雅黑" pitchFamily="34" charset="-122"/>
                <a:ea typeface="微软雅黑" pitchFamily="34" charset="-122"/>
              </a:rPr>
              <a:t>移动数据业务继续成为电信</a:t>
            </a:r>
            <a:r>
              <a:rPr kumimoji="1" lang="zh-CN" altLang="zh-CN" sz="2000" dirty="0" smtClean="0">
                <a:solidFill>
                  <a:prstClr val="black"/>
                </a:solidFill>
                <a:latin typeface="微软雅黑" pitchFamily="34" charset="-122"/>
                <a:ea typeface="微软雅黑" pitchFamily="34" charset="-122"/>
              </a:rPr>
              <a:t>业</a:t>
            </a:r>
            <a:r>
              <a:rPr kumimoji="1" lang="zh-CN" altLang="en-US" sz="2000" dirty="0" smtClean="0">
                <a:solidFill>
                  <a:prstClr val="black"/>
                </a:solidFill>
                <a:latin typeface="微软雅黑" pitchFamily="34" charset="-122"/>
                <a:ea typeface="微软雅黑" pitchFamily="34" charset="-122"/>
              </a:rPr>
              <a:t>增长</a:t>
            </a:r>
            <a:r>
              <a:rPr kumimoji="1" lang="zh-CN" altLang="en-US" sz="2800" dirty="0" smtClean="0">
                <a:solidFill>
                  <a:srgbClr val="C00000"/>
                </a:solidFill>
                <a:latin typeface="微软雅黑" pitchFamily="34" charset="-122"/>
                <a:ea typeface="微软雅黑" pitchFamily="34" charset="-122"/>
              </a:rPr>
              <a:t>首要</a:t>
            </a:r>
            <a:r>
              <a:rPr kumimoji="1" lang="zh-CN" altLang="en-US" sz="2000" dirty="0" smtClean="0">
                <a:solidFill>
                  <a:prstClr val="black"/>
                </a:solidFill>
                <a:latin typeface="微软雅黑" pitchFamily="34" charset="-122"/>
                <a:ea typeface="微软雅黑" pitchFamily="34" charset="-122"/>
              </a:rPr>
              <a:t>动力，话音业务加速下降</a:t>
            </a:r>
            <a:endParaRPr kumimoji="1" lang="en-US" altLang="zh-CN" sz="2000" dirty="0" smtClean="0">
              <a:solidFill>
                <a:prstClr val="black"/>
              </a:solidFill>
              <a:latin typeface="微软雅黑" pitchFamily="34" charset="-122"/>
              <a:ea typeface="微软雅黑" pitchFamily="34" charset="-122"/>
            </a:endParaRPr>
          </a:p>
          <a:p>
            <a:pPr>
              <a:lnSpc>
                <a:spcPct val="150000"/>
              </a:lnSpc>
              <a:buClr>
                <a:prstClr val="black"/>
              </a:buClr>
              <a:buSzPct val="80000"/>
              <a:defRPr/>
            </a:pPr>
            <a:r>
              <a:rPr kumimoji="1" lang="en-US" altLang="zh-CN" sz="2000" dirty="0">
                <a:solidFill>
                  <a:prstClr val="black"/>
                </a:solidFill>
                <a:latin typeface="微软雅黑" pitchFamily="34" charset="-122"/>
                <a:ea typeface="微软雅黑" pitchFamily="34" charset="-122"/>
              </a:rPr>
              <a:t>2015</a:t>
            </a:r>
            <a:r>
              <a:rPr kumimoji="1" lang="zh-CN" altLang="en-US" sz="2000" dirty="0">
                <a:solidFill>
                  <a:prstClr val="black"/>
                </a:solidFill>
                <a:latin typeface="微软雅黑" pitchFamily="34" charset="-122"/>
                <a:ea typeface="微软雅黑" pitchFamily="34" charset="-122"/>
              </a:rPr>
              <a:t>年</a:t>
            </a:r>
            <a:r>
              <a:rPr kumimoji="1" lang="zh-CN" altLang="en-US" sz="2000" dirty="0" smtClean="0">
                <a:solidFill>
                  <a:prstClr val="black"/>
                </a:solidFill>
                <a:latin typeface="微软雅黑" pitchFamily="34" charset="-122"/>
                <a:ea typeface="微软雅黑" pitchFamily="34" charset="-122"/>
              </a:rPr>
              <a:t>数据业务（固定</a:t>
            </a:r>
            <a:r>
              <a:rPr kumimoji="1" lang="en-US" altLang="zh-CN" sz="2000" dirty="0" smtClean="0">
                <a:solidFill>
                  <a:prstClr val="black"/>
                </a:solidFill>
                <a:latin typeface="微软雅黑" pitchFamily="34" charset="-122"/>
                <a:ea typeface="微软雅黑" pitchFamily="34" charset="-122"/>
              </a:rPr>
              <a:t>+</a:t>
            </a:r>
            <a:r>
              <a:rPr kumimoji="1" lang="zh-CN" altLang="en-US" sz="2000" dirty="0" smtClean="0">
                <a:solidFill>
                  <a:prstClr val="black"/>
                </a:solidFill>
                <a:latin typeface="微软雅黑" pitchFamily="34" charset="-122"/>
                <a:ea typeface="微软雅黑" pitchFamily="34" charset="-122"/>
              </a:rPr>
              <a:t>移动）收入占比超</a:t>
            </a:r>
            <a:r>
              <a:rPr kumimoji="1" lang="en-US" altLang="zh-CN" sz="2800" dirty="0" smtClean="0">
                <a:solidFill>
                  <a:srgbClr val="C00000"/>
                </a:solidFill>
                <a:latin typeface="微软雅黑" pitchFamily="34" charset="-122"/>
                <a:ea typeface="微软雅黑" pitchFamily="34" charset="-122"/>
              </a:rPr>
              <a:t>50</a:t>
            </a:r>
            <a:r>
              <a:rPr kumimoji="1" lang="en-US" altLang="zh-CN" sz="2000" dirty="0" smtClean="0">
                <a:solidFill>
                  <a:srgbClr val="C00000"/>
                </a:solidFill>
                <a:latin typeface="微软雅黑" pitchFamily="34" charset="-122"/>
                <a:ea typeface="微软雅黑" pitchFamily="34" charset="-122"/>
              </a:rPr>
              <a:t>%</a:t>
            </a:r>
            <a:endParaRPr kumimoji="1" lang="en-US" altLang="zh-CN" sz="2000" dirty="0">
              <a:solidFill>
                <a:srgbClr val="C00000"/>
              </a:solidFill>
              <a:latin typeface="微软雅黑" pitchFamily="34" charset="-122"/>
              <a:ea typeface="微软雅黑" pitchFamily="34" charset="-122"/>
            </a:endParaRPr>
          </a:p>
        </p:txBody>
      </p:sp>
      <p:sp>
        <p:nvSpPr>
          <p:cNvPr id="3" name="矩形 2"/>
          <p:cNvSpPr/>
          <p:nvPr/>
        </p:nvSpPr>
        <p:spPr>
          <a:xfrm>
            <a:off x="399245" y="2336930"/>
            <a:ext cx="8411633" cy="4016049"/>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aphicFrame>
        <p:nvGraphicFramePr>
          <p:cNvPr id="13" name="图表 12"/>
          <p:cNvGraphicFramePr/>
          <p:nvPr>
            <p:extLst>
              <p:ext uri="{D42A27DB-BD31-4B8C-83A1-F6EECF244321}">
                <p14:modId xmlns:p14="http://schemas.microsoft.com/office/powerpoint/2010/main" val="3490394166"/>
              </p:ext>
            </p:extLst>
          </p:nvPr>
        </p:nvGraphicFramePr>
        <p:xfrm>
          <a:off x="4782067" y="2106997"/>
          <a:ext cx="3274540" cy="398883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864805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179388" y="0"/>
            <a:ext cx="8266112" cy="1143000"/>
          </a:xfrm>
        </p:spPr>
        <p:txBody>
          <a:bodyPr/>
          <a:lstStyle/>
          <a:p>
            <a:r>
              <a:rPr lang="zh-CN" altLang="en-US" sz="2800" kern="1200" dirty="0">
                <a:solidFill>
                  <a:srgbClr val="000000"/>
                </a:solidFill>
                <a:latin typeface="黑体" pitchFamily="49" charset="-122"/>
                <a:ea typeface="黑体" pitchFamily="49" charset="-122"/>
                <a:sym typeface="黑体" pitchFamily="49" charset="-122"/>
              </a:rPr>
              <a:t>融合领域一、“互联网</a:t>
            </a:r>
            <a:r>
              <a:rPr lang="en-US" altLang="zh-CN" sz="2800" kern="1200" dirty="0">
                <a:solidFill>
                  <a:srgbClr val="000000"/>
                </a:solidFill>
                <a:latin typeface="黑体" pitchFamily="49" charset="-122"/>
                <a:ea typeface="黑体" pitchFamily="49" charset="-122"/>
                <a:sym typeface="黑体" pitchFamily="49" charset="-122"/>
              </a:rPr>
              <a:t>+</a:t>
            </a:r>
            <a:r>
              <a:rPr lang="zh-CN" altLang="en-US" sz="2800" kern="1200" dirty="0">
                <a:solidFill>
                  <a:srgbClr val="000000"/>
                </a:solidFill>
                <a:latin typeface="黑体" pitchFamily="49" charset="-122"/>
                <a:ea typeface="黑体" pitchFamily="49" charset="-122"/>
                <a:sym typeface="黑体" pitchFamily="49" charset="-122"/>
              </a:rPr>
              <a:t>制造”</a:t>
            </a:r>
          </a:p>
        </p:txBody>
      </p:sp>
      <p:sp>
        <p:nvSpPr>
          <p:cNvPr id="90" name="流程图: 数据 89"/>
          <p:cNvSpPr/>
          <p:nvPr/>
        </p:nvSpPr>
        <p:spPr bwMode="auto">
          <a:xfrm>
            <a:off x="323850" y="5157788"/>
            <a:ext cx="8135938" cy="1655762"/>
          </a:xfrm>
          <a:prstGeom prst="flowChartInputOutput">
            <a:avLst/>
          </a:prstGeom>
          <a:solidFill>
            <a:schemeClr val="bg1">
              <a:alpha val="56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eaLnBrk="1" hangingPunct="1">
              <a:buFont typeface="Arial" panose="020B0604020202020204" pitchFamily="34" charset="0"/>
              <a:buNone/>
              <a:defRPr/>
            </a:pPr>
            <a:endParaRPr lang="zh-CN" altLang="en-US" dirty="0">
              <a:latin typeface="Arial" panose="020B0604020202020204" pitchFamily="34" charset="0"/>
              <a:ea typeface="宋体" pitchFamily="2" charset="-122"/>
            </a:endParaRPr>
          </a:p>
        </p:txBody>
      </p:sp>
      <p:grpSp>
        <p:nvGrpSpPr>
          <p:cNvPr id="2" name="组 10"/>
          <p:cNvGrpSpPr>
            <a:grpSpLocks/>
          </p:cNvGrpSpPr>
          <p:nvPr/>
        </p:nvGrpSpPr>
        <p:grpSpPr bwMode="auto">
          <a:xfrm>
            <a:off x="1547790" y="5157120"/>
            <a:ext cx="1295400" cy="1152525"/>
            <a:chOff x="1873031" y="837038"/>
            <a:chExt cx="1314660" cy="1316138"/>
          </a:xfrm>
          <a:solidFill>
            <a:srgbClr val="00B0F0"/>
          </a:solidFill>
        </p:grpSpPr>
        <p:sp>
          <p:nvSpPr>
            <p:cNvPr id="41" name="形状 16"/>
            <p:cNvSpPr>
              <a:spLocks/>
            </p:cNvSpPr>
            <p:nvPr/>
          </p:nvSpPr>
          <p:spPr bwMode="auto">
            <a:xfrm>
              <a:off x="1873031" y="837038"/>
              <a:ext cx="1314660" cy="1316138"/>
            </a:xfrm>
            <a:custGeom>
              <a:avLst/>
              <a:gdLst>
                <a:gd name="T0" fmla="*/ 933151 w 1314660"/>
                <a:gd name="T1" fmla="*/ 209717 h 1316138"/>
                <a:gd name="T2" fmla="*/ 1035470 w 1314660"/>
                <a:gd name="T3" fmla="*/ 123977 h 1316138"/>
                <a:gd name="T4" fmla="*/ 1117185 w 1314660"/>
                <a:gd name="T5" fmla="*/ 192640 h 1316138"/>
                <a:gd name="T6" fmla="*/ 1050355 w 1314660"/>
                <a:gd name="T7" fmla="*/ 308201 h 1316138"/>
                <a:gd name="T8" fmla="*/ 1156412 w 1314660"/>
                <a:gd name="T9" fmla="*/ 492155 h 1316138"/>
                <a:gd name="T10" fmla="*/ 1289905 w 1314660"/>
                <a:gd name="T11" fmla="*/ 492184 h 1316138"/>
                <a:gd name="T12" fmla="*/ 1308435 w 1314660"/>
                <a:gd name="T13" fmla="*/ 597417 h 1316138"/>
                <a:gd name="T14" fmla="*/ 1182980 w 1314660"/>
                <a:gd name="T15" fmla="*/ 643041 h 1316138"/>
                <a:gd name="T16" fmla="*/ 1146147 w 1314660"/>
                <a:gd name="T17" fmla="*/ 852226 h 1316138"/>
                <a:gd name="T18" fmla="*/ 1248463 w 1314660"/>
                <a:gd name="T19" fmla="*/ 937969 h 1316138"/>
                <a:gd name="T20" fmla="*/ 1195117 w 1314660"/>
                <a:gd name="T21" fmla="*/ 1030497 h 1316138"/>
                <a:gd name="T22" fmla="*/ 1069647 w 1314660"/>
                <a:gd name="T23" fmla="*/ 984913 h 1316138"/>
                <a:gd name="T24" fmla="*/ 907158 w 1314660"/>
                <a:gd name="T25" fmla="*/ 1121449 h 1316138"/>
                <a:gd name="T26" fmla="*/ 930402 w 1314660"/>
                <a:gd name="T27" fmla="*/ 1252903 h 1316138"/>
                <a:gd name="T28" fmla="*/ 830183 w 1314660"/>
                <a:gd name="T29" fmla="*/ 1289431 h 1316138"/>
                <a:gd name="T30" fmla="*/ 763387 w 1314660"/>
                <a:gd name="T31" fmla="*/ 1173851 h 1316138"/>
                <a:gd name="T32" fmla="*/ 551273 w 1314660"/>
                <a:gd name="T33" fmla="*/ 1173851 h 1316138"/>
                <a:gd name="T34" fmla="*/ 484477 w 1314660"/>
                <a:gd name="T35" fmla="*/ 1289431 h 1316138"/>
                <a:gd name="T36" fmla="*/ 384258 w 1314660"/>
                <a:gd name="T37" fmla="*/ 1252903 h 1316138"/>
                <a:gd name="T38" fmla="*/ 407501 w 1314660"/>
                <a:gd name="T39" fmla="*/ 1121449 h 1316138"/>
                <a:gd name="T40" fmla="*/ 245012 w 1314660"/>
                <a:gd name="T41" fmla="*/ 984913 h 1316138"/>
                <a:gd name="T42" fmla="*/ 119543 w 1314660"/>
                <a:gd name="T43" fmla="*/ 1030497 h 1316138"/>
                <a:gd name="T44" fmla="*/ 66197 w 1314660"/>
                <a:gd name="T45" fmla="*/ 937969 h 1316138"/>
                <a:gd name="T46" fmla="*/ 168513 w 1314660"/>
                <a:gd name="T47" fmla="*/ 852226 h 1316138"/>
                <a:gd name="T48" fmla="*/ 131680 w 1314660"/>
                <a:gd name="T49" fmla="*/ 643041 h 1316138"/>
                <a:gd name="T50" fmla="*/ 6225 w 1314660"/>
                <a:gd name="T51" fmla="*/ 597417 h 1316138"/>
                <a:gd name="T52" fmla="*/ 24755 w 1314660"/>
                <a:gd name="T53" fmla="*/ 492184 h 1316138"/>
                <a:gd name="T54" fmla="*/ 158248 w 1314660"/>
                <a:gd name="T55" fmla="*/ 492155 h 1316138"/>
                <a:gd name="T56" fmla="*/ 264305 w 1314660"/>
                <a:gd name="T57" fmla="*/ 308201 h 1316138"/>
                <a:gd name="T58" fmla="*/ 197475 w 1314660"/>
                <a:gd name="T59" fmla="*/ 192640 h 1316138"/>
                <a:gd name="T60" fmla="*/ 279190 w 1314660"/>
                <a:gd name="T61" fmla="*/ 123977 h 1316138"/>
                <a:gd name="T62" fmla="*/ 381509 w 1314660"/>
                <a:gd name="T63" fmla="*/ 209717 h 1316138"/>
                <a:gd name="T64" fmla="*/ 580831 w 1314660"/>
                <a:gd name="T65" fmla="*/ 137068 h 1316138"/>
                <a:gd name="T66" fmla="*/ 604008 w 1314660"/>
                <a:gd name="T67" fmla="*/ 5602 h 1316138"/>
                <a:gd name="T68" fmla="*/ 710652 w 1314660"/>
                <a:gd name="T69" fmla="*/ 5602 h 1316138"/>
                <a:gd name="T70" fmla="*/ 733829 w 1314660"/>
                <a:gd name="T71" fmla="*/ 137068 h 1316138"/>
                <a:gd name="T72" fmla="*/ 933151 w 1314660"/>
                <a:gd name="T73" fmla="*/ 209717 h 13161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14660" h="1316138">
                  <a:moveTo>
                    <a:pt x="933151" y="209717"/>
                  </a:moveTo>
                  <a:lnTo>
                    <a:pt x="1035470" y="123977"/>
                  </a:lnTo>
                  <a:lnTo>
                    <a:pt x="1117185" y="192640"/>
                  </a:lnTo>
                  <a:lnTo>
                    <a:pt x="1050355" y="308201"/>
                  </a:lnTo>
                  <a:cubicBezTo>
                    <a:pt x="1097818" y="361669"/>
                    <a:pt x="1133904" y="424260"/>
                    <a:pt x="1156412" y="492155"/>
                  </a:cubicBezTo>
                  <a:lnTo>
                    <a:pt x="1289905" y="492184"/>
                  </a:lnTo>
                  <a:lnTo>
                    <a:pt x="1308435" y="597417"/>
                  </a:lnTo>
                  <a:lnTo>
                    <a:pt x="1182980" y="643041"/>
                  </a:lnTo>
                  <a:cubicBezTo>
                    <a:pt x="1185019" y="714551"/>
                    <a:pt x="1172486" y="785727"/>
                    <a:pt x="1146147" y="852226"/>
                  </a:cubicBezTo>
                  <a:lnTo>
                    <a:pt x="1248463" y="937969"/>
                  </a:lnTo>
                  <a:lnTo>
                    <a:pt x="1195117" y="1030497"/>
                  </a:lnTo>
                  <a:lnTo>
                    <a:pt x="1069647" y="984913"/>
                  </a:lnTo>
                  <a:cubicBezTo>
                    <a:pt x="1025308" y="1041005"/>
                    <a:pt x="970020" y="1087462"/>
                    <a:pt x="907158" y="1121449"/>
                  </a:cubicBezTo>
                  <a:lnTo>
                    <a:pt x="930402" y="1252903"/>
                  </a:lnTo>
                  <a:lnTo>
                    <a:pt x="830183" y="1289431"/>
                  </a:lnTo>
                  <a:lnTo>
                    <a:pt x="763387" y="1173851"/>
                  </a:lnTo>
                  <a:cubicBezTo>
                    <a:pt x="693416" y="1188279"/>
                    <a:pt x="621244" y="1188279"/>
                    <a:pt x="551273" y="1173851"/>
                  </a:cubicBezTo>
                  <a:lnTo>
                    <a:pt x="484477" y="1289431"/>
                  </a:lnTo>
                  <a:lnTo>
                    <a:pt x="384258" y="1252903"/>
                  </a:lnTo>
                  <a:lnTo>
                    <a:pt x="407501" y="1121449"/>
                  </a:lnTo>
                  <a:cubicBezTo>
                    <a:pt x="344639" y="1087462"/>
                    <a:pt x="289352" y="1041005"/>
                    <a:pt x="245012" y="984913"/>
                  </a:cubicBezTo>
                  <a:lnTo>
                    <a:pt x="119543" y="1030497"/>
                  </a:lnTo>
                  <a:lnTo>
                    <a:pt x="66197" y="937969"/>
                  </a:lnTo>
                  <a:lnTo>
                    <a:pt x="168513" y="852226"/>
                  </a:lnTo>
                  <a:cubicBezTo>
                    <a:pt x="142174" y="785727"/>
                    <a:pt x="129641" y="714551"/>
                    <a:pt x="131680" y="643041"/>
                  </a:cubicBezTo>
                  <a:lnTo>
                    <a:pt x="6225" y="597417"/>
                  </a:lnTo>
                  <a:lnTo>
                    <a:pt x="24755" y="492184"/>
                  </a:lnTo>
                  <a:lnTo>
                    <a:pt x="158248" y="492155"/>
                  </a:lnTo>
                  <a:cubicBezTo>
                    <a:pt x="180756" y="424259"/>
                    <a:pt x="216842" y="361668"/>
                    <a:pt x="264305" y="308201"/>
                  </a:cubicBezTo>
                  <a:lnTo>
                    <a:pt x="197475" y="192640"/>
                  </a:lnTo>
                  <a:lnTo>
                    <a:pt x="279190" y="123977"/>
                  </a:lnTo>
                  <a:lnTo>
                    <a:pt x="381509" y="209717"/>
                  </a:lnTo>
                  <a:cubicBezTo>
                    <a:pt x="442332" y="172194"/>
                    <a:pt x="510152" y="147475"/>
                    <a:pt x="580831" y="137068"/>
                  </a:cubicBezTo>
                  <a:lnTo>
                    <a:pt x="604008" y="5602"/>
                  </a:lnTo>
                  <a:lnTo>
                    <a:pt x="710652" y="5602"/>
                  </a:lnTo>
                  <a:lnTo>
                    <a:pt x="733829" y="137068"/>
                  </a:lnTo>
                  <a:cubicBezTo>
                    <a:pt x="804508" y="147475"/>
                    <a:pt x="872328" y="172194"/>
                    <a:pt x="933151" y="209717"/>
                  </a:cubicBezTo>
                  <a:close/>
                </a:path>
              </a:pathLst>
            </a:custGeom>
            <a:grpFill/>
            <a:ln>
              <a:noFill/>
            </a:ln>
            <a:effectLst>
              <a:outerShdw blurRad="40000" dist="23000" dir="5400000" rotWithShape="0">
                <a:srgbClr val="000000">
                  <a:alpha val="34999"/>
                </a:srgbClr>
              </a:outerShdw>
            </a:effectLst>
            <a:extLst/>
          </p:spPr>
          <p:txBody>
            <a:bodyPr/>
            <a:lstStyle/>
            <a:p>
              <a:pPr eaLnBrk="1" hangingPunct="1">
                <a:buFont typeface="Arial" panose="020B0604020202020204" pitchFamily="34" charset="0"/>
                <a:buNone/>
                <a:defRPr/>
              </a:pPr>
              <a:endParaRPr lang="zh-CN" altLang="en-US">
                <a:latin typeface="Arial" panose="020B0604020202020204" pitchFamily="34" charset="0"/>
                <a:ea typeface="宋体" pitchFamily="2" charset="-122"/>
              </a:endParaRPr>
            </a:p>
          </p:txBody>
        </p:sp>
        <p:sp>
          <p:nvSpPr>
            <p:cNvPr id="42" name="形状 4"/>
            <p:cNvSpPr/>
            <p:nvPr/>
          </p:nvSpPr>
          <p:spPr>
            <a:xfrm>
              <a:off x="2217807" y="1145225"/>
              <a:ext cx="626720" cy="678010"/>
            </a:xfrm>
            <a:prstGeom prst="rect">
              <a:avLst/>
            </a:prstGeom>
            <a:grpFill/>
          </p:spPr>
          <p:style>
            <a:lnRef idx="0">
              <a:scrgbClr r="0" g="0" b="0"/>
            </a:lnRef>
            <a:fillRef idx="0">
              <a:scrgbClr r="0" g="0" b="0"/>
            </a:fillRef>
            <a:effectRef idx="0">
              <a:scrgbClr r="0" g="0" b="0"/>
            </a:effectRef>
            <a:fontRef idx="minor">
              <a:schemeClr val="lt1"/>
            </a:fontRef>
          </p:style>
          <p:txBody>
            <a:bodyPr lIns="21590" tIns="21590" rIns="21590" bIns="21590" anchor="ctr"/>
            <a:lstStyle>
              <a:lvl1pPr defTabSz="755650">
                <a:defRPr kumimoji="1" sz="2400">
                  <a:solidFill>
                    <a:schemeClr val="tx1"/>
                  </a:solidFill>
                  <a:latin typeface="Arial" panose="020B0604020202020204" pitchFamily="34" charset="0"/>
                  <a:ea typeface="宋体" panose="02010600030101010101" pitchFamily="2" charset="-122"/>
                </a:defRPr>
              </a:lvl1pPr>
              <a:lvl2pPr marL="742950" indent="-285750" defTabSz="755650">
                <a:defRPr kumimoji="1" sz="2400">
                  <a:solidFill>
                    <a:schemeClr val="tx1"/>
                  </a:solidFill>
                  <a:latin typeface="Arial" panose="020B0604020202020204" pitchFamily="34" charset="0"/>
                  <a:ea typeface="宋体" panose="02010600030101010101" pitchFamily="2" charset="-122"/>
                </a:defRPr>
              </a:lvl2pPr>
              <a:lvl3pPr marL="1143000" indent="-228600" defTabSz="755650">
                <a:defRPr kumimoji="1" sz="2400">
                  <a:solidFill>
                    <a:schemeClr val="tx1"/>
                  </a:solidFill>
                  <a:latin typeface="Arial" panose="020B0604020202020204" pitchFamily="34" charset="0"/>
                  <a:ea typeface="宋体" panose="02010600030101010101" pitchFamily="2" charset="-122"/>
                </a:defRPr>
              </a:lvl3pPr>
              <a:lvl4pPr marL="1600200" indent="-228600" defTabSz="755650">
                <a:defRPr kumimoji="1" sz="2400">
                  <a:solidFill>
                    <a:schemeClr val="tx1"/>
                  </a:solidFill>
                  <a:latin typeface="Arial" panose="020B0604020202020204" pitchFamily="34" charset="0"/>
                  <a:ea typeface="宋体" panose="02010600030101010101" pitchFamily="2" charset="-122"/>
                </a:defRPr>
              </a:lvl4pPr>
              <a:lvl5pPr marL="2057400" indent="-228600" defTabSz="755650">
                <a:defRPr kumimoji="1" sz="2400">
                  <a:solidFill>
                    <a:schemeClr val="tx1"/>
                  </a:solidFill>
                  <a:latin typeface="Arial" panose="020B0604020202020204" pitchFamily="34" charset="0"/>
                  <a:ea typeface="宋体" panose="02010600030101010101" pitchFamily="2" charset="-122"/>
                </a:defRPr>
              </a:lvl5pPr>
              <a:lvl6pPr marL="2514600" indent="-228600" defTabSz="75565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75565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75565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75565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buFont typeface="Arial" panose="020B0604020202020204" pitchFamily="34" charset="0"/>
                <a:buNone/>
                <a:defRPr/>
              </a:pPr>
              <a:r>
                <a:rPr kumimoji="0" lang="zh-CN" altLang="en-US" sz="1800" dirty="0" smtClean="0">
                  <a:solidFill>
                    <a:srgbClr val="FFFFFF"/>
                  </a:solidFill>
                  <a:latin typeface="微软雅黑" panose="020B0503020204020204" pitchFamily="34" charset="-122"/>
                  <a:ea typeface="微软雅黑" panose="020B0503020204020204" pitchFamily="34" charset="-122"/>
                </a:rPr>
                <a:t>基础设施</a:t>
              </a:r>
            </a:p>
          </p:txBody>
        </p:sp>
      </p:grpSp>
      <p:grpSp>
        <p:nvGrpSpPr>
          <p:cNvPr id="72709" name="组 11"/>
          <p:cNvGrpSpPr>
            <a:grpSpLocks/>
          </p:cNvGrpSpPr>
          <p:nvPr/>
        </p:nvGrpSpPr>
        <p:grpSpPr bwMode="auto">
          <a:xfrm>
            <a:off x="2771775" y="5172075"/>
            <a:ext cx="1223963" cy="1281113"/>
            <a:chOff x="344972" y="460899"/>
            <a:chExt cx="957624" cy="956803"/>
          </a:xfrm>
        </p:grpSpPr>
        <p:sp>
          <p:nvSpPr>
            <p:cNvPr id="39" name="形状 14"/>
            <p:cNvSpPr>
              <a:spLocks/>
            </p:cNvSpPr>
            <p:nvPr/>
          </p:nvSpPr>
          <p:spPr bwMode="auto">
            <a:xfrm>
              <a:off x="344972" y="460899"/>
              <a:ext cx="957624" cy="956803"/>
            </a:xfrm>
            <a:custGeom>
              <a:avLst/>
              <a:gdLst>
                <a:gd name="T0" fmla="*/ 716629 w 957627"/>
                <a:gd name="T1" fmla="*/ 242334 h 956803"/>
                <a:gd name="T2" fmla="*/ 857767 w 957627"/>
                <a:gd name="T3" fmla="*/ 199715 h 956803"/>
                <a:gd name="T4" fmla="*/ 909784 w 957627"/>
                <a:gd name="T5" fmla="*/ 289700 h 956803"/>
                <a:gd name="T6" fmla="*/ 802413 w 957627"/>
                <a:gd name="T7" fmla="*/ 390734 h 956803"/>
                <a:gd name="T8" fmla="*/ 802413 w 957627"/>
                <a:gd name="T9" fmla="*/ 566069 h 956803"/>
                <a:gd name="T10" fmla="*/ 909784 w 957627"/>
                <a:gd name="T11" fmla="*/ 667103 h 956803"/>
                <a:gd name="T12" fmla="*/ 857767 w 957627"/>
                <a:gd name="T13" fmla="*/ 757088 h 956803"/>
                <a:gd name="T14" fmla="*/ 716629 w 957627"/>
                <a:gd name="T15" fmla="*/ 714469 h 956803"/>
                <a:gd name="T16" fmla="*/ 564598 w 957627"/>
                <a:gd name="T17" fmla="*/ 802137 h 956803"/>
                <a:gd name="T18" fmla="*/ 530861 w 957627"/>
                <a:gd name="T19" fmla="*/ 945657 h 956803"/>
                <a:gd name="T20" fmla="*/ 426766 w 957627"/>
                <a:gd name="T21" fmla="*/ 945657 h 956803"/>
                <a:gd name="T22" fmla="*/ 393029 w 957627"/>
                <a:gd name="T23" fmla="*/ 802137 h 956803"/>
                <a:gd name="T24" fmla="*/ 240998 w 957627"/>
                <a:gd name="T25" fmla="*/ 714469 h 956803"/>
                <a:gd name="T26" fmla="*/ 99860 w 957627"/>
                <a:gd name="T27" fmla="*/ 757088 h 956803"/>
                <a:gd name="T28" fmla="*/ 47843 w 957627"/>
                <a:gd name="T29" fmla="*/ 667103 h 956803"/>
                <a:gd name="T30" fmla="*/ 155214 w 957627"/>
                <a:gd name="T31" fmla="*/ 566069 h 956803"/>
                <a:gd name="T32" fmla="*/ 155214 w 957627"/>
                <a:gd name="T33" fmla="*/ 390734 h 956803"/>
                <a:gd name="T34" fmla="*/ 47843 w 957627"/>
                <a:gd name="T35" fmla="*/ 289700 h 956803"/>
                <a:gd name="T36" fmla="*/ 99860 w 957627"/>
                <a:gd name="T37" fmla="*/ 199715 h 956803"/>
                <a:gd name="T38" fmla="*/ 240998 w 957627"/>
                <a:gd name="T39" fmla="*/ 242334 h 956803"/>
                <a:gd name="T40" fmla="*/ 393029 w 957627"/>
                <a:gd name="T41" fmla="*/ 154666 h 956803"/>
                <a:gd name="T42" fmla="*/ 426766 w 957627"/>
                <a:gd name="T43" fmla="*/ 11146 h 956803"/>
                <a:gd name="T44" fmla="*/ 530861 w 957627"/>
                <a:gd name="T45" fmla="*/ 11146 h 956803"/>
                <a:gd name="T46" fmla="*/ 564598 w 957627"/>
                <a:gd name="T47" fmla="*/ 154666 h 956803"/>
                <a:gd name="T48" fmla="*/ 716629 w 957627"/>
                <a:gd name="T49" fmla="*/ 242334 h 9568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57627" h="956803">
                  <a:moveTo>
                    <a:pt x="716629" y="242334"/>
                  </a:moveTo>
                  <a:lnTo>
                    <a:pt x="857767" y="199715"/>
                  </a:lnTo>
                  <a:lnTo>
                    <a:pt x="909784" y="289700"/>
                  </a:lnTo>
                  <a:lnTo>
                    <a:pt x="802413" y="390734"/>
                  </a:lnTo>
                  <a:cubicBezTo>
                    <a:pt x="818004" y="448142"/>
                    <a:pt x="818004" y="508661"/>
                    <a:pt x="802413" y="566069"/>
                  </a:cubicBezTo>
                  <a:lnTo>
                    <a:pt x="909784" y="667103"/>
                  </a:lnTo>
                  <a:lnTo>
                    <a:pt x="857767" y="757088"/>
                  </a:lnTo>
                  <a:lnTo>
                    <a:pt x="716629" y="714469"/>
                  </a:lnTo>
                  <a:cubicBezTo>
                    <a:pt x="674647" y="756658"/>
                    <a:pt x="622171" y="786918"/>
                    <a:pt x="564598" y="802137"/>
                  </a:cubicBezTo>
                  <a:lnTo>
                    <a:pt x="530861" y="945657"/>
                  </a:lnTo>
                  <a:lnTo>
                    <a:pt x="426766" y="945657"/>
                  </a:lnTo>
                  <a:lnTo>
                    <a:pt x="393029" y="802137"/>
                  </a:lnTo>
                  <a:cubicBezTo>
                    <a:pt x="335456" y="786919"/>
                    <a:pt x="282980" y="756659"/>
                    <a:pt x="240998" y="714469"/>
                  </a:cubicBezTo>
                  <a:lnTo>
                    <a:pt x="99860" y="757088"/>
                  </a:lnTo>
                  <a:lnTo>
                    <a:pt x="47843" y="667103"/>
                  </a:lnTo>
                  <a:lnTo>
                    <a:pt x="155214" y="566069"/>
                  </a:lnTo>
                  <a:cubicBezTo>
                    <a:pt x="139623" y="508661"/>
                    <a:pt x="139623" y="448142"/>
                    <a:pt x="155214" y="390734"/>
                  </a:cubicBezTo>
                  <a:lnTo>
                    <a:pt x="47843" y="289700"/>
                  </a:lnTo>
                  <a:lnTo>
                    <a:pt x="99860" y="199715"/>
                  </a:lnTo>
                  <a:lnTo>
                    <a:pt x="240998" y="242334"/>
                  </a:lnTo>
                  <a:cubicBezTo>
                    <a:pt x="282980" y="200145"/>
                    <a:pt x="335456" y="169885"/>
                    <a:pt x="393029" y="154666"/>
                  </a:cubicBezTo>
                  <a:lnTo>
                    <a:pt x="426766" y="11146"/>
                  </a:lnTo>
                  <a:lnTo>
                    <a:pt x="530861" y="11146"/>
                  </a:lnTo>
                  <a:lnTo>
                    <a:pt x="564598" y="154666"/>
                  </a:lnTo>
                  <a:cubicBezTo>
                    <a:pt x="622171" y="169884"/>
                    <a:pt x="674647" y="200144"/>
                    <a:pt x="716629" y="242334"/>
                  </a:cubicBezTo>
                  <a:close/>
                </a:path>
              </a:pathLst>
            </a:custGeom>
            <a:gradFill rotWithShape="1">
              <a:gsLst>
                <a:gs pos="0">
                  <a:srgbClr val="3A7CCB"/>
                </a:gs>
                <a:gs pos="20000">
                  <a:srgbClr val="3C7BC7"/>
                </a:gs>
                <a:gs pos="100000">
                  <a:srgbClr val="2C5D98"/>
                </a:gs>
              </a:gsLst>
              <a:lin ang="5400000"/>
            </a:gradFill>
            <a:ln>
              <a:noFill/>
            </a:ln>
            <a:effectLst>
              <a:outerShdw blurRad="40000" dist="23000" dir="5400000" rotWithShape="0">
                <a:srgbClr val="000000">
                  <a:alpha val="34999"/>
                </a:srgbClr>
              </a:outerShdw>
            </a:effectLst>
            <a:extLst/>
          </p:spPr>
          <p:txBody>
            <a:bodyPr/>
            <a:lstStyle/>
            <a:p>
              <a:pPr eaLnBrk="1" hangingPunct="1">
                <a:buFont typeface="Arial" panose="020B0604020202020204" pitchFamily="34" charset="0"/>
                <a:buNone/>
                <a:defRPr/>
              </a:pPr>
              <a:endParaRPr lang="zh-CN" altLang="en-US">
                <a:latin typeface="Arial" panose="020B0604020202020204" pitchFamily="34" charset="0"/>
                <a:ea typeface="宋体" pitchFamily="2" charset="-122"/>
              </a:endParaRPr>
            </a:p>
          </p:txBody>
        </p:sp>
        <p:sp>
          <p:nvSpPr>
            <p:cNvPr id="40" name="形状 6"/>
            <p:cNvSpPr/>
            <p:nvPr/>
          </p:nvSpPr>
          <p:spPr>
            <a:xfrm>
              <a:off x="626919" y="730037"/>
              <a:ext cx="450865" cy="473066"/>
            </a:xfrm>
            <a:prstGeom prst="rect">
              <a:avLst/>
            </a:prstGeom>
          </p:spPr>
          <p:style>
            <a:lnRef idx="0">
              <a:scrgbClr r="0" g="0" b="0"/>
            </a:lnRef>
            <a:fillRef idx="0">
              <a:scrgbClr r="0" g="0" b="0"/>
            </a:fillRef>
            <a:effectRef idx="0">
              <a:scrgbClr r="0" g="0" b="0"/>
            </a:effectRef>
            <a:fontRef idx="minor">
              <a:schemeClr val="lt1"/>
            </a:fontRef>
          </p:style>
          <p:txBody>
            <a:bodyPr lIns="21590" tIns="21590" rIns="21590" bIns="21590" anchor="ctr"/>
            <a:lstStyle/>
            <a:p>
              <a:pPr algn="ctr" defTabSz="755650" eaLnBrk="1" hangingPunct="1">
                <a:lnSpc>
                  <a:spcPct val="90000"/>
                </a:lnSpc>
                <a:spcAft>
                  <a:spcPct val="35000"/>
                </a:spcAft>
                <a:defRPr/>
              </a:pPr>
              <a:r>
                <a:rPr lang="zh-CN" altLang="en-US">
                  <a:solidFill>
                    <a:srgbClr val="FFFFFF"/>
                  </a:solidFill>
                  <a:latin typeface="微软雅黑" pitchFamily="34" charset="-122"/>
                  <a:ea typeface="微软雅黑" pitchFamily="34" charset="-122"/>
                </a:rPr>
                <a:t>工业软件 </a:t>
              </a:r>
            </a:p>
          </p:txBody>
        </p:sp>
      </p:grpSp>
      <p:grpSp>
        <p:nvGrpSpPr>
          <p:cNvPr id="72710" name="组 26"/>
          <p:cNvGrpSpPr>
            <a:grpSpLocks/>
          </p:cNvGrpSpPr>
          <p:nvPr/>
        </p:nvGrpSpPr>
        <p:grpSpPr bwMode="auto">
          <a:xfrm>
            <a:off x="6372225" y="5157788"/>
            <a:ext cx="1295400" cy="1296987"/>
            <a:chOff x="1798759" y="983177"/>
            <a:chExt cx="1315622" cy="1315622"/>
          </a:xfrm>
        </p:grpSpPr>
        <p:sp>
          <p:nvSpPr>
            <p:cNvPr id="58" name="形状 32"/>
            <p:cNvSpPr>
              <a:spLocks/>
            </p:cNvSpPr>
            <p:nvPr/>
          </p:nvSpPr>
          <p:spPr bwMode="auto">
            <a:xfrm>
              <a:off x="1798759" y="983177"/>
              <a:ext cx="1315622" cy="1315622"/>
            </a:xfrm>
            <a:custGeom>
              <a:avLst/>
              <a:gdLst>
                <a:gd name="T0" fmla="*/ 933416 w 1315033"/>
                <a:gd name="T1" fmla="*/ 209768 h 1316398"/>
                <a:gd name="T2" fmla="*/ 1035760 w 1315033"/>
                <a:gd name="T3" fmla="*/ 123999 h 1316398"/>
                <a:gd name="T4" fmla="*/ 1117495 w 1315033"/>
                <a:gd name="T5" fmla="*/ 192672 h 1316398"/>
                <a:gd name="T6" fmla="*/ 1050653 w 1315033"/>
                <a:gd name="T7" fmla="*/ 308269 h 1316398"/>
                <a:gd name="T8" fmla="*/ 1156740 w 1315033"/>
                <a:gd name="T9" fmla="*/ 492256 h 1316398"/>
                <a:gd name="T10" fmla="*/ 1290271 w 1315033"/>
                <a:gd name="T11" fmla="*/ 492282 h 1316398"/>
                <a:gd name="T12" fmla="*/ 1308805 w 1315033"/>
                <a:gd name="T13" fmla="*/ 597529 h 1316398"/>
                <a:gd name="T14" fmla="*/ 1183315 w 1315033"/>
                <a:gd name="T15" fmla="*/ 643168 h 1316398"/>
                <a:gd name="T16" fmla="*/ 1146471 w 1315033"/>
                <a:gd name="T17" fmla="*/ 852390 h 1316398"/>
                <a:gd name="T18" fmla="*/ 1248813 w 1315033"/>
                <a:gd name="T19" fmla="*/ 938163 h 1316398"/>
                <a:gd name="T20" fmla="*/ 1195454 w 1315033"/>
                <a:gd name="T21" fmla="*/ 1030704 h 1316398"/>
                <a:gd name="T22" fmla="*/ 1069951 w 1315033"/>
                <a:gd name="T23" fmla="*/ 985100 h 1316398"/>
                <a:gd name="T24" fmla="*/ 907416 w 1315033"/>
                <a:gd name="T25" fmla="*/ 1121660 h 1316398"/>
                <a:gd name="T26" fmla="*/ 930662 w 1315033"/>
                <a:gd name="T27" fmla="*/ 1253153 h 1316398"/>
                <a:gd name="T28" fmla="*/ 830415 w 1315033"/>
                <a:gd name="T29" fmla="*/ 1289687 h 1316398"/>
                <a:gd name="T30" fmla="*/ 763604 w 1315033"/>
                <a:gd name="T31" fmla="*/ 1174072 h 1316398"/>
                <a:gd name="T32" fmla="*/ 551430 w 1315033"/>
                <a:gd name="T33" fmla="*/ 1174072 h 1316398"/>
                <a:gd name="T34" fmla="*/ 484618 w 1315033"/>
                <a:gd name="T35" fmla="*/ 1289687 h 1316398"/>
                <a:gd name="T36" fmla="*/ 384371 w 1315033"/>
                <a:gd name="T37" fmla="*/ 1253153 h 1316398"/>
                <a:gd name="T38" fmla="*/ 407617 w 1315033"/>
                <a:gd name="T39" fmla="*/ 1121660 h 1316398"/>
                <a:gd name="T40" fmla="*/ 245082 w 1315033"/>
                <a:gd name="T41" fmla="*/ 985100 h 1316398"/>
                <a:gd name="T42" fmla="*/ 119579 w 1315033"/>
                <a:gd name="T43" fmla="*/ 1030704 h 1316398"/>
                <a:gd name="T44" fmla="*/ 66220 w 1315033"/>
                <a:gd name="T45" fmla="*/ 938163 h 1316398"/>
                <a:gd name="T46" fmla="*/ 168561 w 1315033"/>
                <a:gd name="T47" fmla="*/ 852390 h 1316398"/>
                <a:gd name="T48" fmla="*/ 131717 w 1315033"/>
                <a:gd name="T49" fmla="*/ 643168 h 1316398"/>
                <a:gd name="T50" fmla="*/ 6228 w 1315033"/>
                <a:gd name="T51" fmla="*/ 597529 h 1316398"/>
                <a:gd name="T52" fmla="*/ 24762 w 1315033"/>
                <a:gd name="T53" fmla="*/ 492282 h 1316398"/>
                <a:gd name="T54" fmla="*/ 158293 w 1315033"/>
                <a:gd name="T55" fmla="*/ 492256 h 1316398"/>
                <a:gd name="T56" fmla="*/ 264380 w 1315033"/>
                <a:gd name="T57" fmla="*/ 308269 h 1316398"/>
                <a:gd name="T58" fmla="*/ 197538 w 1315033"/>
                <a:gd name="T59" fmla="*/ 192672 h 1316398"/>
                <a:gd name="T60" fmla="*/ 279273 w 1315033"/>
                <a:gd name="T61" fmla="*/ 123999 h 1316398"/>
                <a:gd name="T62" fmla="*/ 381617 w 1315033"/>
                <a:gd name="T63" fmla="*/ 209768 h 1316398"/>
                <a:gd name="T64" fmla="*/ 580996 w 1315033"/>
                <a:gd name="T65" fmla="*/ 137106 h 1316398"/>
                <a:gd name="T66" fmla="*/ 604180 w 1315033"/>
                <a:gd name="T67" fmla="*/ 5603 h 1316398"/>
                <a:gd name="T68" fmla="*/ 710853 w 1315033"/>
                <a:gd name="T69" fmla="*/ 5603 h 1316398"/>
                <a:gd name="T70" fmla="*/ 734037 w 1315033"/>
                <a:gd name="T71" fmla="*/ 137106 h 1316398"/>
                <a:gd name="T72" fmla="*/ 933416 w 1315033"/>
                <a:gd name="T73" fmla="*/ 209768 h 13163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15033" h="1316398">
                  <a:moveTo>
                    <a:pt x="933416" y="209768"/>
                  </a:moveTo>
                  <a:lnTo>
                    <a:pt x="1035760" y="123999"/>
                  </a:lnTo>
                  <a:lnTo>
                    <a:pt x="1117495" y="192672"/>
                  </a:lnTo>
                  <a:lnTo>
                    <a:pt x="1050653" y="308269"/>
                  </a:lnTo>
                  <a:cubicBezTo>
                    <a:pt x="1098129" y="361746"/>
                    <a:pt x="1134226" y="424348"/>
                    <a:pt x="1156740" y="492256"/>
                  </a:cubicBezTo>
                  <a:lnTo>
                    <a:pt x="1290271" y="492282"/>
                  </a:lnTo>
                  <a:lnTo>
                    <a:pt x="1308805" y="597529"/>
                  </a:lnTo>
                  <a:lnTo>
                    <a:pt x="1183315" y="643168"/>
                  </a:lnTo>
                  <a:cubicBezTo>
                    <a:pt x="1185354" y="714691"/>
                    <a:pt x="1172818" y="785879"/>
                    <a:pt x="1146471" y="852390"/>
                  </a:cubicBezTo>
                  <a:lnTo>
                    <a:pt x="1248813" y="938163"/>
                  </a:lnTo>
                  <a:lnTo>
                    <a:pt x="1195454" y="1030704"/>
                  </a:lnTo>
                  <a:lnTo>
                    <a:pt x="1069951" y="985100"/>
                  </a:lnTo>
                  <a:cubicBezTo>
                    <a:pt x="1025599" y="1041202"/>
                    <a:pt x="970296" y="1087667"/>
                    <a:pt x="907416" y="1121660"/>
                  </a:cubicBezTo>
                  <a:lnTo>
                    <a:pt x="930662" y="1253153"/>
                  </a:lnTo>
                  <a:lnTo>
                    <a:pt x="830415" y="1289687"/>
                  </a:lnTo>
                  <a:lnTo>
                    <a:pt x="763604" y="1174072"/>
                  </a:lnTo>
                  <a:cubicBezTo>
                    <a:pt x="693613" y="1188503"/>
                    <a:pt x="621420" y="1188503"/>
                    <a:pt x="551430" y="1174072"/>
                  </a:cubicBezTo>
                  <a:lnTo>
                    <a:pt x="484618" y="1289687"/>
                  </a:lnTo>
                  <a:lnTo>
                    <a:pt x="384371" y="1253153"/>
                  </a:lnTo>
                  <a:lnTo>
                    <a:pt x="407617" y="1121660"/>
                  </a:lnTo>
                  <a:cubicBezTo>
                    <a:pt x="344737" y="1087667"/>
                    <a:pt x="289434" y="1041202"/>
                    <a:pt x="245082" y="985100"/>
                  </a:cubicBezTo>
                  <a:lnTo>
                    <a:pt x="119579" y="1030704"/>
                  </a:lnTo>
                  <a:lnTo>
                    <a:pt x="66220" y="938163"/>
                  </a:lnTo>
                  <a:lnTo>
                    <a:pt x="168561" y="852390"/>
                  </a:lnTo>
                  <a:cubicBezTo>
                    <a:pt x="142214" y="785879"/>
                    <a:pt x="129678" y="714691"/>
                    <a:pt x="131717" y="643168"/>
                  </a:cubicBezTo>
                  <a:lnTo>
                    <a:pt x="6228" y="597529"/>
                  </a:lnTo>
                  <a:lnTo>
                    <a:pt x="24762" y="492282"/>
                  </a:lnTo>
                  <a:lnTo>
                    <a:pt x="158293" y="492256"/>
                  </a:lnTo>
                  <a:cubicBezTo>
                    <a:pt x="180807" y="424348"/>
                    <a:pt x="216904" y="361746"/>
                    <a:pt x="264380" y="308269"/>
                  </a:cubicBezTo>
                  <a:lnTo>
                    <a:pt x="197538" y="192672"/>
                  </a:lnTo>
                  <a:lnTo>
                    <a:pt x="279273" y="123999"/>
                  </a:lnTo>
                  <a:lnTo>
                    <a:pt x="381617" y="209768"/>
                  </a:lnTo>
                  <a:cubicBezTo>
                    <a:pt x="442457" y="172238"/>
                    <a:pt x="510297" y="147515"/>
                    <a:pt x="580996" y="137106"/>
                  </a:cubicBezTo>
                  <a:lnTo>
                    <a:pt x="604180" y="5603"/>
                  </a:lnTo>
                  <a:lnTo>
                    <a:pt x="710853" y="5603"/>
                  </a:lnTo>
                  <a:lnTo>
                    <a:pt x="734037" y="137106"/>
                  </a:lnTo>
                  <a:cubicBezTo>
                    <a:pt x="804736" y="147515"/>
                    <a:pt x="872575" y="172238"/>
                    <a:pt x="933416" y="209768"/>
                  </a:cubicBezTo>
                  <a:close/>
                </a:path>
              </a:pathLst>
            </a:custGeom>
            <a:gradFill rotWithShape="1">
              <a:gsLst>
                <a:gs pos="0">
                  <a:srgbClr val="7B57A8"/>
                </a:gs>
                <a:gs pos="20000">
                  <a:srgbClr val="7B58A6"/>
                </a:gs>
                <a:gs pos="100000">
                  <a:srgbClr val="5D417E"/>
                </a:gs>
              </a:gsLst>
              <a:lin ang="5400000"/>
            </a:gradFill>
            <a:ln>
              <a:noFill/>
            </a:ln>
            <a:effectLst>
              <a:outerShdw blurRad="40000" dist="23000" dir="5400000" rotWithShape="0">
                <a:srgbClr val="000000">
                  <a:alpha val="34999"/>
                </a:srgbClr>
              </a:outerShdw>
            </a:effectLst>
            <a:extLst/>
          </p:spPr>
          <p:txBody>
            <a:bodyPr/>
            <a:lstStyle/>
            <a:p>
              <a:pPr eaLnBrk="1" hangingPunct="1">
                <a:buFont typeface="Arial" panose="020B0604020202020204" pitchFamily="34" charset="0"/>
                <a:buNone/>
                <a:defRPr/>
              </a:pPr>
              <a:endParaRPr lang="zh-CN" altLang="en-US">
                <a:latin typeface="Arial" panose="020B0604020202020204" pitchFamily="34" charset="0"/>
                <a:ea typeface="宋体" pitchFamily="2" charset="-122"/>
              </a:endParaRPr>
            </a:p>
          </p:txBody>
        </p:sp>
        <p:sp>
          <p:nvSpPr>
            <p:cNvPr id="59" name="形状 4"/>
            <p:cNvSpPr/>
            <p:nvPr/>
          </p:nvSpPr>
          <p:spPr>
            <a:xfrm>
              <a:off x="2090583" y="1329393"/>
              <a:ext cx="785181" cy="677941"/>
            </a:xfrm>
            <a:prstGeom prst="rect">
              <a:avLst/>
            </a:prstGeom>
          </p:spPr>
          <p:style>
            <a:lnRef idx="0">
              <a:scrgbClr r="0" g="0" b="0"/>
            </a:lnRef>
            <a:fillRef idx="0">
              <a:scrgbClr r="0" g="0" b="0"/>
            </a:fillRef>
            <a:effectRef idx="0">
              <a:scrgbClr r="0" g="0" b="0"/>
            </a:effectRef>
            <a:fontRef idx="minor">
              <a:schemeClr val="lt1"/>
            </a:fontRef>
          </p:style>
          <p:txBody>
            <a:bodyPr lIns="21590" tIns="21590" rIns="21590" bIns="21590" anchor="ctr"/>
            <a:lstStyle/>
            <a:p>
              <a:pPr algn="ctr" defTabSz="755650" eaLnBrk="1" hangingPunct="1">
                <a:lnSpc>
                  <a:spcPct val="90000"/>
                </a:lnSpc>
                <a:spcAft>
                  <a:spcPct val="35000"/>
                </a:spcAft>
                <a:defRPr/>
              </a:pPr>
              <a:r>
                <a:rPr lang="zh-CN" altLang="en-US">
                  <a:solidFill>
                    <a:srgbClr val="FFFFFF"/>
                  </a:solidFill>
                  <a:latin typeface="微软雅黑" pitchFamily="34" charset="-122"/>
                  <a:ea typeface="微软雅黑" pitchFamily="34" charset="-122"/>
                </a:rPr>
                <a:t>供需对接服务</a:t>
              </a:r>
            </a:p>
          </p:txBody>
        </p:sp>
      </p:grpSp>
      <p:grpSp>
        <p:nvGrpSpPr>
          <p:cNvPr id="72711" name="组 27"/>
          <p:cNvGrpSpPr>
            <a:grpSpLocks/>
          </p:cNvGrpSpPr>
          <p:nvPr/>
        </p:nvGrpSpPr>
        <p:grpSpPr bwMode="auto">
          <a:xfrm>
            <a:off x="3983038" y="5445125"/>
            <a:ext cx="1452562" cy="1152525"/>
            <a:chOff x="1107144" y="525720"/>
            <a:chExt cx="956268" cy="957380"/>
          </a:xfrm>
        </p:grpSpPr>
        <p:sp>
          <p:nvSpPr>
            <p:cNvPr id="56" name="形状 30"/>
            <p:cNvSpPr>
              <a:spLocks/>
            </p:cNvSpPr>
            <p:nvPr/>
          </p:nvSpPr>
          <p:spPr bwMode="auto">
            <a:xfrm>
              <a:off x="1107144" y="525720"/>
              <a:ext cx="956268" cy="957380"/>
            </a:xfrm>
            <a:custGeom>
              <a:avLst/>
              <a:gdLst>
                <a:gd name="T0" fmla="*/ 715525 w 956268"/>
                <a:gd name="T1" fmla="*/ 242362 h 957380"/>
                <a:gd name="T2" fmla="*/ 856637 w 956268"/>
                <a:gd name="T3" fmla="*/ 199944 h 957380"/>
                <a:gd name="T4" fmla="*/ 908592 w 956268"/>
                <a:gd name="T5" fmla="*/ 290082 h 957380"/>
                <a:gd name="T6" fmla="*/ 801156 w 956268"/>
                <a:gd name="T7" fmla="*/ 390926 h 957380"/>
                <a:gd name="T8" fmla="*/ 801156 w 956268"/>
                <a:gd name="T9" fmla="*/ 566454 h 957380"/>
                <a:gd name="T10" fmla="*/ 908592 w 956268"/>
                <a:gd name="T11" fmla="*/ 667298 h 957380"/>
                <a:gd name="T12" fmla="*/ 856637 w 956268"/>
                <a:gd name="T13" fmla="*/ 757436 h 957380"/>
                <a:gd name="T14" fmla="*/ 715525 w 956268"/>
                <a:gd name="T15" fmla="*/ 715018 h 957380"/>
                <a:gd name="T16" fmla="*/ 563765 w 956268"/>
                <a:gd name="T17" fmla="*/ 802782 h 957380"/>
                <a:gd name="T18" fmla="*/ 530047 w 956268"/>
                <a:gd name="T19" fmla="*/ 946222 h 957380"/>
                <a:gd name="T20" fmla="*/ 426221 w 956268"/>
                <a:gd name="T21" fmla="*/ 946222 h 957380"/>
                <a:gd name="T22" fmla="*/ 392503 w 956268"/>
                <a:gd name="T23" fmla="*/ 802782 h 957380"/>
                <a:gd name="T24" fmla="*/ 240743 w 956268"/>
                <a:gd name="T25" fmla="*/ 715018 h 957380"/>
                <a:gd name="T26" fmla="*/ 99631 w 956268"/>
                <a:gd name="T27" fmla="*/ 757436 h 957380"/>
                <a:gd name="T28" fmla="*/ 47676 w 956268"/>
                <a:gd name="T29" fmla="*/ 667298 h 957380"/>
                <a:gd name="T30" fmla="*/ 155112 w 956268"/>
                <a:gd name="T31" fmla="*/ 566454 h 957380"/>
                <a:gd name="T32" fmla="*/ 155112 w 956268"/>
                <a:gd name="T33" fmla="*/ 390926 h 957380"/>
                <a:gd name="T34" fmla="*/ 47676 w 956268"/>
                <a:gd name="T35" fmla="*/ 290082 h 957380"/>
                <a:gd name="T36" fmla="*/ 99631 w 956268"/>
                <a:gd name="T37" fmla="*/ 199944 h 957380"/>
                <a:gd name="T38" fmla="*/ 240743 w 956268"/>
                <a:gd name="T39" fmla="*/ 242362 h 957380"/>
                <a:gd name="T40" fmla="*/ 392503 w 956268"/>
                <a:gd name="T41" fmla="*/ 154598 h 957380"/>
                <a:gd name="T42" fmla="*/ 426221 w 956268"/>
                <a:gd name="T43" fmla="*/ 11158 h 957380"/>
                <a:gd name="T44" fmla="*/ 530047 w 956268"/>
                <a:gd name="T45" fmla="*/ 11158 h 957380"/>
                <a:gd name="T46" fmla="*/ 563765 w 956268"/>
                <a:gd name="T47" fmla="*/ 154598 h 957380"/>
                <a:gd name="T48" fmla="*/ 715525 w 956268"/>
                <a:gd name="T49" fmla="*/ 242362 h 9573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56268" h="957380">
                  <a:moveTo>
                    <a:pt x="715525" y="242362"/>
                  </a:moveTo>
                  <a:lnTo>
                    <a:pt x="856637" y="199944"/>
                  </a:lnTo>
                  <a:lnTo>
                    <a:pt x="908592" y="290082"/>
                  </a:lnTo>
                  <a:lnTo>
                    <a:pt x="801156" y="390926"/>
                  </a:lnTo>
                  <a:cubicBezTo>
                    <a:pt x="816719" y="448397"/>
                    <a:pt x="816719" y="508983"/>
                    <a:pt x="801156" y="566454"/>
                  </a:cubicBezTo>
                  <a:lnTo>
                    <a:pt x="908592" y="667298"/>
                  </a:lnTo>
                  <a:lnTo>
                    <a:pt x="856637" y="757436"/>
                  </a:lnTo>
                  <a:lnTo>
                    <a:pt x="715525" y="715018"/>
                  </a:lnTo>
                  <a:cubicBezTo>
                    <a:pt x="673618" y="757254"/>
                    <a:pt x="621236" y="787547"/>
                    <a:pt x="563765" y="802782"/>
                  </a:cubicBezTo>
                  <a:lnTo>
                    <a:pt x="530047" y="946222"/>
                  </a:lnTo>
                  <a:lnTo>
                    <a:pt x="426221" y="946222"/>
                  </a:lnTo>
                  <a:lnTo>
                    <a:pt x="392503" y="802782"/>
                  </a:lnTo>
                  <a:cubicBezTo>
                    <a:pt x="335033" y="787547"/>
                    <a:pt x="282651" y="757254"/>
                    <a:pt x="240743" y="715018"/>
                  </a:cubicBezTo>
                  <a:lnTo>
                    <a:pt x="99631" y="757436"/>
                  </a:lnTo>
                  <a:lnTo>
                    <a:pt x="47676" y="667298"/>
                  </a:lnTo>
                  <a:lnTo>
                    <a:pt x="155112" y="566454"/>
                  </a:lnTo>
                  <a:cubicBezTo>
                    <a:pt x="139549" y="508983"/>
                    <a:pt x="139549" y="448397"/>
                    <a:pt x="155112" y="390926"/>
                  </a:cubicBezTo>
                  <a:lnTo>
                    <a:pt x="47676" y="290082"/>
                  </a:lnTo>
                  <a:lnTo>
                    <a:pt x="99631" y="199944"/>
                  </a:lnTo>
                  <a:lnTo>
                    <a:pt x="240743" y="242362"/>
                  </a:lnTo>
                  <a:cubicBezTo>
                    <a:pt x="282650" y="200126"/>
                    <a:pt x="335032" y="169833"/>
                    <a:pt x="392503" y="154598"/>
                  </a:cubicBezTo>
                  <a:lnTo>
                    <a:pt x="426221" y="11158"/>
                  </a:lnTo>
                  <a:lnTo>
                    <a:pt x="530047" y="11158"/>
                  </a:lnTo>
                  <a:lnTo>
                    <a:pt x="563765" y="154598"/>
                  </a:lnTo>
                  <a:cubicBezTo>
                    <a:pt x="621235" y="169833"/>
                    <a:pt x="673617" y="200126"/>
                    <a:pt x="715525" y="242362"/>
                  </a:cubicBezTo>
                  <a:close/>
                </a:path>
              </a:pathLst>
            </a:custGeom>
            <a:solidFill>
              <a:srgbClr val="00B0F0"/>
            </a:solidFill>
            <a:ln>
              <a:noFill/>
            </a:ln>
            <a:effectLst>
              <a:outerShdw blurRad="40000" dist="23000" dir="5400000" rotWithShape="0">
                <a:srgbClr val="000000">
                  <a:alpha val="34999"/>
                </a:srgbClr>
              </a:outerShdw>
            </a:effectLst>
            <a:extLst/>
          </p:spPr>
          <p:txBody>
            <a:bodyPr/>
            <a:lstStyle/>
            <a:p>
              <a:pPr eaLnBrk="1" hangingPunct="1">
                <a:buFont typeface="Arial" panose="020B0604020202020204" pitchFamily="34" charset="0"/>
                <a:buNone/>
                <a:defRPr/>
              </a:pPr>
              <a:endParaRPr lang="zh-CN" altLang="en-US">
                <a:latin typeface="Arial" panose="020B0604020202020204" pitchFamily="34" charset="0"/>
                <a:ea typeface="宋体" pitchFamily="2" charset="-122"/>
              </a:endParaRPr>
            </a:p>
          </p:txBody>
        </p:sp>
        <p:sp>
          <p:nvSpPr>
            <p:cNvPr id="57" name="形状 6"/>
            <p:cNvSpPr/>
            <p:nvPr/>
          </p:nvSpPr>
          <p:spPr>
            <a:xfrm>
              <a:off x="1304668" y="768362"/>
              <a:ext cx="568535" cy="472096"/>
            </a:xfrm>
            <a:prstGeom prst="rect">
              <a:avLst/>
            </a:prstGeom>
          </p:spPr>
          <p:style>
            <a:lnRef idx="0">
              <a:scrgbClr r="0" g="0" b="0"/>
            </a:lnRef>
            <a:fillRef idx="0">
              <a:scrgbClr r="0" g="0" b="0"/>
            </a:fillRef>
            <a:effectRef idx="0">
              <a:scrgbClr r="0" g="0" b="0"/>
            </a:effectRef>
            <a:fontRef idx="minor">
              <a:schemeClr val="lt1"/>
            </a:fontRef>
          </p:style>
          <p:txBody>
            <a:bodyPr lIns="21590" tIns="21590" rIns="21590" bIns="21590" anchor="ctr"/>
            <a:lstStyle/>
            <a:p>
              <a:pPr algn="ctr" defTabSz="755650" eaLnBrk="1" hangingPunct="1">
                <a:lnSpc>
                  <a:spcPct val="90000"/>
                </a:lnSpc>
                <a:spcAft>
                  <a:spcPct val="35000"/>
                </a:spcAft>
                <a:defRPr/>
              </a:pPr>
              <a:r>
                <a:rPr lang="zh-CN" altLang="en-US">
                  <a:solidFill>
                    <a:srgbClr val="FFFFFF"/>
                  </a:solidFill>
                  <a:latin typeface="微软雅黑" pitchFamily="34" charset="-122"/>
                  <a:ea typeface="微软雅黑" pitchFamily="34" charset="-122"/>
                </a:rPr>
                <a:t>工业大数据分析服务</a:t>
              </a:r>
            </a:p>
          </p:txBody>
        </p:sp>
      </p:grpSp>
      <p:sp>
        <p:nvSpPr>
          <p:cNvPr id="72712" name="TextBox 90"/>
          <p:cNvSpPr txBox="1">
            <a:spLocks noChangeArrowheads="1"/>
          </p:cNvSpPr>
          <p:nvPr/>
        </p:nvSpPr>
        <p:spPr bwMode="auto">
          <a:xfrm>
            <a:off x="7380288" y="6227763"/>
            <a:ext cx="17287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a:latin typeface="微软雅黑" pitchFamily="34" charset="-122"/>
                <a:ea typeface="微软雅黑" pitchFamily="34" charset="-122"/>
              </a:rPr>
              <a:t>服务资源聚集</a:t>
            </a:r>
          </a:p>
        </p:txBody>
      </p:sp>
      <p:sp>
        <p:nvSpPr>
          <p:cNvPr id="72713" name="TextBox 91"/>
          <p:cNvSpPr txBox="1">
            <a:spLocks noChangeArrowheads="1"/>
          </p:cNvSpPr>
          <p:nvPr/>
        </p:nvSpPr>
        <p:spPr bwMode="auto">
          <a:xfrm>
            <a:off x="107950" y="5148263"/>
            <a:ext cx="172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a:latin typeface="微软雅黑" pitchFamily="34" charset="-122"/>
                <a:ea typeface="微软雅黑" pitchFamily="34" charset="-122"/>
              </a:rPr>
              <a:t>线上产业聚集</a:t>
            </a:r>
          </a:p>
        </p:txBody>
      </p:sp>
      <p:grpSp>
        <p:nvGrpSpPr>
          <p:cNvPr id="72714" name="组 19"/>
          <p:cNvGrpSpPr>
            <a:grpSpLocks/>
          </p:cNvGrpSpPr>
          <p:nvPr/>
        </p:nvGrpSpPr>
        <p:grpSpPr bwMode="auto">
          <a:xfrm>
            <a:off x="5292725" y="5729288"/>
            <a:ext cx="1150938" cy="1011237"/>
            <a:chOff x="1106567" y="525822"/>
            <a:chExt cx="956856" cy="957949"/>
          </a:xfrm>
        </p:grpSpPr>
        <p:sp>
          <p:nvSpPr>
            <p:cNvPr id="109" name="形状 22"/>
            <p:cNvSpPr>
              <a:spLocks/>
            </p:cNvSpPr>
            <p:nvPr/>
          </p:nvSpPr>
          <p:spPr bwMode="auto">
            <a:xfrm>
              <a:off x="1106567" y="525822"/>
              <a:ext cx="956856" cy="957949"/>
            </a:xfrm>
            <a:custGeom>
              <a:avLst/>
              <a:gdLst>
                <a:gd name="T0" fmla="*/ 715965 w 956856"/>
                <a:gd name="T1" fmla="*/ 242509 h 957949"/>
                <a:gd name="T2" fmla="*/ 857163 w 956856"/>
                <a:gd name="T3" fmla="*/ 200063 h 957949"/>
                <a:gd name="T4" fmla="*/ 909149 w 956856"/>
                <a:gd name="T5" fmla="*/ 290252 h 957949"/>
                <a:gd name="T6" fmla="*/ 801648 w 956856"/>
                <a:gd name="T7" fmla="*/ 391159 h 957949"/>
                <a:gd name="T8" fmla="*/ 801648 w 956856"/>
                <a:gd name="T9" fmla="*/ 566790 h 957949"/>
                <a:gd name="T10" fmla="*/ 909149 w 956856"/>
                <a:gd name="T11" fmla="*/ 667697 h 957949"/>
                <a:gd name="T12" fmla="*/ 857163 w 956856"/>
                <a:gd name="T13" fmla="*/ 757886 h 957949"/>
                <a:gd name="T14" fmla="*/ 715965 w 956856"/>
                <a:gd name="T15" fmla="*/ 715440 h 957949"/>
                <a:gd name="T16" fmla="*/ 564112 w 956856"/>
                <a:gd name="T17" fmla="*/ 803255 h 957949"/>
                <a:gd name="T18" fmla="*/ 530373 w 956856"/>
                <a:gd name="T19" fmla="*/ 946784 h 957949"/>
                <a:gd name="T20" fmla="*/ 426483 w 956856"/>
                <a:gd name="T21" fmla="*/ 946784 h 957949"/>
                <a:gd name="T22" fmla="*/ 392744 w 956856"/>
                <a:gd name="T23" fmla="*/ 803256 h 957949"/>
                <a:gd name="T24" fmla="*/ 240891 w 956856"/>
                <a:gd name="T25" fmla="*/ 715441 h 957949"/>
                <a:gd name="T26" fmla="*/ 99693 w 956856"/>
                <a:gd name="T27" fmla="*/ 757886 h 957949"/>
                <a:gd name="T28" fmla="*/ 47707 w 956856"/>
                <a:gd name="T29" fmla="*/ 667697 h 957949"/>
                <a:gd name="T30" fmla="*/ 155208 w 956856"/>
                <a:gd name="T31" fmla="*/ 566790 h 957949"/>
                <a:gd name="T32" fmla="*/ 155208 w 956856"/>
                <a:gd name="T33" fmla="*/ 391159 h 957949"/>
                <a:gd name="T34" fmla="*/ 47707 w 956856"/>
                <a:gd name="T35" fmla="*/ 290252 h 957949"/>
                <a:gd name="T36" fmla="*/ 99693 w 956856"/>
                <a:gd name="T37" fmla="*/ 200063 h 957949"/>
                <a:gd name="T38" fmla="*/ 240891 w 956856"/>
                <a:gd name="T39" fmla="*/ 242509 h 957949"/>
                <a:gd name="T40" fmla="*/ 392744 w 956856"/>
                <a:gd name="T41" fmla="*/ 154694 h 957949"/>
                <a:gd name="T42" fmla="*/ 426483 w 956856"/>
                <a:gd name="T43" fmla="*/ 11165 h 957949"/>
                <a:gd name="T44" fmla="*/ 530373 w 956856"/>
                <a:gd name="T45" fmla="*/ 11165 h 957949"/>
                <a:gd name="T46" fmla="*/ 564112 w 956856"/>
                <a:gd name="T47" fmla="*/ 154693 h 957949"/>
                <a:gd name="T48" fmla="*/ 715965 w 956856"/>
                <a:gd name="T49" fmla="*/ 242508 h 957949"/>
                <a:gd name="T50" fmla="*/ 715965 w 956856"/>
                <a:gd name="T51" fmla="*/ 242509 h 9579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56856" h="957949">
                  <a:moveTo>
                    <a:pt x="715965" y="242509"/>
                  </a:moveTo>
                  <a:lnTo>
                    <a:pt x="857163" y="200063"/>
                  </a:lnTo>
                  <a:lnTo>
                    <a:pt x="909149" y="290252"/>
                  </a:lnTo>
                  <a:lnTo>
                    <a:pt x="801648" y="391159"/>
                  </a:lnTo>
                  <a:cubicBezTo>
                    <a:pt x="817221" y="448664"/>
                    <a:pt x="817221" y="509285"/>
                    <a:pt x="801648" y="566790"/>
                  </a:cubicBezTo>
                  <a:lnTo>
                    <a:pt x="909149" y="667697"/>
                  </a:lnTo>
                  <a:lnTo>
                    <a:pt x="857163" y="757886"/>
                  </a:lnTo>
                  <a:lnTo>
                    <a:pt x="715965" y="715440"/>
                  </a:lnTo>
                  <a:cubicBezTo>
                    <a:pt x="674032" y="757700"/>
                    <a:pt x="621618" y="788011"/>
                    <a:pt x="564112" y="803255"/>
                  </a:cubicBezTo>
                  <a:lnTo>
                    <a:pt x="530373" y="946784"/>
                  </a:lnTo>
                  <a:lnTo>
                    <a:pt x="426483" y="946784"/>
                  </a:lnTo>
                  <a:lnTo>
                    <a:pt x="392744" y="803256"/>
                  </a:lnTo>
                  <a:cubicBezTo>
                    <a:pt x="335238" y="788012"/>
                    <a:pt x="282824" y="757701"/>
                    <a:pt x="240891" y="715441"/>
                  </a:cubicBezTo>
                  <a:lnTo>
                    <a:pt x="99693" y="757886"/>
                  </a:lnTo>
                  <a:lnTo>
                    <a:pt x="47707" y="667697"/>
                  </a:lnTo>
                  <a:lnTo>
                    <a:pt x="155208" y="566790"/>
                  </a:lnTo>
                  <a:cubicBezTo>
                    <a:pt x="139635" y="509285"/>
                    <a:pt x="139635" y="448664"/>
                    <a:pt x="155208" y="391159"/>
                  </a:cubicBezTo>
                  <a:lnTo>
                    <a:pt x="47707" y="290252"/>
                  </a:lnTo>
                  <a:lnTo>
                    <a:pt x="99693" y="200063"/>
                  </a:lnTo>
                  <a:lnTo>
                    <a:pt x="240891" y="242509"/>
                  </a:lnTo>
                  <a:cubicBezTo>
                    <a:pt x="282824" y="200249"/>
                    <a:pt x="335238" y="169938"/>
                    <a:pt x="392744" y="154694"/>
                  </a:cubicBezTo>
                  <a:lnTo>
                    <a:pt x="426483" y="11165"/>
                  </a:lnTo>
                  <a:lnTo>
                    <a:pt x="530373" y="11165"/>
                  </a:lnTo>
                  <a:lnTo>
                    <a:pt x="564112" y="154693"/>
                  </a:lnTo>
                  <a:cubicBezTo>
                    <a:pt x="621618" y="169937"/>
                    <a:pt x="674032" y="200248"/>
                    <a:pt x="715965" y="242508"/>
                  </a:cubicBezTo>
                  <a:lnTo>
                    <a:pt x="715965" y="242509"/>
                  </a:lnTo>
                  <a:close/>
                </a:path>
              </a:pathLst>
            </a:custGeom>
            <a:gradFill rotWithShape="1">
              <a:gsLst>
                <a:gs pos="0">
                  <a:srgbClr val="9CC746"/>
                </a:gs>
                <a:gs pos="20000">
                  <a:srgbClr val="9BC348"/>
                </a:gs>
                <a:gs pos="100000">
                  <a:srgbClr val="769535"/>
                </a:gs>
              </a:gsLst>
              <a:lin ang="5400000"/>
            </a:gradFill>
            <a:ln>
              <a:noFill/>
            </a:ln>
            <a:effectLst>
              <a:outerShdw blurRad="40000" dist="23000" dir="5400000" rotWithShape="0">
                <a:srgbClr val="000000">
                  <a:alpha val="34999"/>
                </a:srgbClr>
              </a:outerShdw>
            </a:effectLst>
            <a:extLst/>
          </p:spPr>
          <p:txBody>
            <a:bodyPr/>
            <a:lstStyle/>
            <a:p>
              <a:pPr eaLnBrk="1" hangingPunct="1">
                <a:buFont typeface="Arial" panose="020B0604020202020204" pitchFamily="34" charset="0"/>
                <a:buNone/>
                <a:defRPr/>
              </a:pPr>
              <a:endParaRPr lang="zh-CN" altLang="en-US">
                <a:latin typeface="Arial" panose="020B0604020202020204" pitchFamily="34" charset="0"/>
                <a:ea typeface="宋体" pitchFamily="2" charset="-122"/>
              </a:endParaRPr>
            </a:p>
          </p:txBody>
        </p:sp>
        <p:sp>
          <p:nvSpPr>
            <p:cNvPr id="110" name="形状 6"/>
            <p:cNvSpPr/>
            <p:nvPr/>
          </p:nvSpPr>
          <p:spPr>
            <a:xfrm>
              <a:off x="1263624" y="767941"/>
              <a:ext cx="669139" cy="473712"/>
            </a:xfrm>
            <a:prstGeom prst="rect">
              <a:avLst/>
            </a:prstGeom>
          </p:spPr>
          <p:style>
            <a:lnRef idx="0">
              <a:scrgbClr r="0" g="0" b="0"/>
            </a:lnRef>
            <a:fillRef idx="0">
              <a:scrgbClr r="0" g="0" b="0"/>
            </a:fillRef>
            <a:effectRef idx="0">
              <a:scrgbClr r="0" g="0" b="0"/>
            </a:effectRef>
            <a:fontRef idx="minor">
              <a:schemeClr val="lt1"/>
            </a:fontRef>
          </p:style>
          <p:txBody>
            <a:bodyPr lIns="21590" tIns="21590" rIns="21590" bIns="21590" anchor="ctr"/>
            <a:lstStyle/>
            <a:p>
              <a:pPr algn="ctr" defTabSz="755650" eaLnBrk="1" hangingPunct="1">
                <a:lnSpc>
                  <a:spcPct val="90000"/>
                </a:lnSpc>
                <a:spcAft>
                  <a:spcPct val="35000"/>
                </a:spcAft>
                <a:defRPr/>
              </a:pPr>
              <a:r>
                <a:rPr lang="zh-CN" altLang="en-US">
                  <a:solidFill>
                    <a:srgbClr val="FFFFFF"/>
                  </a:solidFill>
                  <a:latin typeface="微软雅黑" pitchFamily="34" charset="-122"/>
                  <a:ea typeface="微软雅黑" pitchFamily="34" charset="-122"/>
                </a:rPr>
                <a:t>产品运维服务</a:t>
              </a:r>
            </a:p>
          </p:txBody>
        </p:sp>
      </p:grpSp>
      <p:sp>
        <p:nvSpPr>
          <p:cNvPr id="60" name="Rectangle 24"/>
          <p:cNvSpPr/>
          <p:nvPr/>
        </p:nvSpPr>
        <p:spPr bwMode="auto">
          <a:xfrm>
            <a:off x="252413" y="1125538"/>
            <a:ext cx="3598862" cy="863600"/>
          </a:xfrm>
          <a:prstGeom prst="rect">
            <a:avLst/>
          </a:prstGeom>
          <a:solidFill>
            <a:srgbClr val="FFC000"/>
          </a:solidFill>
          <a:ln w="9525" cap="flat" cmpd="sng" algn="ctr">
            <a:noFill/>
            <a:prstDash val="solid"/>
            <a:headEnd type="none" w="med" len="med"/>
            <a:tailEnd type="none" w="med" len="med"/>
          </a:ln>
          <a:effectLst/>
        </p:spPr>
        <p:txBody>
          <a:bodyPr lIns="91414" tIns="45708" rIns="91414" bIns="45708" anchor="ctr"/>
          <a:lstStyle/>
          <a:p>
            <a:pPr algn="ctr" defTabSz="685481" eaLnBrk="1" hangingPunct="1">
              <a:buFont typeface="Arial" panose="020B0604020202020204" pitchFamily="34" charset="0"/>
              <a:buNone/>
              <a:defRPr/>
            </a:pPr>
            <a:endParaRPr lang="en-US" kern="0" dirty="0">
              <a:solidFill>
                <a:schemeClr val="tx1">
                  <a:lumMod val="95000"/>
                  <a:lumOff val="5000"/>
                </a:schemeClr>
              </a:solidFill>
              <a:latin typeface="微软雅黑" pitchFamily="34" charset="-122"/>
              <a:ea typeface="微软雅黑" pitchFamily="34" charset="-122"/>
              <a:cs typeface="宋体" charset="0"/>
            </a:endParaRPr>
          </a:p>
        </p:txBody>
      </p:sp>
      <p:sp>
        <p:nvSpPr>
          <p:cNvPr id="72716" name="TextBox 62"/>
          <p:cNvSpPr txBox="1">
            <a:spLocks noChangeArrowheads="1"/>
          </p:cNvSpPr>
          <p:nvPr/>
        </p:nvSpPr>
        <p:spPr bwMode="auto">
          <a:xfrm>
            <a:off x="3995738" y="1116013"/>
            <a:ext cx="49688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4" tIns="45708" rIns="91414" bIns="45708" anchor="ctr"/>
          <a:lstStyle>
            <a:lvl1pPr defTabSz="684213">
              <a:defRPr>
                <a:solidFill>
                  <a:schemeClr val="tx1"/>
                </a:solidFill>
                <a:latin typeface="Arial" charset="0"/>
                <a:ea typeface="宋体" charset="-122"/>
              </a:defRPr>
            </a:lvl1pPr>
            <a:lvl2pPr marL="742950" indent="-285750" defTabSz="684213">
              <a:defRPr>
                <a:solidFill>
                  <a:schemeClr val="tx1"/>
                </a:solidFill>
                <a:latin typeface="Arial" charset="0"/>
                <a:ea typeface="宋体" charset="-122"/>
              </a:defRPr>
            </a:lvl2pPr>
            <a:lvl3pPr marL="1143000" indent="-228600" defTabSz="684213">
              <a:defRPr>
                <a:solidFill>
                  <a:schemeClr val="tx1"/>
                </a:solidFill>
                <a:latin typeface="Arial" charset="0"/>
                <a:ea typeface="宋体" charset="-122"/>
              </a:defRPr>
            </a:lvl3pPr>
            <a:lvl4pPr marL="1600200" indent="-228600" defTabSz="684213">
              <a:defRPr>
                <a:solidFill>
                  <a:schemeClr val="tx1"/>
                </a:solidFill>
                <a:latin typeface="Arial" charset="0"/>
                <a:ea typeface="宋体" charset="-122"/>
              </a:defRPr>
            </a:lvl4pPr>
            <a:lvl5pPr marL="2057400" indent="-228600" defTabSz="684213">
              <a:defRPr>
                <a:solidFill>
                  <a:schemeClr val="tx1"/>
                </a:solidFill>
                <a:latin typeface="Arial" charset="0"/>
                <a:ea typeface="宋体" charset="-122"/>
              </a:defRPr>
            </a:lvl5pPr>
            <a:lvl6pPr marL="2514600" indent="-228600" defTabSz="684213" eaLnBrk="0" fontAlgn="base" hangingPunct="0">
              <a:spcBef>
                <a:spcPct val="0"/>
              </a:spcBef>
              <a:spcAft>
                <a:spcPct val="0"/>
              </a:spcAft>
              <a:defRPr>
                <a:solidFill>
                  <a:schemeClr val="tx1"/>
                </a:solidFill>
                <a:latin typeface="Arial" charset="0"/>
                <a:ea typeface="宋体" charset="-122"/>
              </a:defRPr>
            </a:lvl6pPr>
            <a:lvl7pPr marL="2971800" indent="-228600" defTabSz="684213" eaLnBrk="0" fontAlgn="base" hangingPunct="0">
              <a:spcBef>
                <a:spcPct val="0"/>
              </a:spcBef>
              <a:spcAft>
                <a:spcPct val="0"/>
              </a:spcAft>
              <a:defRPr>
                <a:solidFill>
                  <a:schemeClr val="tx1"/>
                </a:solidFill>
                <a:latin typeface="Arial" charset="0"/>
                <a:ea typeface="宋体" charset="-122"/>
              </a:defRPr>
            </a:lvl7pPr>
            <a:lvl8pPr marL="3429000" indent="-228600" defTabSz="684213" eaLnBrk="0" fontAlgn="base" hangingPunct="0">
              <a:spcBef>
                <a:spcPct val="0"/>
              </a:spcBef>
              <a:spcAft>
                <a:spcPct val="0"/>
              </a:spcAft>
              <a:defRPr>
                <a:solidFill>
                  <a:schemeClr val="tx1"/>
                </a:solidFill>
                <a:latin typeface="Arial" charset="0"/>
                <a:ea typeface="宋体" charset="-122"/>
              </a:defRPr>
            </a:lvl8pPr>
            <a:lvl9pPr marL="3886200" indent="-228600" defTabSz="684213"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zh-CN">
                <a:latin typeface="微软雅黑" pitchFamily="34" charset="-122"/>
                <a:ea typeface="微软雅黑" pitchFamily="34" charset="-122"/>
                <a:cs typeface="宋体" charset="-122"/>
              </a:rPr>
              <a:t>围绕智能装备、工业互联网、智能工厂等重点方向，</a:t>
            </a:r>
            <a:r>
              <a:rPr lang="zh-CN" altLang="en-US">
                <a:latin typeface="微软雅黑" pitchFamily="34" charset="-122"/>
                <a:ea typeface="微软雅黑" pitchFamily="34" charset="-122"/>
                <a:cs typeface="宋体" charset="-122"/>
              </a:rPr>
              <a:t>依托龙头企业形成产业生态</a:t>
            </a:r>
            <a:r>
              <a:rPr lang="zh-CN" altLang="zh-CN">
                <a:latin typeface="微软雅黑" pitchFamily="34" charset="-122"/>
                <a:ea typeface="微软雅黑" pitchFamily="34" charset="-122"/>
                <a:cs typeface="宋体" charset="-122"/>
              </a:rPr>
              <a:t>。引导工业企业、互联网企业、基础电信企业、</a:t>
            </a:r>
            <a:r>
              <a:rPr lang="en-US" altLang="zh-CN">
                <a:latin typeface="微软雅黑" pitchFamily="34" charset="-122"/>
                <a:ea typeface="微软雅黑" pitchFamily="34" charset="-122"/>
                <a:cs typeface="宋体" charset="-122"/>
              </a:rPr>
              <a:t>IT</a:t>
            </a:r>
            <a:r>
              <a:rPr lang="zh-CN" altLang="zh-CN">
                <a:latin typeface="微软雅黑" pitchFamily="34" charset="-122"/>
                <a:ea typeface="微软雅黑" pitchFamily="34" charset="-122"/>
                <a:cs typeface="宋体" charset="-122"/>
              </a:rPr>
              <a:t>企业等形成合力，</a:t>
            </a:r>
            <a:r>
              <a:rPr lang="zh-CN" altLang="en-US">
                <a:latin typeface="微软雅黑" pitchFamily="34" charset="-122"/>
                <a:ea typeface="微软雅黑" pitchFamily="34" charset="-122"/>
                <a:cs typeface="宋体" charset="-122"/>
              </a:rPr>
              <a:t>共同</a:t>
            </a:r>
            <a:r>
              <a:rPr lang="zh-CN" altLang="zh-CN">
                <a:latin typeface="微软雅黑" pitchFamily="34" charset="-122"/>
                <a:ea typeface="微软雅黑" pitchFamily="34" charset="-122"/>
                <a:cs typeface="宋体" charset="-122"/>
              </a:rPr>
              <a:t>打造智能制造生态体系。</a:t>
            </a:r>
            <a:endParaRPr lang="zh-CN" altLang="en-US">
              <a:latin typeface="微软雅黑" pitchFamily="34" charset="-122"/>
              <a:ea typeface="微软雅黑" pitchFamily="34" charset="-122"/>
              <a:cs typeface="宋体" charset="-122"/>
            </a:endParaRPr>
          </a:p>
        </p:txBody>
      </p:sp>
      <p:sp>
        <p:nvSpPr>
          <p:cNvPr id="72717" name="Rectangle 28"/>
          <p:cNvSpPr>
            <a:spLocks noChangeArrowheads="1"/>
          </p:cNvSpPr>
          <p:nvPr/>
        </p:nvSpPr>
        <p:spPr bwMode="auto">
          <a:xfrm>
            <a:off x="255588" y="1273175"/>
            <a:ext cx="3560762"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33" tIns="28566" rIns="57133" bIns="28566">
            <a:spAutoFit/>
          </a:bodyPr>
          <a:lstStyle/>
          <a:p>
            <a:pPr algn="ctr" defTabSz="685800" eaLnBrk="1" hangingPunct="1"/>
            <a:r>
              <a:rPr lang="zh-CN" altLang="en-US" sz="2400" b="1">
                <a:solidFill>
                  <a:schemeClr val="bg1"/>
                </a:solidFill>
                <a:latin typeface="微软雅黑" pitchFamily="34" charset="-122"/>
                <a:ea typeface="微软雅黑" pitchFamily="34" charset="-122"/>
              </a:rPr>
              <a:t>方向二 培育智能制造生态</a:t>
            </a:r>
            <a:endParaRPr lang="en-US" altLang="zh-CN" sz="2400" b="1">
              <a:solidFill>
                <a:schemeClr val="bg1"/>
              </a:solidFill>
              <a:latin typeface="微软雅黑" pitchFamily="34" charset="-122"/>
              <a:ea typeface="微软雅黑" pitchFamily="34" charset="-122"/>
            </a:endParaRPr>
          </a:p>
        </p:txBody>
      </p:sp>
      <p:sp>
        <p:nvSpPr>
          <p:cNvPr id="65" name="Rectangle 24"/>
          <p:cNvSpPr/>
          <p:nvPr/>
        </p:nvSpPr>
        <p:spPr bwMode="auto">
          <a:xfrm>
            <a:off x="252413" y="3873500"/>
            <a:ext cx="8712200" cy="723900"/>
          </a:xfrm>
          <a:prstGeom prst="rect">
            <a:avLst/>
          </a:prstGeom>
          <a:noFill/>
          <a:ln w="9525" cap="flat" cmpd="sng" algn="ctr">
            <a:noFill/>
            <a:prstDash val="solid"/>
            <a:headEnd type="none" w="med" len="med"/>
            <a:tailEnd type="none" w="med" len="med"/>
          </a:ln>
          <a:effectLst/>
        </p:spPr>
        <p:txBody>
          <a:bodyPr lIns="91414" tIns="45708" rIns="91414" bIns="45708" anchor="ctr"/>
          <a:lstStyle/>
          <a:p>
            <a:pPr algn="ctr" defTabSz="685481" eaLnBrk="1" hangingPunct="1">
              <a:buFont typeface="Arial" panose="020B0604020202020204" pitchFamily="34" charset="0"/>
              <a:buNone/>
              <a:defRPr/>
            </a:pPr>
            <a:endParaRPr lang="en-US" kern="0" dirty="0">
              <a:solidFill>
                <a:schemeClr val="tx1">
                  <a:lumMod val="95000"/>
                  <a:lumOff val="5000"/>
                </a:schemeClr>
              </a:solidFill>
              <a:latin typeface="微软雅黑" pitchFamily="34" charset="-122"/>
              <a:ea typeface="微软雅黑" pitchFamily="34" charset="-122"/>
              <a:cs typeface="宋体" charset="0"/>
            </a:endParaRPr>
          </a:p>
        </p:txBody>
      </p:sp>
      <p:pic>
        <p:nvPicPr>
          <p:cNvPr id="7271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388" y="3948113"/>
            <a:ext cx="57626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0" name="TextBox 66"/>
          <p:cNvSpPr txBox="1">
            <a:spLocks noChangeArrowheads="1"/>
          </p:cNvSpPr>
          <p:nvPr/>
        </p:nvSpPr>
        <p:spPr bwMode="auto">
          <a:xfrm>
            <a:off x="3779838" y="4089400"/>
            <a:ext cx="53387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zh-CN">
                <a:solidFill>
                  <a:srgbClr val="0D0D0D"/>
                </a:solidFill>
                <a:latin typeface="微软雅黑" pitchFamily="34" charset="-122"/>
                <a:ea typeface="微软雅黑" pitchFamily="34" charset="-122"/>
              </a:rPr>
              <a:t>充分整合现有行业平台资源，鼓励有条件的企业建设面向全行业的专业化服务平台，促进企业</a:t>
            </a:r>
            <a:r>
              <a:rPr lang="zh-CN" altLang="en-US">
                <a:solidFill>
                  <a:srgbClr val="0D0D0D"/>
                </a:solidFill>
                <a:latin typeface="微软雅黑" pitchFamily="34" charset="-122"/>
                <a:ea typeface="微软雅黑" pitchFamily="34" charset="-122"/>
              </a:rPr>
              <a:t>、服务资源</a:t>
            </a:r>
            <a:r>
              <a:rPr lang="zh-CN" altLang="zh-CN">
                <a:solidFill>
                  <a:srgbClr val="0D0D0D"/>
                </a:solidFill>
                <a:latin typeface="微软雅黑" pitchFamily="34" charset="-122"/>
                <a:ea typeface="微软雅黑" pitchFamily="34" charset="-122"/>
              </a:rPr>
              <a:t>线上聚集</a:t>
            </a:r>
            <a:endParaRPr lang="zh-CN" altLang="en-US">
              <a:solidFill>
                <a:srgbClr val="0D0D0D"/>
              </a:solidFill>
              <a:latin typeface="微软雅黑" pitchFamily="34" charset="-122"/>
              <a:ea typeface="微软雅黑" pitchFamily="34" charset="-122"/>
            </a:endParaRPr>
          </a:p>
        </p:txBody>
      </p:sp>
      <p:sp>
        <p:nvSpPr>
          <p:cNvPr id="70" name="饼形 138"/>
          <p:cNvSpPr>
            <a:spLocks/>
          </p:cNvSpPr>
          <p:nvPr/>
        </p:nvSpPr>
        <p:spPr bwMode="auto">
          <a:xfrm>
            <a:off x="239713" y="2060575"/>
            <a:ext cx="5040312" cy="2952750"/>
          </a:xfrm>
          <a:custGeom>
            <a:avLst/>
            <a:gdLst>
              <a:gd name="T0" fmla="*/ 13 w 4053526"/>
              <a:gd name="T1" fmla="*/ 1971290 h 3956698"/>
              <a:gd name="T2" fmla="*/ 2031251 w 4053526"/>
              <a:gd name="T3" fmla="*/ 5 h 3956698"/>
              <a:gd name="T4" fmla="*/ 4053525 w 4053526"/>
              <a:gd name="T5" fmla="*/ 1980485 h 3956698"/>
              <a:gd name="T6" fmla="*/ 2026763 w 4053526"/>
              <a:gd name="T7" fmla="*/ 1978349 h 3956698"/>
              <a:gd name="T8" fmla="*/ 13 w 4053526"/>
              <a:gd name="T9" fmla="*/ 1971290 h 39566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53526" h="3956698">
                <a:moveTo>
                  <a:pt x="13" y="1971290"/>
                </a:moveTo>
                <a:cubicBezTo>
                  <a:pt x="4003" y="879731"/>
                  <a:pt x="912975" y="-2412"/>
                  <a:pt x="2031251" y="5"/>
                </a:cubicBezTo>
                <a:cubicBezTo>
                  <a:pt x="3149700" y="2422"/>
                  <a:pt x="4054732" y="888750"/>
                  <a:pt x="4053525" y="1980485"/>
                </a:cubicBezTo>
                <a:lnTo>
                  <a:pt x="2026763" y="1978349"/>
                </a:lnTo>
                <a:lnTo>
                  <a:pt x="13" y="1971290"/>
                </a:lnTo>
                <a:close/>
              </a:path>
            </a:pathLst>
          </a:custGeom>
          <a:solidFill>
            <a:schemeClr val="accent5">
              <a:lumMod val="20000"/>
              <a:lumOff val="80000"/>
            </a:schemeClr>
          </a:solidFill>
          <a:ln w="9525" cap="flat" cmpd="sng">
            <a:solidFill>
              <a:srgbClr val="4A7EBB"/>
            </a:solidFill>
            <a:prstDash val="solid"/>
            <a:round/>
            <a:headEnd/>
            <a:tailEnd/>
          </a:ln>
          <a:effectLst>
            <a:outerShdw blurRad="40000" dist="23000" dir="5400000" rotWithShape="0">
              <a:srgbClr val="000000">
                <a:alpha val="34999"/>
              </a:srgbClr>
            </a:outerShdw>
          </a:effectLst>
        </p:spPr>
        <p:txBody>
          <a:bodyPr anchor="ctr"/>
          <a:lstStyle/>
          <a:p>
            <a:pPr eaLnBrk="1" hangingPunct="1">
              <a:buFont typeface="Arial" panose="020B0604020202020204" pitchFamily="34" charset="0"/>
              <a:buNone/>
              <a:defRPr/>
            </a:pPr>
            <a:endParaRPr lang="zh-CN" altLang="en-US">
              <a:latin typeface="Arial" panose="020B0604020202020204" pitchFamily="34" charset="0"/>
              <a:ea typeface="宋体" pitchFamily="2" charset="-122"/>
            </a:endParaRPr>
          </a:p>
        </p:txBody>
      </p:sp>
      <p:sp>
        <p:nvSpPr>
          <p:cNvPr id="72" name="左右箭头 71"/>
          <p:cNvSpPr>
            <a:spLocks noChangeArrowheads="1"/>
          </p:cNvSpPr>
          <p:nvPr/>
        </p:nvSpPr>
        <p:spPr bwMode="auto">
          <a:xfrm>
            <a:off x="179388" y="3400425"/>
            <a:ext cx="5148262" cy="533400"/>
          </a:xfrm>
          <a:prstGeom prst="leftRightArrow">
            <a:avLst>
              <a:gd name="adj1" fmla="val 50000"/>
              <a:gd name="adj2" fmla="val 49997"/>
            </a:avLst>
          </a:prstGeom>
          <a:solidFill>
            <a:srgbClr val="00B0F0"/>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eaLnBrk="1" hangingPunct="1">
              <a:buFont typeface="Arial" panose="020B0604020202020204" pitchFamily="34" charset="0"/>
              <a:buNone/>
              <a:defRPr/>
            </a:pPr>
            <a:endParaRPr lang="zh-CN" altLang="en-US">
              <a:solidFill>
                <a:schemeClr val="lt1"/>
              </a:solidFill>
              <a:latin typeface="+mn-lt"/>
              <a:ea typeface="+mn-ea"/>
            </a:endParaRPr>
          </a:p>
        </p:txBody>
      </p:sp>
      <p:sp>
        <p:nvSpPr>
          <p:cNvPr id="73" name="上箭头 72"/>
          <p:cNvSpPr>
            <a:spLocks noChangeArrowheads="1"/>
          </p:cNvSpPr>
          <p:nvPr/>
        </p:nvSpPr>
        <p:spPr bwMode="auto">
          <a:xfrm>
            <a:off x="2411413" y="2060575"/>
            <a:ext cx="739775" cy="1682750"/>
          </a:xfrm>
          <a:prstGeom prst="upArrow">
            <a:avLst>
              <a:gd name="adj1" fmla="val 50000"/>
              <a:gd name="adj2" fmla="val 50005"/>
            </a:avLst>
          </a:prstGeom>
          <a:solidFill>
            <a:srgbClr val="FF9999"/>
          </a:soli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algn="ctr" eaLnBrk="1" hangingPunct="1">
              <a:buFont typeface="Arial" panose="020B0604020202020204" pitchFamily="34" charset="0"/>
              <a:buNone/>
              <a:defRPr/>
            </a:pPr>
            <a:endParaRPr lang="zh-CN" altLang="en-US">
              <a:solidFill>
                <a:schemeClr val="lt1"/>
              </a:solidFill>
              <a:latin typeface="+mn-lt"/>
              <a:ea typeface="+mn-ea"/>
            </a:endParaRPr>
          </a:p>
        </p:txBody>
      </p:sp>
      <p:sp>
        <p:nvSpPr>
          <p:cNvPr id="74" name="矩形 73"/>
          <p:cNvSpPr>
            <a:spLocks noChangeArrowheads="1"/>
          </p:cNvSpPr>
          <p:nvPr/>
        </p:nvSpPr>
        <p:spPr bwMode="auto">
          <a:xfrm>
            <a:off x="866775" y="2490788"/>
            <a:ext cx="1717675" cy="992187"/>
          </a:xfrm>
          <a:prstGeom prst="rect">
            <a:avLst/>
          </a:prstGeom>
          <a:noFill/>
          <a:ln>
            <a:noFill/>
          </a:ln>
          <a:effectLst>
            <a:outerShdw blurRad="40000" dist="23000" dir="5400000" rotWithShape="0">
              <a:srgbClr val="808080">
                <a:alpha val="34999"/>
              </a:srgbClr>
            </a:outerShdw>
          </a:effectLst>
          <a:extLst/>
        </p:spPr>
        <p:txBody>
          <a:bodyPr anchor="ctr"/>
          <a:lstStyle/>
          <a:p>
            <a:pPr algn="ctr" eaLnBrk="1" hangingPunct="1">
              <a:buFont typeface="Arial" panose="020B0604020202020204" pitchFamily="34" charset="0"/>
              <a:buNone/>
              <a:defRPr/>
            </a:pPr>
            <a:endParaRPr lang="zh-CN" altLang="en-US" dirty="0">
              <a:solidFill>
                <a:schemeClr val="lt1"/>
              </a:solidFill>
              <a:latin typeface="+mn-lt"/>
              <a:ea typeface="+mn-ea"/>
            </a:endParaRPr>
          </a:p>
        </p:txBody>
      </p:sp>
      <p:sp>
        <p:nvSpPr>
          <p:cNvPr id="75" name="矩形 74"/>
          <p:cNvSpPr>
            <a:spLocks noChangeArrowheads="1"/>
          </p:cNvSpPr>
          <p:nvPr/>
        </p:nvSpPr>
        <p:spPr bwMode="auto">
          <a:xfrm>
            <a:off x="2992438" y="2498725"/>
            <a:ext cx="1719262" cy="992188"/>
          </a:xfrm>
          <a:prstGeom prst="rect">
            <a:avLst/>
          </a:prstGeom>
          <a:noFill/>
          <a:ln>
            <a:noFill/>
          </a:ln>
          <a:effectLst>
            <a:outerShdw blurRad="40000" dist="23000" dir="5400000" rotWithShape="0">
              <a:srgbClr val="808080">
                <a:alpha val="34999"/>
              </a:srgbClr>
            </a:outerShdw>
          </a:effectLst>
          <a:extLst/>
        </p:spPr>
        <p:txBody>
          <a:bodyPr anchor="ctr"/>
          <a:lstStyle/>
          <a:p>
            <a:pPr algn="ctr" eaLnBrk="1" hangingPunct="1">
              <a:buFont typeface="Arial" panose="020B0604020202020204" pitchFamily="34" charset="0"/>
              <a:buNone/>
              <a:defRPr/>
            </a:pPr>
            <a:endParaRPr lang="zh-CN" altLang="en-US" dirty="0">
              <a:solidFill>
                <a:schemeClr val="lt1"/>
              </a:solidFill>
              <a:latin typeface="+mn-lt"/>
              <a:ea typeface="+mn-ea"/>
            </a:endParaRPr>
          </a:p>
        </p:txBody>
      </p:sp>
      <p:sp>
        <p:nvSpPr>
          <p:cNvPr id="72726" name="TextBox 140"/>
          <p:cNvSpPr txBox="1">
            <a:spLocks noChangeArrowheads="1"/>
          </p:cNvSpPr>
          <p:nvPr/>
        </p:nvSpPr>
        <p:spPr bwMode="auto">
          <a:xfrm>
            <a:off x="792163" y="3459163"/>
            <a:ext cx="1865312"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600" b="1">
                <a:solidFill>
                  <a:srgbClr val="FFFFFF"/>
                </a:solidFill>
                <a:latin typeface="微软雅黑" pitchFamily="34" charset="-122"/>
                <a:ea typeface="微软雅黑" pitchFamily="34" charset="-122"/>
              </a:rPr>
              <a:t>价值创造</a:t>
            </a:r>
          </a:p>
        </p:txBody>
      </p:sp>
      <p:sp>
        <p:nvSpPr>
          <p:cNvPr id="72727" name="矩形 31"/>
          <p:cNvSpPr>
            <a:spLocks noChangeArrowheads="1"/>
          </p:cNvSpPr>
          <p:nvPr/>
        </p:nvSpPr>
        <p:spPr bwMode="auto">
          <a:xfrm>
            <a:off x="3178175" y="3459163"/>
            <a:ext cx="1250950"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lnSpc>
                <a:spcPct val="120000"/>
              </a:lnSpc>
            </a:pPr>
            <a:r>
              <a:rPr lang="zh-CN" altLang="en-US" sz="1600" b="1">
                <a:solidFill>
                  <a:srgbClr val="FFFFFF"/>
                </a:solidFill>
                <a:latin typeface="微软雅黑" pitchFamily="34" charset="-122"/>
                <a:ea typeface="微软雅黑" pitchFamily="34" charset="-122"/>
              </a:rPr>
              <a:t>价值传递</a:t>
            </a:r>
          </a:p>
        </p:txBody>
      </p:sp>
      <p:sp>
        <p:nvSpPr>
          <p:cNvPr id="78" name="TextBox 145"/>
          <p:cNvSpPr txBox="1"/>
          <p:nvPr/>
        </p:nvSpPr>
        <p:spPr bwMode="auto">
          <a:xfrm>
            <a:off x="692150" y="3209925"/>
            <a:ext cx="1863725" cy="328613"/>
          </a:xfrm>
          <a:prstGeom prst="rect">
            <a:avLst/>
          </a:prstGeom>
          <a:noFill/>
        </p:spPr>
        <p:txBody>
          <a:bodyPr>
            <a:spAutoFit/>
          </a:bodyPr>
          <a:lstStyle/>
          <a:p>
            <a:pPr algn="ctr" eaLnBrk="1" hangingPunct="1">
              <a:lnSpc>
                <a:spcPct val="120000"/>
              </a:lnSpc>
              <a:buFont typeface="Arial" panose="020B0604020202020204" pitchFamily="34" charset="0"/>
              <a:buNone/>
              <a:defRPr/>
            </a:pPr>
            <a:r>
              <a:rPr lang="zh-CN" altLang="en-US" sz="1400" b="1" dirty="0">
                <a:solidFill>
                  <a:schemeClr val="accent1">
                    <a:lumMod val="75000"/>
                  </a:schemeClr>
                </a:solidFill>
                <a:latin typeface="微软雅黑" panose="020B0503020204020204" pitchFamily="34" charset="-122"/>
                <a:ea typeface="微软雅黑" panose="020B0503020204020204" pitchFamily="34" charset="-122"/>
                <a:cs typeface="Arial" charset="0"/>
              </a:rPr>
              <a:t>智能工厂</a:t>
            </a:r>
          </a:p>
        </p:txBody>
      </p:sp>
      <p:sp>
        <p:nvSpPr>
          <p:cNvPr id="72729" name="TextBox 146"/>
          <p:cNvSpPr txBox="1">
            <a:spLocks noChangeArrowheads="1"/>
          </p:cNvSpPr>
          <p:nvPr/>
        </p:nvSpPr>
        <p:spPr bwMode="auto">
          <a:xfrm>
            <a:off x="3065463" y="3178175"/>
            <a:ext cx="18669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400" b="1">
                <a:solidFill>
                  <a:srgbClr val="376092"/>
                </a:solidFill>
                <a:latin typeface="微软雅黑" pitchFamily="34" charset="-122"/>
                <a:ea typeface="微软雅黑" pitchFamily="34" charset="-122"/>
              </a:rPr>
              <a:t>融合创新产品与服务</a:t>
            </a:r>
          </a:p>
        </p:txBody>
      </p:sp>
      <p:sp>
        <p:nvSpPr>
          <p:cNvPr id="80" name="椭圆 79"/>
          <p:cNvSpPr>
            <a:spLocks noChangeArrowheads="1"/>
          </p:cNvSpPr>
          <p:nvPr/>
        </p:nvSpPr>
        <p:spPr bwMode="auto">
          <a:xfrm>
            <a:off x="719138" y="2709863"/>
            <a:ext cx="730250" cy="539750"/>
          </a:xfrm>
          <a:prstGeom prst="ellipse">
            <a:avLst/>
          </a:prstGeom>
          <a:gradFill rotWithShape="1">
            <a:gsLst>
              <a:gs pos="0">
                <a:srgbClr val="3A7CCB"/>
              </a:gs>
              <a:gs pos="20000">
                <a:srgbClr val="3C7BC7"/>
              </a:gs>
              <a:gs pos="100000">
                <a:srgbClr val="2C5D98"/>
              </a:gs>
            </a:gsLst>
            <a:lin ang="5400000"/>
          </a:gradFill>
          <a:ln w="9525">
            <a:solidFill>
              <a:srgbClr val="4A7EBB"/>
            </a:solidFill>
            <a:round/>
            <a:headEnd/>
            <a:tailEnd/>
          </a:ln>
          <a:effectLst>
            <a:outerShdw blurRad="40000" dist="23000" dir="5400000" rotWithShape="0">
              <a:srgbClr val="808080">
                <a:alpha val="34999"/>
              </a:srgbClr>
            </a:outerShdw>
          </a:effectLst>
        </p:spPr>
        <p:txBody>
          <a:bodyPr anchor="ctr"/>
          <a:lstStyle/>
          <a:p>
            <a:pPr algn="ctr" eaLnBrk="1" hangingPunct="1">
              <a:buFont typeface="Arial" panose="020B0604020202020204" pitchFamily="34" charset="0"/>
              <a:buNone/>
              <a:defRPr/>
            </a:pPr>
            <a:endParaRPr lang="zh-CN" altLang="en-US">
              <a:solidFill>
                <a:schemeClr val="lt1"/>
              </a:solidFill>
              <a:latin typeface="+mn-lt"/>
              <a:ea typeface="+mn-ea"/>
            </a:endParaRPr>
          </a:p>
        </p:txBody>
      </p:sp>
      <p:sp>
        <p:nvSpPr>
          <p:cNvPr id="81" name="椭圆 80"/>
          <p:cNvSpPr>
            <a:spLocks noChangeArrowheads="1"/>
          </p:cNvSpPr>
          <p:nvPr/>
        </p:nvSpPr>
        <p:spPr bwMode="auto">
          <a:xfrm>
            <a:off x="1860550" y="2767013"/>
            <a:ext cx="730250" cy="555625"/>
          </a:xfrm>
          <a:prstGeom prst="ellipse">
            <a:avLst/>
          </a:prstGeom>
          <a:gradFill rotWithShape="1">
            <a:gsLst>
              <a:gs pos="0">
                <a:srgbClr val="8CE69B"/>
              </a:gs>
              <a:gs pos="100000">
                <a:srgbClr val="00B050"/>
              </a:gs>
            </a:gsLst>
            <a:lin ang="5400000"/>
          </a:gradFill>
          <a:ln w="9525">
            <a:solidFill>
              <a:srgbClr val="4A7EBB"/>
            </a:solidFill>
            <a:round/>
            <a:headEnd/>
            <a:tailEnd/>
          </a:ln>
          <a:effectLst>
            <a:outerShdw blurRad="40000" dist="23000" dir="5400000" rotWithShape="0">
              <a:srgbClr val="808080">
                <a:alpha val="34999"/>
              </a:srgbClr>
            </a:outerShdw>
          </a:effectLst>
        </p:spPr>
        <p:txBody>
          <a:bodyPr anchor="ctr"/>
          <a:lstStyle/>
          <a:p>
            <a:pPr algn="ctr" eaLnBrk="1" hangingPunct="1">
              <a:buFont typeface="Arial" panose="020B0604020202020204" pitchFamily="34" charset="0"/>
              <a:buNone/>
              <a:defRPr/>
            </a:pPr>
            <a:endParaRPr lang="zh-CN" altLang="en-US">
              <a:solidFill>
                <a:schemeClr val="lt1"/>
              </a:solidFill>
              <a:latin typeface="+mn-lt"/>
              <a:ea typeface="+mn-ea"/>
            </a:endParaRPr>
          </a:p>
        </p:txBody>
      </p:sp>
      <p:sp>
        <p:nvSpPr>
          <p:cNvPr id="72732" name="TextBox 164"/>
          <p:cNvSpPr txBox="1">
            <a:spLocks noChangeArrowheads="1"/>
          </p:cNvSpPr>
          <p:nvPr/>
        </p:nvSpPr>
        <p:spPr bwMode="auto">
          <a:xfrm>
            <a:off x="628650" y="2817813"/>
            <a:ext cx="900113"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400" b="1">
                <a:solidFill>
                  <a:srgbClr val="FFFFFF"/>
                </a:solidFill>
                <a:latin typeface="微软雅黑" pitchFamily="34" charset="-122"/>
                <a:ea typeface="微软雅黑" pitchFamily="34" charset="-122"/>
              </a:rPr>
              <a:t>智能装备</a:t>
            </a:r>
          </a:p>
        </p:txBody>
      </p:sp>
      <p:sp>
        <p:nvSpPr>
          <p:cNvPr id="72733" name="TextBox 165"/>
          <p:cNvSpPr txBox="1">
            <a:spLocks noChangeArrowheads="1"/>
          </p:cNvSpPr>
          <p:nvPr/>
        </p:nvSpPr>
        <p:spPr bwMode="auto">
          <a:xfrm>
            <a:off x="1846263" y="2784475"/>
            <a:ext cx="8540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400" b="1">
                <a:solidFill>
                  <a:srgbClr val="FFFFFF"/>
                </a:solidFill>
                <a:latin typeface="微软雅黑" pitchFamily="34" charset="-122"/>
                <a:ea typeface="微软雅黑" pitchFamily="34" charset="-122"/>
              </a:rPr>
              <a:t>关键软硬件</a:t>
            </a:r>
          </a:p>
        </p:txBody>
      </p:sp>
      <p:sp>
        <p:nvSpPr>
          <p:cNvPr id="85" name="同心圆 39"/>
          <p:cNvSpPr>
            <a:spLocks/>
          </p:cNvSpPr>
          <p:nvPr/>
        </p:nvSpPr>
        <p:spPr bwMode="auto">
          <a:xfrm>
            <a:off x="3462338" y="2578100"/>
            <a:ext cx="890587" cy="542925"/>
          </a:xfrm>
          <a:custGeom>
            <a:avLst/>
            <a:gdLst>
              <a:gd name="T0" fmla="*/ 0 w 715723"/>
              <a:gd name="T1" fmla="*/ 364309 h 728617"/>
              <a:gd name="T2" fmla="*/ 357862 w 715723"/>
              <a:gd name="T3" fmla="*/ 0 h 728617"/>
              <a:gd name="T4" fmla="*/ 715724 w 715723"/>
              <a:gd name="T5" fmla="*/ 364309 h 728617"/>
              <a:gd name="T6" fmla="*/ 357862 w 715723"/>
              <a:gd name="T7" fmla="*/ 728618 h 728617"/>
              <a:gd name="T8" fmla="*/ 0 w 715723"/>
              <a:gd name="T9" fmla="*/ 364309 h 728617"/>
              <a:gd name="T10" fmla="*/ 40095 w 715723"/>
              <a:gd name="T11" fmla="*/ 364309 h 728617"/>
              <a:gd name="T12" fmla="*/ 357862 w 715723"/>
              <a:gd name="T13" fmla="*/ 688523 h 728617"/>
              <a:gd name="T14" fmla="*/ 675629 w 715723"/>
              <a:gd name="T15" fmla="*/ 364309 h 728617"/>
              <a:gd name="T16" fmla="*/ 357862 w 715723"/>
              <a:gd name="T17" fmla="*/ 40095 h 728617"/>
              <a:gd name="T18" fmla="*/ 40095 w 715723"/>
              <a:gd name="T19" fmla="*/ 364309 h 7286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5723" h="728617">
                <a:moveTo>
                  <a:pt x="0" y="364309"/>
                </a:moveTo>
                <a:cubicBezTo>
                  <a:pt x="0" y="163107"/>
                  <a:pt x="160220" y="0"/>
                  <a:pt x="357862" y="0"/>
                </a:cubicBezTo>
                <a:cubicBezTo>
                  <a:pt x="555504" y="0"/>
                  <a:pt x="715724" y="163107"/>
                  <a:pt x="715724" y="364309"/>
                </a:cubicBezTo>
                <a:cubicBezTo>
                  <a:pt x="715724" y="565511"/>
                  <a:pt x="555504" y="728618"/>
                  <a:pt x="357862" y="728618"/>
                </a:cubicBezTo>
                <a:cubicBezTo>
                  <a:pt x="160220" y="728618"/>
                  <a:pt x="0" y="565511"/>
                  <a:pt x="0" y="364309"/>
                </a:cubicBezTo>
                <a:close/>
                <a:moveTo>
                  <a:pt x="40095" y="364309"/>
                </a:moveTo>
                <a:cubicBezTo>
                  <a:pt x="40095" y="543367"/>
                  <a:pt x="182364" y="688523"/>
                  <a:pt x="357862" y="688523"/>
                </a:cubicBezTo>
                <a:cubicBezTo>
                  <a:pt x="533360" y="688523"/>
                  <a:pt x="675629" y="543367"/>
                  <a:pt x="675629" y="364309"/>
                </a:cubicBezTo>
                <a:cubicBezTo>
                  <a:pt x="675629" y="185251"/>
                  <a:pt x="533360" y="40095"/>
                  <a:pt x="357862" y="40095"/>
                </a:cubicBezTo>
                <a:cubicBezTo>
                  <a:pt x="182364" y="40095"/>
                  <a:pt x="40095" y="185251"/>
                  <a:pt x="40095" y="364309"/>
                </a:cubicBezTo>
                <a:close/>
              </a:path>
            </a:pathLst>
          </a:custGeom>
          <a:gradFill rotWithShape="1">
            <a:gsLst>
              <a:gs pos="0">
                <a:srgbClr val="3A7CCB"/>
              </a:gs>
              <a:gs pos="20000">
                <a:srgbClr val="3C7BC7"/>
              </a:gs>
              <a:gs pos="100000">
                <a:srgbClr val="2C5D98"/>
              </a:gs>
            </a:gsLst>
            <a:lin ang="5400000"/>
          </a:gradFill>
          <a:ln w="9525" cap="flat" cmpd="sng">
            <a:solidFill>
              <a:srgbClr val="4A7EBB"/>
            </a:solidFill>
            <a:prstDash val="solid"/>
            <a:round/>
            <a:headEnd/>
            <a:tailEnd/>
          </a:ln>
          <a:effectLst>
            <a:outerShdw blurRad="40000" dist="23000" dir="5400000" rotWithShape="0">
              <a:srgbClr val="000000">
                <a:alpha val="34999"/>
              </a:srgbClr>
            </a:outerShdw>
          </a:effectLst>
        </p:spPr>
        <p:txBody>
          <a:bodyPr anchor="ctr"/>
          <a:lstStyle/>
          <a:p>
            <a:pPr eaLnBrk="1" hangingPunct="1">
              <a:buFont typeface="Arial" panose="020B0604020202020204" pitchFamily="34" charset="0"/>
              <a:buNone/>
              <a:defRPr/>
            </a:pPr>
            <a:endParaRPr lang="zh-CN" altLang="en-US" sz="1200">
              <a:latin typeface="Arial" panose="020B0604020202020204" pitchFamily="34" charset="0"/>
              <a:ea typeface="宋体" pitchFamily="2" charset="-122"/>
            </a:endParaRPr>
          </a:p>
        </p:txBody>
      </p:sp>
      <p:grpSp>
        <p:nvGrpSpPr>
          <p:cNvPr id="72735" name="组合 2048"/>
          <p:cNvGrpSpPr>
            <a:grpSpLocks/>
          </p:cNvGrpSpPr>
          <p:nvPr/>
        </p:nvGrpSpPr>
        <p:grpSpPr bwMode="auto">
          <a:xfrm>
            <a:off x="3025775" y="2241550"/>
            <a:ext cx="1774825" cy="1057275"/>
            <a:chOff x="7127970" y="1615471"/>
            <a:chExt cx="1425689" cy="1415926"/>
          </a:xfrm>
        </p:grpSpPr>
        <p:sp>
          <p:nvSpPr>
            <p:cNvPr id="94" name="椭圆 93"/>
            <p:cNvSpPr>
              <a:spLocks noChangeArrowheads="1"/>
            </p:cNvSpPr>
            <p:nvPr/>
          </p:nvSpPr>
          <p:spPr bwMode="auto">
            <a:xfrm>
              <a:off x="7592148" y="1636731"/>
              <a:ext cx="471829" cy="557016"/>
            </a:xfrm>
            <a:prstGeom prst="ellipse">
              <a:avLst/>
            </a:prstGeom>
            <a:gradFill rotWithShape="1">
              <a:gsLst>
                <a:gs pos="0">
                  <a:srgbClr val="3A7CCB"/>
                </a:gs>
                <a:gs pos="20000">
                  <a:srgbClr val="3C7BC7"/>
                </a:gs>
                <a:gs pos="100000">
                  <a:srgbClr val="2C5D98"/>
                </a:gs>
              </a:gsLst>
              <a:lin ang="5400000"/>
            </a:gradFill>
            <a:ln w="9525">
              <a:solidFill>
                <a:srgbClr val="4A7EBB"/>
              </a:solidFill>
              <a:round/>
              <a:headEnd/>
              <a:tailEnd/>
            </a:ln>
            <a:effectLst>
              <a:outerShdw blurRad="40000" dist="23000" dir="5400000" rotWithShape="0">
                <a:srgbClr val="808080">
                  <a:alpha val="34999"/>
                </a:srgbClr>
              </a:outerShdw>
            </a:effectLst>
          </p:spPr>
          <p:txBody>
            <a:bodyPr anchor="ctr"/>
            <a:lstStyle/>
            <a:p>
              <a:pPr algn="ctr" eaLnBrk="1" hangingPunct="1">
                <a:buFont typeface="Arial" panose="020B0604020202020204" pitchFamily="34" charset="0"/>
                <a:buNone/>
                <a:defRPr/>
              </a:pPr>
              <a:endParaRPr lang="zh-CN" altLang="en-US" sz="1200">
                <a:solidFill>
                  <a:schemeClr val="lt1"/>
                </a:solidFill>
                <a:latin typeface="+mn-lt"/>
                <a:ea typeface="+mn-ea"/>
              </a:endParaRPr>
            </a:p>
          </p:txBody>
        </p:sp>
        <p:sp>
          <p:nvSpPr>
            <p:cNvPr id="72743" name="TextBox 168"/>
            <p:cNvSpPr txBox="1">
              <a:spLocks noChangeArrowheads="1"/>
            </p:cNvSpPr>
            <p:nvPr/>
          </p:nvSpPr>
          <p:spPr bwMode="auto">
            <a:xfrm>
              <a:off x="7592363" y="1615471"/>
              <a:ext cx="522942" cy="717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200" b="1">
                  <a:solidFill>
                    <a:srgbClr val="FFFFFF"/>
                  </a:solidFill>
                  <a:latin typeface="微软雅黑" pitchFamily="34" charset="-122"/>
                  <a:ea typeface="微软雅黑" pitchFamily="34" charset="-122"/>
                </a:rPr>
                <a:t>技术</a:t>
              </a:r>
              <a:endParaRPr lang="en-US" altLang="zh-CN" sz="1200" b="1">
                <a:solidFill>
                  <a:srgbClr val="FFFFFF"/>
                </a:solidFill>
                <a:latin typeface="微软雅黑" pitchFamily="34" charset="-122"/>
                <a:ea typeface="微软雅黑" pitchFamily="34" charset="-122"/>
                <a:cs typeface="Arial" charset="0"/>
              </a:endParaRPr>
            </a:p>
            <a:p>
              <a:pPr algn="ctr" eaLnBrk="1" hangingPunct="1">
                <a:lnSpc>
                  <a:spcPct val="120000"/>
                </a:lnSpc>
              </a:pPr>
              <a:r>
                <a:rPr lang="zh-CN" altLang="en-US" sz="1200" b="1">
                  <a:solidFill>
                    <a:srgbClr val="FFFFFF"/>
                  </a:solidFill>
                  <a:latin typeface="微软雅黑" pitchFamily="34" charset="-122"/>
                  <a:ea typeface="微软雅黑" pitchFamily="34" charset="-122"/>
                </a:rPr>
                <a:t>融合</a:t>
              </a:r>
            </a:p>
          </p:txBody>
        </p:sp>
        <p:sp>
          <p:nvSpPr>
            <p:cNvPr id="97" name="椭圆 96"/>
            <p:cNvSpPr>
              <a:spLocks noChangeArrowheads="1"/>
            </p:cNvSpPr>
            <p:nvPr/>
          </p:nvSpPr>
          <p:spPr bwMode="auto">
            <a:xfrm>
              <a:off x="7643156" y="2387215"/>
              <a:ext cx="471829" cy="533629"/>
            </a:xfrm>
            <a:prstGeom prst="ellipse">
              <a:avLst/>
            </a:prstGeom>
            <a:gradFill rotWithShape="1">
              <a:gsLst>
                <a:gs pos="0">
                  <a:srgbClr val="3A7CCB"/>
                </a:gs>
                <a:gs pos="20000">
                  <a:srgbClr val="3C7BC7"/>
                </a:gs>
                <a:gs pos="100000">
                  <a:srgbClr val="2C5D98"/>
                </a:gs>
              </a:gsLst>
              <a:lin ang="5400000"/>
            </a:gradFill>
            <a:ln w="9525">
              <a:solidFill>
                <a:srgbClr val="4A7EBB"/>
              </a:solidFill>
              <a:round/>
              <a:headEnd/>
              <a:tailEnd/>
            </a:ln>
            <a:effectLst>
              <a:outerShdw blurRad="40000" dist="23000" dir="5400000" rotWithShape="0">
                <a:srgbClr val="808080">
                  <a:alpha val="34999"/>
                </a:srgbClr>
              </a:outerShdw>
            </a:effectLst>
          </p:spPr>
          <p:txBody>
            <a:bodyPr anchor="ctr"/>
            <a:lstStyle/>
            <a:p>
              <a:pPr algn="ctr" eaLnBrk="1" hangingPunct="1">
                <a:buFont typeface="Arial" panose="020B0604020202020204" pitchFamily="34" charset="0"/>
                <a:buNone/>
                <a:defRPr/>
              </a:pPr>
              <a:endParaRPr lang="zh-CN" altLang="en-US" sz="1200">
                <a:solidFill>
                  <a:schemeClr val="lt1"/>
                </a:solidFill>
                <a:latin typeface="+mn-lt"/>
                <a:ea typeface="+mn-ea"/>
              </a:endParaRPr>
            </a:p>
          </p:txBody>
        </p:sp>
        <p:sp>
          <p:nvSpPr>
            <p:cNvPr id="72745" name="TextBox 170"/>
            <p:cNvSpPr txBox="1">
              <a:spLocks noChangeArrowheads="1"/>
            </p:cNvSpPr>
            <p:nvPr/>
          </p:nvSpPr>
          <p:spPr bwMode="auto">
            <a:xfrm>
              <a:off x="7643479" y="2313650"/>
              <a:ext cx="522942" cy="717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200" b="1">
                  <a:solidFill>
                    <a:srgbClr val="FFFFFF"/>
                  </a:solidFill>
                  <a:latin typeface="微软雅黑" pitchFamily="34" charset="-122"/>
                  <a:ea typeface="微软雅黑" pitchFamily="34" charset="-122"/>
                </a:rPr>
                <a:t>业务</a:t>
              </a:r>
              <a:endParaRPr lang="en-US" altLang="zh-CN" sz="1200" b="1">
                <a:solidFill>
                  <a:srgbClr val="FFFFFF"/>
                </a:solidFill>
                <a:latin typeface="微软雅黑" pitchFamily="34" charset="-122"/>
                <a:ea typeface="微软雅黑" pitchFamily="34" charset="-122"/>
                <a:cs typeface="Arial" charset="0"/>
              </a:endParaRPr>
            </a:p>
            <a:p>
              <a:pPr algn="ctr" eaLnBrk="1" hangingPunct="1">
                <a:lnSpc>
                  <a:spcPct val="120000"/>
                </a:lnSpc>
              </a:pPr>
              <a:r>
                <a:rPr lang="zh-CN" altLang="en-US" sz="1200" b="1">
                  <a:solidFill>
                    <a:srgbClr val="FFFFFF"/>
                  </a:solidFill>
                  <a:latin typeface="微软雅黑" pitchFamily="34" charset="-122"/>
                  <a:ea typeface="微软雅黑" pitchFamily="34" charset="-122"/>
                </a:rPr>
                <a:t>融合</a:t>
              </a:r>
            </a:p>
          </p:txBody>
        </p:sp>
        <p:sp>
          <p:nvSpPr>
            <p:cNvPr id="100" name="椭圆 99"/>
            <p:cNvSpPr>
              <a:spLocks noChangeArrowheads="1"/>
            </p:cNvSpPr>
            <p:nvPr/>
          </p:nvSpPr>
          <p:spPr bwMode="auto">
            <a:xfrm>
              <a:off x="7168777" y="2215007"/>
              <a:ext cx="471829" cy="620796"/>
            </a:xfrm>
            <a:prstGeom prst="ellipse">
              <a:avLst/>
            </a:prstGeom>
            <a:gradFill rotWithShape="1">
              <a:gsLst>
                <a:gs pos="0">
                  <a:srgbClr val="3A7CCB"/>
                </a:gs>
                <a:gs pos="20000">
                  <a:srgbClr val="3C7BC7"/>
                </a:gs>
                <a:gs pos="100000">
                  <a:srgbClr val="2C5D98"/>
                </a:gs>
              </a:gsLst>
              <a:lin ang="5400000"/>
            </a:gradFill>
            <a:ln w="9525">
              <a:solidFill>
                <a:srgbClr val="4A7EBB"/>
              </a:solidFill>
              <a:round/>
              <a:headEnd/>
              <a:tailEnd/>
            </a:ln>
            <a:effectLst>
              <a:outerShdw blurRad="40000" dist="23000" dir="5400000" rotWithShape="0">
                <a:srgbClr val="808080">
                  <a:alpha val="34999"/>
                </a:srgbClr>
              </a:outerShdw>
            </a:effectLst>
          </p:spPr>
          <p:txBody>
            <a:bodyPr anchor="ctr"/>
            <a:lstStyle/>
            <a:p>
              <a:pPr algn="ctr" eaLnBrk="1" hangingPunct="1">
                <a:buFont typeface="Arial" panose="020B0604020202020204" pitchFamily="34" charset="0"/>
                <a:buNone/>
                <a:defRPr/>
              </a:pPr>
              <a:endParaRPr lang="zh-CN" altLang="en-US" sz="1200">
                <a:solidFill>
                  <a:schemeClr val="lt1"/>
                </a:solidFill>
                <a:latin typeface="+mn-lt"/>
                <a:ea typeface="+mn-ea"/>
              </a:endParaRPr>
            </a:p>
          </p:txBody>
        </p:sp>
        <p:sp>
          <p:nvSpPr>
            <p:cNvPr id="72747" name="TextBox 173"/>
            <p:cNvSpPr txBox="1">
              <a:spLocks noChangeArrowheads="1"/>
            </p:cNvSpPr>
            <p:nvPr/>
          </p:nvSpPr>
          <p:spPr bwMode="auto">
            <a:xfrm>
              <a:off x="7127970" y="2149711"/>
              <a:ext cx="522942" cy="717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200" b="1">
                  <a:solidFill>
                    <a:srgbClr val="FFFFFF"/>
                  </a:solidFill>
                  <a:latin typeface="微软雅黑" pitchFamily="34" charset="-122"/>
                  <a:ea typeface="微软雅黑" pitchFamily="34" charset="-122"/>
                </a:rPr>
                <a:t>产品</a:t>
              </a:r>
              <a:endParaRPr lang="en-US" altLang="zh-CN" sz="1200" b="1">
                <a:solidFill>
                  <a:srgbClr val="FFFFFF"/>
                </a:solidFill>
                <a:latin typeface="微软雅黑" pitchFamily="34" charset="-122"/>
                <a:ea typeface="微软雅黑" pitchFamily="34" charset="-122"/>
                <a:cs typeface="Arial" charset="0"/>
              </a:endParaRPr>
            </a:p>
            <a:p>
              <a:pPr algn="ctr" eaLnBrk="1" hangingPunct="1">
                <a:lnSpc>
                  <a:spcPct val="120000"/>
                </a:lnSpc>
              </a:pPr>
              <a:r>
                <a:rPr lang="zh-CN" altLang="en-US" sz="1200" b="1">
                  <a:solidFill>
                    <a:srgbClr val="FFFFFF"/>
                  </a:solidFill>
                  <a:latin typeface="微软雅黑" pitchFamily="34" charset="-122"/>
                  <a:ea typeface="微软雅黑" pitchFamily="34" charset="-122"/>
                </a:rPr>
                <a:t>融合</a:t>
              </a:r>
            </a:p>
          </p:txBody>
        </p:sp>
        <p:sp>
          <p:nvSpPr>
            <p:cNvPr id="102" name="椭圆 101"/>
            <p:cNvSpPr>
              <a:spLocks noChangeArrowheads="1"/>
            </p:cNvSpPr>
            <p:nvPr/>
          </p:nvSpPr>
          <p:spPr bwMode="auto">
            <a:xfrm>
              <a:off x="8081830" y="2166110"/>
              <a:ext cx="471829" cy="563393"/>
            </a:xfrm>
            <a:prstGeom prst="ellipse">
              <a:avLst/>
            </a:prstGeom>
            <a:gradFill rotWithShape="1">
              <a:gsLst>
                <a:gs pos="0">
                  <a:srgbClr val="3A7CCB"/>
                </a:gs>
                <a:gs pos="20000">
                  <a:srgbClr val="3C7BC7"/>
                </a:gs>
                <a:gs pos="100000">
                  <a:srgbClr val="2C5D98"/>
                </a:gs>
              </a:gsLst>
              <a:lin ang="5400000"/>
            </a:gradFill>
            <a:ln w="9525">
              <a:solidFill>
                <a:srgbClr val="4A7EBB"/>
              </a:solidFill>
              <a:round/>
              <a:headEnd/>
              <a:tailEnd/>
            </a:ln>
            <a:effectLst>
              <a:outerShdw blurRad="40000" dist="23000" dir="5400000" rotWithShape="0">
                <a:srgbClr val="808080">
                  <a:alpha val="34999"/>
                </a:srgbClr>
              </a:outerShdw>
            </a:effectLst>
          </p:spPr>
          <p:txBody>
            <a:bodyPr anchor="ctr"/>
            <a:lstStyle/>
            <a:p>
              <a:pPr algn="ctr" eaLnBrk="1" hangingPunct="1">
                <a:buFont typeface="Arial" panose="020B0604020202020204" pitchFamily="34" charset="0"/>
                <a:buNone/>
                <a:defRPr/>
              </a:pPr>
              <a:endParaRPr lang="zh-CN" altLang="en-US" sz="1200">
                <a:solidFill>
                  <a:schemeClr val="lt1"/>
                </a:solidFill>
                <a:latin typeface="+mn-lt"/>
                <a:ea typeface="+mn-ea"/>
              </a:endParaRPr>
            </a:p>
          </p:txBody>
        </p:sp>
        <p:sp>
          <p:nvSpPr>
            <p:cNvPr id="72749" name="TextBox 175"/>
            <p:cNvSpPr txBox="1">
              <a:spLocks noChangeArrowheads="1"/>
            </p:cNvSpPr>
            <p:nvPr/>
          </p:nvSpPr>
          <p:spPr bwMode="auto">
            <a:xfrm>
              <a:off x="8072174" y="2097995"/>
              <a:ext cx="471823" cy="717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200" b="1">
                  <a:solidFill>
                    <a:srgbClr val="FFFFFF"/>
                  </a:solidFill>
                  <a:latin typeface="微软雅黑" pitchFamily="34" charset="-122"/>
                  <a:ea typeface="微软雅黑" pitchFamily="34" charset="-122"/>
                </a:rPr>
                <a:t>产业</a:t>
              </a:r>
              <a:endParaRPr lang="en-US" altLang="zh-CN" sz="1200" b="1">
                <a:solidFill>
                  <a:srgbClr val="FFFFFF"/>
                </a:solidFill>
                <a:latin typeface="微软雅黑" pitchFamily="34" charset="-122"/>
                <a:ea typeface="微软雅黑" pitchFamily="34" charset="-122"/>
                <a:cs typeface="Arial" charset="0"/>
              </a:endParaRPr>
            </a:p>
            <a:p>
              <a:pPr algn="ctr" eaLnBrk="1" hangingPunct="1">
                <a:lnSpc>
                  <a:spcPct val="120000"/>
                </a:lnSpc>
              </a:pPr>
              <a:r>
                <a:rPr lang="zh-CN" altLang="en-US" sz="1200" b="1">
                  <a:solidFill>
                    <a:srgbClr val="FFFFFF"/>
                  </a:solidFill>
                  <a:latin typeface="微软雅黑" pitchFamily="34" charset="-122"/>
                  <a:ea typeface="微软雅黑" pitchFamily="34" charset="-122"/>
                </a:rPr>
                <a:t>衍生</a:t>
              </a:r>
            </a:p>
          </p:txBody>
        </p:sp>
      </p:grpSp>
      <p:sp>
        <p:nvSpPr>
          <p:cNvPr id="72736" name="TextBox 2053"/>
          <p:cNvSpPr txBox="1">
            <a:spLocks noChangeArrowheads="1"/>
          </p:cNvSpPr>
          <p:nvPr/>
        </p:nvSpPr>
        <p:spPr bwMode="auto">
          <a:xfrm>
            <a:off x="2555875" y="2571750"/>
            <a:ext cx="479425"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600" b="1">
                <a:solidFill>
                  <a:srgbClr val="FFFFFF"/>
                </a:solidFill>
                <a:latin typeface="微软雅黑" pitchFamily="34" charset="-122"/>
                <a:ea typeface="微软雅黑" pitchFamily="34" charset="-122"/>
              </a:rPr>
              <a:t>信息流</a:t>
            </a:r>
          </a:p>
        </p:txBody>
      </p:sp>
      <p:sp>
        <p:nvSpPr>
          <p:cNvPr id="104" name="椭圆 103"/>
          <p:cNvSpPr>
            <a:spLocks noChangeArrowheads="1"/>
          </p:cNvSpPr>
          <p:nvPr/>
        </p:nvSpPr>
        <p:spPr bwMode="auto">
          <a:xfrm>
            <a:off x="1320800" y="2205038"/>
            <a:ext cx="1019175" cy="541337"/>
          </a:xfrm>
          <a:prstGeom prst="ellipse">
            <a:avLst/>
          </a:prstGeom>
          <a:gradFill rotWithShape="1">
            <a:gsLst>
              <a:gs pos="0">
                <a:srgbClr val="3A7CCB"/>
              </a:gs>
              <a:gs pos="20000">
                <a:srgbClr val="3C7BC7"/>
              </a:gs>
              <a:gs pos="100000">
                <a:srgbClr val="2C5D98"/>
              </a:gs>
            </a:gsLst>
            <a:lin ang="5400000"/>
          </a:gradFill>
          <a:ln w="9525">
            <a:solidFill>
              <a:srgbClr val="4A7EBB"/>
            </a:solidFill>
            <a:round/>
            <a:headEnd/>
            <a:tailEnd/>
          </a:ln>
          <a:effectLst>
            <a:outerShdw blurRad="40000" dist="23000" dir="5400000" rotWithShape="0">
              <a:srgbClr val="808080">
                <a:alpha val="34999"/>
              </a:srgbClr>
            </a:outerShdw>
          </a:effectLst>
        </p:spPr>
        <p:txBody>
          <a:bodyPr anchor="ctr"/>
          <a:lstStyle/>
          <a:p>
            <a:pPr algn="ctr" eaLnBrk="1" hangingPunct="1">
              <a:buFont typeface="Arial" panose="020B0604020202020204" pitchFamily="34" charset="0"/>
              <a:buNone/>
              <a:defRPr/>
            </a:pPr>
            <a:r>
              <a:rPr lang="zh-CN" altLang="en-US" sz="1400" b="1" dirty="0">
                <a:solidFill>
                  <a:srgbClr val="FFFFFF"/>
                </a:solidFill>
                <a:latin typeface="微软雅黑" pitchFamily="34" charset="-122"/>
                <a:ea typeface="微软雅黑" pitchFamily="34" charset="-122"/>
              </a:rPr>
              <a:t>工业互联网</a:t>
            </a:r>
          </a:p>
        </p:txBody>
      </p:sp>
      <p:sp>
        <p:nvSpPr>
          <p:cNvPr id="72738" name="TextBox 106"/>
          <p:cNvSpPr txBox="1">
            <a:spLocks noChangeArrowheads="1"/>
          </p:cNvSpPr>
          <p:nvPr/>
        </p:nvSpPr>
        <p:spPr bwMode="auto">
          <a:xfrm>
            <a:off x="611188" y="6402388"/>
            <a:ext cx="18002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600" b="1">
                <a:latin typeface="微软雅黑" pitchFamily="34" charset="-122"/>
                <a:ea typeface="微软雅黑" pitchFamily="34" charset="-122"/>
              </a:rPr>
              <a:t>网络化协同平台</a:t>
            </a:r>
            <a:endParaRPr lang="zh-CN" altLang="en-US" sz="1600"/>
          </a:p>
        </p:txBody>
      </p:sp>
      <p:sp>
        <p:nvSpPr>
          <p:cNvPr id="61" name="Rectangle 24"/>
          <p:cNvSpPr/>
          <p:nvPr/>
        </p:nvSpPr>
        <p:spPr bwMode="auto">
          <a:xfrm>
            <a:off x="179388" y="4076700"/>
            <a:ext cx="3600450" cy="863600"/>
          </a:xfrm>
          <a:prstGeom prst="rect">
            <a:avLst/>
          </a:prstGeom>
          <a:solidFill>
            <a:srgbClr val="FFC000"/>
          </a:solidFill>
          <a:ln w="9525" cap="flat" cmpd="sng" algn="ctr">
            <a:noFill/>
            <a:prstDash val="solid"/>
            <a:headEnd type="none" w="med" len="med"/>
            <a:tailEnd type="none" w="med" len="med"/>
          </a:ln>
          <a:effectLst/>
        </p:spPr>
        <p:txBody>
          <a:bodyPr lIns="91414" tIns="45708" rIns="91414" bIns="45708" anchor="ctr"/>
          <a:lstStyle/>
          <a:p>
            <a:pPr algn="ctr" defTabSz="685481" eaLnBrk="1" hangingPunct="1">
              <a:buFont typeface="Arial" panose="020B0604020202020204" pitchFamily="34" charset="0"/>
              <a:buNone/>
              <a:defRPr/>
            </a:pPr>
            <a:endParaRPr lang="en-US" kern="0" dirty="0">
              <a:solidFill>
                <a:schemeClr val="tx1">
                  <a:lumMod val="95000"/>
                  <a:lumOff val="5000"/>
                </a:schemeClr>
              </a:solidFill>
              <a:latin typeface="微软雅黑" pitchFamily="34" charset="-122"/>
              <a:ea typeface="微软雅黑" pitchFamily="34" charset="-122"/>
              <a:cs typeface="宋体" charset="0"/>
            </a:endParaRPr>
          </a:p>
        </p:txBody>
      </p:sp>
      <p:sp>
        <p:nvSpPr>
          <p:cNvPr id="72740" name="Rectangle 28"/>
          <p:cNvSpPr>
            <a:spLocks noChangeArrowheads="1"/>
          </p:cNvSpPr>
          <p:nvPr/>
        </p:nvSpPr>
        <p:spPr bwMode="auto">
          <a:xfrm>
            <a:off x="179388" y="4297363"/>
            <a:ext cx="3560762"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33" tIns="28566" rIns="57133" bIns="28566">
            <a:spAutoFit/>
          </a:bodyPr>
          <a:lstStyle/>
          <a:p>
            <a:pPr algn="ctr" defTabSz="685800" eaLnBrk="1" hangingPunct="1"/>
            <a:r>
              <a:rPr lang="zh-CN" altLang="en-US" sz="2400" b="1">
                <a:solidFill>
                  <a:schemeClr val="bg1"/>
                </a:solidFill>
                <a:latin typeface="微软雅黑" pitchFamily="34" charset="-122"/>
                <a:ea typeface="微软雅黑" pitchFamily="34" charset="-122"/>
              </a:rPr>
              <a:t>方向三 打造网络协同平台</a:t>
            </a:r>
            <a:endParaRPr lang="en-US" altLang="zh-CN" sz="2400" b="1">
              <a:solidFill>
                <a:schemeClr val="bg1"/>
              </a:solidFill>
              <a:latin typeface="微软雅黑" pitchFamily="34" charset="-122"/>
              <a:ea typeface="微软雅黑" pitchFamily="34" charset="-122"/>
            </a:endParaRPr>
          </a:p>
        </p:txBody>
      </p:sp>
      <p:sp>
        <p:nvSpPr>
          <p:cNvPr id="72741" name="灯片编号占位符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87F9AD90-B8B3-40F3-9B08-1169EA05D913}" type="slidenum">
              <a:rPr lang="zh-CN" altLang="en-US" smtClean="0">
                <a:solidFill>
                  <a:srgbClr val="000000"/>
                </a:solidFill>
              </a:rPr>
              <a:pPr/>
              <a:t>60</a:t>
            </a:fld>
            <a:endParaRPr lang="en-US" altLang="zh-CN" sz="1800" b="0" smtClean="0"/>
          </a:p>
        </p:txBody>
      </p:sp>
    </p:spTree>
    <p:extLst>
      <p:ext uri="{BB962C8B-B14F-4D97-AF65-F5344CB8AC3E}">
        <p14:creationId xmlns:p14="http://schemas.microsoft.com/office/powerpoint/2010/main" val="352427645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图片 96" descr="余额宝.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313" y="4138613"/>
            <a:ext cx="1143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252413" y="1196975"/>
            <a:ext cx="8712200" cy="1152525"/>
          </a:xfrm>
          <a:prstGeom prst="rect">
            <a:avLst/>
          </a:prstGeom>
          <a:noFill/>
          <a:ln>
            <a:solidFill>
              <a:srgbClr val="0070C0"/>
            </a:solidFill>
          </a:ln>
        </p:spPr>
        <p:style>
          <a:lnRef idx="2">
            <a:schemeClr val="accent1"/>
          </a:lnRef>
          <a:fillRef idx="1">
            <a:schemeClr val="lt1"/>
          </a:fillRef>
          <a:effectRef idx="0">
            <a:schemeClr val="accent1"/>
          </a:effectRef>
          <a:fontRef idx="minor">
            <a:schemeClr val="dk1"/>
          </a:fontRef>
        </p:style>
        <p:txBody>
          <a:bodyPr anchor="ctr"/>
          <a:lstStyle/>
          <a:p>
            <a:pPr marL="342900" indent="-342900">
              <a:lnSpc>
                <a:spcPct val="120000"/>
              </a:lnSpc>
              <a:spcBef>
                <a:spcPts val="0"/>
              </a:spcBef>
              <a:buFont typeface="Wingdings" panose="05000000000000000000" pitchFamily="2" charset="2"/>
              <a:buChar char="n"/>
              <a:defRPr/>
            </a:pPr>
            <a:r>
              <a:rPr lang="zh-CN" altLang="en-US" sz="2000" dirty="0">
                <a:latin typeface="微软雅黑" panose="020B0503020204020204" pitchFamily="34" charset="-122"/>
                <a:ea typeface="微软雅黑" panose="020B0503020204020204" pitchFamily="34" charset="-122"/>
              </a:rPr>
              <a:t>互联网金融在我国本土的发展速度和影响力远超美国等西方发达国家</a:t>
            </a:r>
            <a:endParaRPr lang="en-US" altLang="zh-CN" sz="2000" dirty="0">
              <a:latin typeface="微软雅黑" panose="020B0503020204020204" pitchFamily="34" charset="-122"/>
              <a:ea typeface="微软雅黑" panose="020B0503020204020204" pitchFamily="34" charset="-122"/>
            </a:endParaRPr>
          </a:p>
          <a:p>
            <a:pPr marL="342900" indent="-342900">
              <a:lnSpc>
                <a:spcPct val="120000"/>
              </a:lnSpc>
              <a:spcBef>
                <a:spcPts val="0"/>
              </a:spcBef>
              <a:buFont typeface="Wingdings" panose="05000000000000000000" pitchFamily="2" charset="2"/>
              <a:buChar char="n"/>
              <a:defRPr/>
            </a:pPr>
            <a:r>
              <a:rPr lang="zh-CN" altLang="en-US" sz="2000" dirty="0">
                <a:latin typeface="微软雅黑" pitchFamily="34" charset="-122"/>
                <a:ea typeface="微软雅黑" pitchFamily="34" charset="-122"/>
              </a:rPr>
              <a:t>信息通信技术突飞猛进，电子商务快速兴起，金融需求与投融资间的空档，促使我国互联网金融业务用户数、交易规模均呈现同比翻倍式增长</a:t>
            </a:r>
          </a:p>
        </p:txBody>
      </p:sp>
      <p:sp>
        <p:nvSpPr>
          <p:cNvPr id="11" name="矩形 137"/>
          <p:cNvSpPr txBox="1">
            <a:spLocks noChangeArrowheads="1"/>
          </p:cNvSpPr>
          <p:nvPr/>
        </p:nvSpPr>
        <p:spPr>
          <a:xfrm>
            <a:off x="-36513" y="188913"/>
            <a:ext cx="9180513" cy="523220"/>
          </a:xfrm>
          <a:prstGeom prst="rect">
            <a:avLst/>
          </a:prstGeom>
        </p:spPr>
        <p:txBody>
          <a:bodyPr>
            <a:spAutoFit/>
          </a:bodyPr>
          <a:lstStyle/>
          <a:p>
            <a:pPr algn="ctr">
              <a:defRPr/>
            </a:pPr>
            <a:r>
              <a:rPr lang="zh-CN" altLang="en-US" sz="2800" b="1" dirty="0">
                <a:solidFill>
                  <a:srgbClr val="000000"/>
                </a:solidFill>
                <a:latin typeface="黑体" pitchFamily="49" charset="-122"/>
                <a:ea typeface="黑体" pitchFamily="49" charset="-122"/>
                <a:cs typeface="+mj-cs"/>
                <a:sym typeface="Arial" charset="0"/>
              </a:rPr>
              <a:t>融合领域二、“互联网</a:t>
            </a:r>
            <a:r>
              <a:rPr lang="en-US" altLang="zh-CN" sz="2800" b="1" dirty="0">
                <a:solidFill>
                  <a:srgbClr val="000000"/>
                </a:solidFill>
                <a:latin typeface="黑体" pitchFamily="49" charset="-122"/>
                <a:ea typeface="黑体" pitchFamily="49" charset="-122"/>
                <a:cs typeface="+mj-cs"/>
                <a:sym typeface="Arial" charset="0"/>
              </a:rPr>
              <a:t>+</a:t>
            </a:r>
            <a:r>
              <a:rPr lang="zh-CN" altLang="en-US" sz="2800" b="1" dirty="0">
                <a:solidFill>
                  <a:srgbClr val="000000"/>
                </a:solidFill>
                <a:latin typeface="黑体" pitchFamily="49" charset="-122"/>
                <a:ea typeface="黑体" pitchFamily="49" charset="-122"/>
                <a:cs typeface="+mj-cs"/>
                <a:sym typeface="Arial" charset="0"/>
              </a:rPr>
              <a:t>金融”</a:t>
            </a:r>
          </a:p>
        </p:txBody>
      </p:sp>
      <p:sp>
        <p:nvSpPr>
          <p:cNvPr id="63493" name="矩形 7"/>
          <p:cNvSpPr>
            <a:spLocks noChangeArrowheads="1"/>
          </p:cNvSpPr>
          <p:nvPr/>
        </p:nvSpPr>
        <p:spPr bwMode="auto">
          <a:xfrm>
            <a:off x="6948488" y="2892425"/>
            <a:ext cx="201612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50000"/>
              </a:lnSpc>
            </a:pPr>
            <a:r>
              <a:rPr lang="zh-CN" altLang="en-US" sz="1600" b="1">
                <a:solidFill>
                  <a:srgbClr val="000000"/>
                </a:solidFill>
                <a:latin typeface="微软雅黑" pitchFamily="34" charset="-122"/>
                <a:ea typeface="微软雅黑" pitchFamily="34" charset="-122"/>
              </a:rPr>
              <a:t>余额宝：</a:t>
            </a:r>
            <a:r>
              <a:rPr lang="zh-CN" altLang="en-US" sz="1600">
                <a:solidFill>
                  <a:srgbClr val="000000"/>
                </a:solidFill>
                <a:latin typeface="微软雅黑" pitchFamily="34" charset="-122"/>
                <a:ea typeface="微软雅黑" pitchFamily="34" charset="-122"/>
              </a:rPr>
              <a:t>截至</a:t>
            </a:r>
            <a:r>
              <a:rPr lang="en-US" altLang="zh-CN" sz="1600">
                <a:solidFill>
                  <a:srgbClr val="000000"/>
                </a:solidFill>
                <a:latin typeface="微软雅黑" pitchFamily="34" charset="-122"/>
                <a:ea typeface="微软雅黑" pitchFamily="34" charset="-122"/>
              </a:rPr>
              <a:t>2015</a:t>
            </a:r>
            <a:r>
              <a:rPr lang="zh-CN" altLang="en-US" sz="1600">
                <a:solidFill>
                  <a:srgbClr val="000000"/>
                </a:solidFill>
                <a:latin typeface="微软雅黑" pitchFamily="34" charset="-122"/>
                <a:ea typeface="微软雅黑" pitchFamily="34" charset="-122"/>
              </a:rPr>
              <a:t>年</a:t>
            </a:r>
            <a:r>
              <a:rPr lang="en-US" altLang="zh-CN" sz="1600">
                <a:solidFill>
                  <a:srgbClr val="000000"/>
                </a:solidFill>
                <a:latin typeface="微软雅黑" pitchFamily="34" charset="-122"/>
                <a:ea typeface="微软雅黑" pitchFamily="34" charset="-122"/>
              </a:rPr>
              <a:t>3</a:t>
            </a:r>
            <a:r>
              <a:rPr lang="zh-CN" altLang="en-US" sz="1600">
                <a:solidFill>
                  <a:srgbClr val="000000"/>
                </a:solidFill>
                <a:latin typeface="微软雅黑" pitchFamily="34" charset="-122"/>
                <a:ea typeface="微软雅黑" pitchFamily="34" charset="-122"/>
              </a:rPr>
              <a:t>月，在</a:t>
            </a:r>
            <a:r>
              <a:rPr lang="zh-CN" altLang="en-US" sz="1600">
                <a:solidFill>
                  <a:srgbClr val="000000"/>
                </a:solidFill>
                <a:latin typeface="微软雅黑" pitchFamily="34" charset="-122"/>
                <a:ea typeface="微软雅黑" pitchFamily="34" charset="-122"/>
                <a:cs typeface="Times New Roman" pitchFamily="18" charset="0"/>
              </a:rPr>
              <a:t>不到两年时间里，用户超过</a:t>
            </a:r>
            <a:r>
              <a:rPr lang="en-US" altLang="zh-CN" sz="1600" b="1">
                <a:solidFill>
                  <a:srgbClr val="FF0000"/>
                </a:solidFill>
                <a:latin typeface="微软雅黑" pitchFamily="34" charset="-122"/>
                <a:ea typeface="微软雅黑" pitchFamily="34" charset="-122"/>
                <a:cs typeface="Times New Roman" pitchFamily="18" charset="0"/>
              </a:rPr>
              <a:t>1.89</a:t>
            </a:r>
            <a:r>
              <a:rPr lang="zh-CN" altLang="en-US" sz="1600" b="1">
                <a:solidFill>
                  <a:srgbClr val="FF0000"/>
                </a:solidFill>
                <a:latin typeface="微软雅黑" pitchFamily="34" charset="-122"/>
                <a:ea typeface="微软雅黑" pitchFamily="34" charset="-122"/>
                <a:cs typeface="Times New Roman" pitchFamily="18" charset="0"/>
              </a:rPr>
              <a:t>亿，</a:t>
            </a:r>
            <a:r>
              <a:rPr lang="zh-CN" altLang="en-US" sz="1600">
                <a:solidFill>
                  <a:srgbClr val="000000"/>
                </a:solidFill>
                <a:latin typeface="微软雅黑" pitchFamily="34" charset="-122"/>
                <a:ea typeface="微软雅黑" pitchFamily="34" charset="-122"/>
                <a:cs typeface="Times New Roman" pitchFamily="18" charset="0"/>
              </a:rPr>
              <a:t>基金规模达</a:t>
            </a:r>
            <a:r>
              <a:rPr lang="en-US" altLang="zh-CN" sz="1600" b="1">
                <a:solidFill>
                  <a:srgbClr val="FF0000"/>
                </a:solidFill>
                <a:latin typeface="微软雅黑" pitchFamily="34" charset="-122"/>
                <a:ea typeface="微软雅黑" pitchFamily="34" charset="-122"/>
                <a:cs typeface="Times New Roman" pitchFamily="18" charset="0"/>
              </a:rPr>
              <a:t>7117</a:t>
            </a:r>
            <a:r>
              <a:rPr lang="zh-CN" altLang="en-US" sz="1600" b="1">
                <a:solidFill>
                  <a:srgbClr val="FF0000"/>
                </a:solidFill>
                <a:latin typeface="微软雅黑" pitchFamily="34" charset="-122"/>
                <a:ea typeface="微软雅黑" pitchFamily="34" charset="-122"/>
                <a:cs typeface="Times New Roman" pitchFamily="18" charset="0"/>
              </a:rPr>
              <a:t>亿，</a:t>
            </a:r>
            <a:r>
              <a:rPr lang="zh-CN" altLang="en-US" sz="1600">
                <a:latin typeface="微软雅黑" pitchFamily="34" charset="-122"/>
                <a:ea typeface="微软雅黑" pitchFamily="34" charset="-122"/>
                <a:cs typeface="Times New Roman" pitchFamily="18" charset="0"/>
              </a:rPr>
              <a:t>超过国外第二大货币基金“摩根大通”</a:t>
            </a:r>
            <a:r>
              <a:rPr lang="en-US" altLang="zh-CN" sz="1600">
                <a:latin typeface="微软雅黑" pitchFamily="34" charset="-122"/>
                <a:ea typeface="微软雅黑" pitchFamily="34" charset="-122"/>
                <a:cs typeface="Times New Roman" pitchFamily="18" charset="0"/>
              </a:rPr>
              <a:t>6842</a:t>
            </a:r>
            <a:r>
              <a:rPr lang="zh-CN" altLang="en-US" sz="1600">
                <a:latin typeface="微软雅黑" pitchFamily="34" charset="-122"/>
                <a:ea typeface="微软雅黑" pitchFamily="34" charset="-122"/>
                <a:cs typeface="Times New Roman" pitchFamily="18" charset="0"/>
              </a:rPr>
              <a:t>亿人民币，一举成为全球</a:t>
            </a:r>
            <a:r>
              <a:rPr lang="zh-CN" altLang="en-US" sz="1600">
                <a:solidFill>
                  <a:srgbClr val="000000"/>
                </a:solidFill>
                <a:latin typeface="微软雅黑" pitchFamily="34" charset="-122"/>
                <a:ea typeface="微软雅黑" pitchFamily="34" charset="-122"/>
                <a:cs typeface="Times New Roman" pitchFamily="18" charset="0"/>
              </a:rPr>
              <a:t>第</a:t>
            </a:r>
            <a:r>
              <a:rPr lang="en-US" altLang="zh-CN" sz="1600" b="1">
                <a:solidFill>
                  <a:srgbClr val="FF0000"/>
                </a:solidFill>
                <a:latin typeface="微软雅黑" pitchFamily="34" charset="-122"/>
                <a:ea typeface="微软雅黑" pitchFamily="34" charset="-122"/>
                <a:cs typeface="Times New Roman" pitchFamily="18" charset="0"/>
              </a:rPr>
              <a:t>2</a:t>
            </a:r>
            <a:r>
              <a:rPr lang="zh-CN" altLang="en-US" sz="1600">
                <a:solidFill>
                  <a:srgbClr val="000000"/>
                </a:solidFill>
                <a:latin typeface="微软雅黑" pitchFamily="34" charset="-122"/>
                <a:ea typeface="微软雅黑" pitchFamily="34" charset="-122"/>
                <a:cs typeface="Times New Roman" pitchFamily="18" charset="0"/>
              </a:rPr>
              <a:t>大货币基金。</a:t>
            </a:r>
          </a:p>
        </p:txBody>
      </p:sp>
      <p:graphicFrame>
        <p:nvGraphicFramePr>
          <p:cNvPr id="96" name="图表 95"/>
          <p:cNvGraphicFramePr/>
          <p:nvPr/>
        </p:nvGraphicFramePr>
        <p:xfrm>
          <a:off x="-18008" y="2636953"/>
          <a:ext cx="7452199" cy="4536308"/>
        </p:xfrm>
        <a:graphic>
          <a:graphicData uri="http://schemas.openxmlformats.org/drawingml/2006/chart">
            <c:chart xmlns:c="http://schemas.openxmlformats.org/drawingml/2006/chart" xmlns:r="http://schemas.openxmlformats.org/officeDocument/2006/relationships" r:id="rId4"/>
          </a:graphicData>
        </a:graphic>
      </p:graphicFrame>
      <p:sp>
        <p:nvSpPr>
          <p:cNvPr id="63495" name="TextBox 97"/>
          <p:cNvSpPr txBox="1">
            <a:spLocks noChangeArrowheads="1"/>
          </p:cNvSpPr>
          <p:nvPr/>
        </p:nvSpPr>
        <p:spPr bwMode="auto">
          <a:xfrm>
            <a:off x="395288" y="2708275"/>
            <a:ext cx="2808287" cy="646113"/>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buFont typeface="Wingdings" pitchFamily="2" charset="2"/>
              <a:buChar char="p"/>
            </a:pPr>
            <a:r>
              <a:rPr lang="zh-CN" altLang="en-US" b="1">
                <a:solidFill>
                  <a:srgbClr val="0070C0"/>
                </a:solidFill>
                <a:latin typeface="微软雅黑" pitchFamily="34" charset="-122"/>
                <a:ea typeface="微软雅黑" pitchFamily="34" charset="-122"/>
              </a:rPr>
              <a:t>市场规模（亿元）</a:t>
            </a:r>
            <a:endParaRPr lang="en-US" altLang="zh-CN" b="1">
              <a:solidFill>
                <a:srgbClr val="0070C0"/>
              </a:solidFill>
              <a:latin typeface="微软雅黑" pitchFamily="34" charset="-122"/>
              <a:ea typeface="微软雅黑" pitchFamily="34" charset="-122"/>
            </a:endParaRPr>
          </a:p>
          <a:p>
            <a:pPr eaLnBrk="1" hangingPunct="1">
              <a:buFont typeface="Wingdings" pitchFamily="2" charset="2"/>
              <a:buChar char="p"/>
            </a:pPr>
            <a:r>
              <a:rPr lang="zh-CN" altLang="en-US" b="1">
                <a:solidFill>
                  <a:srgbClr val="C00000"/>
                </a:solidFill>
                <a:latin typeface="微软雅黑" pitchFamily="34" charset="-122"/>
                <a:ea typeface="微软雅黑" pitchFamily="34" charset="-122"/>
              </a:rPr>
              <a:t>用户数（万人）</a:t>
            </a:r>
          </a:p>
        </p:txBody>
      </p:sp>
      <p:cxnSp>
        <p:nvCxnSpPr>
          <p:cNvPr id="63496" name="曲线连接符 102"/>
          <p:cNvCxnSpPr>
            <a:cxnSpLocks noChangeShapeType="1"/>
          </p:cNvCxnSpPr>
          <p:nvPr/>
        </p:nvCxnSpPr>
        <p:spPr bwMode="auto">
          <a:xfrm flipV="1">
            <a:off x="539750" y="2965450"/>
            <a:ext cx="5616575" cy="3200400"/>
          </a:xfrm>
          <a:prstGeom prst="curvedConnector3">
            <a:avLst>
              <a:gd name="adj1" fmla="val 50000"/>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63497" name="TextBox 103"/>
          <p:cNvSpPr txBox="1">
            <a:spLocks noChangeArrowheads="1"/>
          </p:cNvSpPr>
          <p:nvPr/>
        </p:nvSpPr>
        <p:spPr bwMode="auto">
          <a:xfrm>
            <a:off x="1260475" y="5013325"/>
            <a:ext cx="1655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600" b="1">
                <a:solidFill>
                  <a:srgbClr val="FF0000"/>
                </a:solidFill>
                <a:latin typeface="微软雅黑" pitchFamily="34" charset="-122"/>
                <a:ea typeface="微软雅黑" pitchFamily="34" charset="-122"/>
              </a:rPr>
              <a:t>规模环比增长超</a:t>
            </a:r>
            <a:r>
              <a:rPr lang="en-US" altLang="zh-CN" sz="1600" b="1">
                <a:solidFill>
                  <a:srgbClr val="FF0000"/>
                </a:solidFill>
                <a:latin typeface="微软雅黑" pitchFamily="34" charset="-122"/>
                <a:ea typeface="微软雅黑" pitchFamily="34" charset="-122"/>
              </a:rPr>
              <a:t>100%</a:t>
            </a:r>
            <a:endParaRPr lang="zh-CN" altLang="en-US" sz="1600" b="1">
              <a:solidFill>
                <a:srgbClr val="FF0000"/>
              </a:solidFill>
              <a:latin typeface="微软雅黑" pitchFamily="34" charset="-122"/>
              <a:ea typeface="微软雅黑" pitchFamily="34" charset="-122"/>
            </a:endParaRPr>
          </a:p>
        </p:txBody>
      </p:sp>
      <p:sp>
        <p:nvSpPr>
          <p:cNvPr id="63498" name="TextBox 104"/>
          <p:cNvSpPr txBox="1">
            <a:spLocks noChangeArrowheads="1"/>
          </p:cNvSpPr>
          <p:nvPr/>
        </p:nvSpPr>
        <p:spPr bwMode="auto">
          <a:xfrm>
            <a:off x="3995738" y="2636838"/>
            <a:ext cx="1655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600" b="1">
                <a:solidFill>
                  <a:srgbClr val="FF0000"/>
                </a:solidFill>
                <a:latin typeface="微软雅黑" pitchFamily="34" charset="-122"/>
                <a:ea typeface="微软雅黑" pitchFamily="34" charset="-122"/>
              </a:rPr>
              <a:t>用户数同比增长超</a:t>
            </a:r>
            <a:r>
              <a:rPr lang="en-US" altLang="zh-CN" sz="1600" b="1">
                <a:solidFill>
                  <a:srgbClr val="FF0000"/>
                </a:solidFill>
                <a:latin typeface="微软雅黑" pitchFamily="34" charset="-122"/>
                <a:ea typeface="微软雅黑" pitchFamily="34" charset="-122"/>
              </a:rPr>
              <a:t>637%</a:t>
            </a:r>
            <a:endParaRPr lang="zh-CN" altLang="en-US" sz="1600" b="1">
              <a:solidFill>
                <a:srgbClr val="FF0000"/>
              </a:solidFill>
              <a:latin typeface="微软雅黑" pitchFamily="34" charset="-122"/>
              <a:ea typeface="微软雅黑" pitchFamily="34" charset="-122"/>
            </a:endParaRPr>
          </a:p>
        </p:txBody>
      </p:sp>
      <p:sp>
        <p:nvSpPr>
          <p:cNvPr id="63499"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B8FA0EA8-72D8-462D-8654-3BB7B36D7A1F}" type="slidenum">
              <a:rPr lang="zh-CN" altLang="en-US" smtClean="0">
                <a:solidFill>
                  <a:srgbClr val="000000"/>
                </a:solidFill>
              </a:rPr>
              <a:pPr/>
              <a:t>61</a:t>
            </a:fld>
            <a:endParaRPr lang="en-US" altLang="zh-CN" sz="1800" b="0" smtClean="0"/>
          </a:p>
        </p:txBody>
      </p:sp>
    </p:spTree>
    <p:extLst>
      <p:ext uri="{BB962C8B-B14F-4D97-AF65-F5344CB8AC3E}">
        <p14:creationId xmlns:p14="http://schemas.microsoft.com/office/powerpoint/2010/main" val="562887272"/>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339975" y="1125538"/>
            <a:ext cx="6610350" cy="191135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nchor="ctr"/>
          <a:lstStyle/>
          <a:p>
            <a:pPr marL="457200" indent="-457200">
              <a:lnSpc>
                <a:spcPct val="125000"/>
              </a:lnSpc>
              <a:defRPr/>
            </a:pPr>
            <a:r>
              <a:rPr lang="en-US" altLang="zh-CN" sz="2000" dirty="0">
                <a:solidFill>
                  <a:srgbClr val="FF0000"/>
                </a:solidFill>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2017</a:t>
            </a:r>
            <a:r>
              <a:rPr lang="zh-CN" altLang="en-US" sz="2000" dirty="0">
                <a:latin typeface="微软雅黑" panose="020B0503020204020204" pitchFamily="34" charset="-122"/>
                <a:ea typeface="微软雅黑" panose="020B0503020204020204" pitchFamily="34" charset="-122"/>
              </a:rPr>
              <a:t>年：交易总规模突破</a:t>
            </a:r>
            <a:r>
              <a:rPr lang="en-US" altLang="zh-CN" sz="2000" dirty="0">
                <a:latin typeface="微软雅黑" panose="020B0503020204020204" pitchFamily="34" charset="-122"/>
                <a:ea typeface="微软雅黑" panose="020B0503020204020204" pitchFamily="34" charset="-122"/>
              </a:rPr>
              <a:t>15</a:t>
            </a:r>
            <a:r>
              <a:rPr lang="zh-CN" altLang="en-US" sz="2000" dirty="0">
                <a:latin typeface="微软雅黑" panose="020B0503020204020204" pitchFamily="34" charset="-122"/>
                <a:ea typeface="微软雅黑" panose="020B0503020204020204" pitchFamily="34" charset="-122"/>
              </a:rPr>
              <a:t>万亿（含支付、理财、</a:t>
            </a:r>
            <a:r>
              <a:rPr lang="en-US" altLang="zh-CN" sz="2000" dirty="0">
                <a:latin typeface="微软雅黑" panose="020B0503020204020204" pitchFamily="34" charset="-122"/>
                <a:ea typeface="微软雅黑" panose="020B0503020204020204" pitchFamily="34" charset="-122"/>
              </a:rPr>
              <a:t>P2P</a:t>
            </a:r>
            <a:r>
              <a:rPr lang="zh-CN" altLang="en-US" sz="2000" dirty="0">
                <a:latin typeface="微软雅黑" panose="020B0503020204020204" pitchFamily="34" charset="-122"/>
                <a:ea typeface="微软雅黑" panose="020B0503020204020204" pitchFamily="34" charset="-122"/>
              </a:rPr>
              <a:t>等），其中互联网支付规模超过</a:t>
            </a:r>
            <a:r>
              <a:rPr lang="en-US" altLang="zh-CN" sz="2000" dirty="0">
                <a:latin typeface="微软雅黑" panose="020B0503020204020204" pitchFamily="34" charset="-122"/>
                <a:ea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rPr>
              <a:t>万亿，网络化支付比例超过</a:t>
            </a:r>
            <a:r>
              <a:rPr lang="en-US" altLang="zh-CN" sz="2000" dirty="0">
                <a:latin typeface="微软雅黑" panose="020B0503020204020204" pitchFamily="34" charset="-122"/>
                <a:ea typeface="微软雅黑" panose="020B0503020204020204" pitchFamily="34" charset="-122"/>
              </a:rPr>
              <a:t>90%</a:t>
            </a:r>
          </a:p>
          <a:p>
            <a:pPr marL="457200" indent="-457200">
              <a:lnSpc>
                <a:spcPct val="125000"/>
              </a:lnSpc>
              <a:defRPr/>
            </a:pPr>
            <a:r>
              <a:rPr lang="en-US" altLang="zh-CN" sz="2000" dirty="0">
                <a:solidFill>
                  <a:srgbClr val="FF000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创新型互联网金融业务规模突破</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itchFamily="34" charset="-122"/>
                <a:ea typeface="微软雅黑" pitchFamily="34" charset="-122"/>
              </a:rPr>
              <a:t>万亿，形成一只创新高度活跃、气势宏伟的普惠金融力量</a:t>
            </a:r>
          </a:p>
        </p:txBody>
      </p:sp>
      <p:sp>
        <p:nvSpPr>
          <p:cNvPr id="11" name="矩形 137"/>
          <p:cNvSpPr txBox="1">
            <a:spLocks noChangeArrowheads="1"/>
          </p:cNvSpPr>
          <p:nvPr/>
        </p:nvSpPr>
        <p:spPr>
          <a:xfrm>
            <a:off x="-107950" y="220663"/>
            <a:ext cx="9180513" cy="523220"/>
          </a:xfrm>
          <a:prstGeom prst="rect">
            <a:avLst/>
          </a:prstGeom>
        </p:spPr>
        <p:txBody>
          <a:bodyPr>
            <a:spAutoFit/>
          </a:bodyPr>
          <a:lstStyle/>
          <a:p>
            <a:pPr algn="ctr">
              <a:defRPr/>
            </a:pPr>
            <a:r>
              <a:rPr lang="zh-CN" altLang="en-US" sz="2800" b="1" dirty="0">
                <a:solidFill>
                  <a:srgbClr val="000000"/>
                </a:solidFill>
                <a:latin typeface="黑体" pitchFamily="49" charset="-122"/>
                <a:ea typeface="黑体" pitchFamily="49" charset="-122"/>
                <a:cs typeface="+mj-cs"/>
                <a:sym typeface="Arial" charset="0"/>
              </a:rPr>
              <a:t>融合领域二、“互联网</a:t>
            </a:r>
            <a:r>
              <a:rPr lang="en-US" altLang="zh-CN" sz="2800" b="1" dirty="0">
                <a:solidFill>
                  <a:srgbClr val="000000"/>
                </a:solidFill>
                <a:latin typeface="黑体" pitchFamily="49" charset="-122"/>
                <a:ea typeface="黑体" pitchFamily="49" charset="-122"/>
                <a:cs typeface="+mj-cs"/>
                <a:sym typeface="Arial" charset="0"/>
              </a:rPr>
              <a:t>+</a:t>
            </a:r>
            <a:r>
              <a:rPr lang="zh-CN" altLang="en-US" sz="2800" b="1" dirty="0">
                <a:solidFill>
                  <a:srgbClr val="000000"/>
                </a:solidFill>
                <a:latin typeface="黑体" pitchFamily="49" charset="-122"/>
                <a:ea typeface="黑体" pitchFamily="49" charset="-122"/>
                <a:cs typeface="+mj-cs"/>
                <a:sym typeface="Arial" charset="0"/>
              </a:rPr>
              <a:t>金融”</a:t>
            </a:r>
          </a:p>
        </p:txBody>
      </p:sp>
      <p:sp>
        <p:nvSpPr>
          <p:cNvPr id="14" name="TextBox 21"/>
          <p:cNvSpPr>
            <a:spLocks noChangeArrowheads="1"/>
          </p:cNvSpPr>
          <p:nvPr/>
        </p:nvSpPr>
        <p:spPr bwMode="auto">
          <a:xfrm>
            <a:off x="1284288" y="3125788"/>
            <a:ext cx="7281862" cy="461962"/>
          </a:xfrm>
          <a:custGeom>
            <a:avLst/>
            <a:gdLst>
              <a:gd name="T0" fmla="*/ 0 w 2448272"/>
              <a:gd name="T1" fmla="*/ 0 h 369332"/>
              <a:gd name="T2" fmla="*/ 123838 w 2448272"/>
              <a:gd name="T3" fmla="*/ 0 h 369332"/>
              <a:gd name="T4" fmla="*/ 123838 w 2448272"/>
              <a:gd name="T5" fmla="*/ 10098461 h 369332"/>
              <a:gd name="T6" fmla="*/ 0 w 2448272"/>
              <a:gd name="T7" fmla="*/ 10098461 h 369332"/>
              <a:gd name="T8" fmla="*/ 0 w 2448272"/>
              <a:gd name="T9" fmla="*/ 0 h 369332"/>
              <a:gd name="T10" fmla="*/ 0 60000 65536"/>
              <a:gd name="T11" fmla="*/ 0 60000 65536"/>
              <a:gd name="T12" fmla="*/ 0 60000 65536"/>
              <a:gd name="T13" fmla="*/ 0 60000 65536"/>
              <a:gd name="T14" fmla="*/ 0 60000 65536"/>
              <a:gd name="T15" fmla="*/ 0 w 2448272"/>
              <a:gd name="T16" fmla="*/ 0 h 369332"/>
              <a:gd name="T17" fmla="*/ 2448272 w 2448272"/>
              <a:gd name="T18" fmla="*/ 369332 h 369332"/>
            </a:gdLst>
            <a:ahLst/>
            <a:cxnLst>
              <a:cxn ang="T10">
                <a:pos x="T0" y="T1"/>
              </a:cxn>
              <a:cxn ang="T11">
                <a:pos x="T2" y="T3"/>
              </a:cxn>
              <a:cxn ang="T12">
                <a:pos x="T4" y="T5"/>
              </a:cxn>
              <a:cxn ang="T13">
                <a:pos x="T6" y="T7"/>
              </a:cxn>
              <a:cxn ang="T14">
                <a:pos x="T8" y="T9"/>
              </a:cxn>
            </a:cxnLst>
            <a:rect l="T15" t="T16" r="T17" b="T18"/>
            <a:pathLst>
              <a:path w="2448272" h="369332">
                <a:moveTo>
                  <a:pt x="0" y="0"/>
                </a:moveTo>
                <a:lnTo>
                  <a:pt x="2448272" y="0"/>
                </a:lnTo>
                <a:lnTo>
                  <a:pt x="2448272" y="369332"/>
                </a:lnTo>
                <a:lnTo>
                  <a:pt x="0" y="369332"/>
                </a:lnTo>
                <a:lnTo>
                  <a:pt x="0" y="0"/>
                </a:lnTo>
                <a:close/>
              </a:path>
            </a:pathLst>
          </a:custGeom>
          <a:noFill/>
          <a:ln w="6350">
            <a:noFill/>
            <a:headEnd/>
            <a:tailEnd/>
          </a:ln>
        </p:spPr>
        <p:style>
          <a:lnRef idx="1">
            <a:schemeClr val="accent5"/>
          </a:lnRef>
          <a:fillRef idx="2">
            <a:schemeClr val="accent5"/>
          </a:fillRef>
          <a:effectRef idx="1">
            <a:schemeClr val="accent5"/>
          </a:effectRef>
          <a:fontRef idx="minor">
            <a:schemeClr val="dk1"/>
          </a:fontRef>
        </p:style>
        <p:txBody>
          <a:bodyPr>
            <a:spAutoFit/>
          </a:bodyPr>
          <a:lstStyle/>
          <a:p>
            <a:pPr algn="ctr" eaLnBrk="1" hangingPunct="1">
              <a:buFont typeface="Arial" charset="0"/>
              <a:buNone/>
              <a:defRPr/>
            </a:pPr>
            <a:r>
              <a:rPr lang="zh-CN" altLang="en-US" sz="2400" b="1" dirty="0">
                <a:solidFill>
                  <a:srgbClr val="FF0000"/>
                </a:solidFill>
                <a:latin typeface="微软雅黑" panose="020B0503020204020204" pitchFamily="34" charset="-122"/>
                <a:ea typeface="微软雅黑" panose="020B0503020204020204" pitchFamily="34" charset="-122"/>
              </a:rPr>
              <a:t>“互联网</a:t>
            </a:r>
            <a:r>
              <a:rPr lang="en-US" alt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金融”发展方向</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graphicFrame>
        <p:nvGraphicFramePr>
          <p:cNvPr id="24" name="Diagram 8"/>
          <p:cNvGraphicFramePr/>
          <p:nvPr/>
        </p:nvGraphicFramePr>
        <p:xfrm>
          <a:off x="467715" y="3645015"/>
          <a:ext cx="8352580" cy="29969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5542" name="TextBox 1"/>
          <p:cNvSpPr txBox="1">
            <a:spLocks noChangeArrowheads="1"/>
          </p:cNvSpPr>
          <p:nvPr/>
        </p:nvSpPr>
        <p:spPr bwMode="auto">
          <a:xfrm>
            <a:off x="252413" y="1428750"/>
            <a:ext cx="2016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000" b="1">
                <a:latin typeface="微软雅黑" pitchFamily="34" charset="-122"/>
                <a:ea typeface="微软雅黑" pitchFamily="34" charset="-122"/>
              </a:rPr>
              <a:t>“互联网</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金融”发展目标</a:t>
            </a:r>
          </a:p>
        </p:txBody>
      </p:sp>
      <p:sp>
        <p:nvSpPr>
          <p:cNvPr id="65543" name="下箭头 2"/>
          <p:cNvSpPr>
            <a:spLocks noChangeArrowheads="1"/>
          </p:cNvSpPr>
          <p:nvPr/>
        </p:nvSpPr>
        <p:spPr bwMode="auto">
          <a:xfrm>
            <a:off x="900113" y="2636838"/>
            <a:ext cx="792162" cy="862012"/>
          </a:xfrm>
          <a:prstGeom prst="downArrow">
            <a:avLst>
              <a:gd name="adj1" fmla="val 50000"/>
              <a:gd name="adj2" fmla="val 50006"/>
            </a:avLst>
          </a:prstGeom>
          <a:solidFill>
            <a:srgbClr val="FFC000"/>
          </a:solidFill>
          <a:ln w="9525" algn="ctr">
            <a:solidFill>
              <a:schemeClr val="tx1"/>
            </a:solidFill>
            <a:round/>
            <a:headEnd/>
            <a:tailEnd/>
          </a:ln>
        </p:spPr>
        <p:txBody>
          <a:bodyPr/>
          <a:lstStyle/>
          <a:p>
            <a:pPr eaLnBrk="1" hangingPunct="1"/>
            <a:endParaRPr lang="zh-CN" altLang="en-US">
              <a:latin typeface="微软雅黑" pitchFamily="34" charset="-122"/>
              <a:ea typeface="微软雅黑" pitchFamily="34" charset="-122"/>
            </a:endParaRPr>
          </a:p>
        </p:txBody>
      </p:sp>
      <p:sp>
        <p:nvSpPr>
          <p:cNvPr id="65544"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B8FA41D2-B18B-4A06-A9C1-9B89B36798EC}" type="slidenum">
              <a:rPr lang="zh-CN" altLang="en-US" smtClean="0">
                <a:solidFill>
                  <a:srgbClr val="000000"/>
                </a:solidFill>
              </a:rPr>
              <a:pPr/>
              <a:t>62</a:t>
            </a:fld>
            <a:endParaRPr lang="en-US" altLang="zh-CN" sz="1800" b="0" smtClean="0"/>
          </a:p>
        </p:txBody>
      </p:sp>
    </p:spTree>
    <p:extLst>
      <p:ext uri="{BB962C8B-B14F-4D97-AF65-F5344CB8AC3E}">
        <p14:creationId xmlns:p14="http://schemas.microsoft.com/office/powerpoint/2010/main" val="16135631"/>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37"/>
          <p:cNvSpPr>
            <a:spLocks noChangeArrowheads="1"/>
          </p:cNvSpPr>
          <p:nvPr/>
        </p:nvSpPr>
        <p:spPr bwMode="auto">
          <a:xfrm>
            <a:off x="0" y="217488"/>
            <a:ext cx="9144000" cy="523220"/>
          </a:xfrm>
          <a:prstGeom prst="rect">
            <a:avLst/>
          </a:prstGeom>
          <a:noFill/>
          <a:ln w="9525">
            <a:noFill/>
            <a:miter lim="800000"/>
            <a:headEnd/>
            <a:tailEnd/>
          </a:ln>
        </p:spPr>
        <p:txBody>
          <a:bodyPr>
            <a:spAutoFit/>
          </a:bodyPr>
          <a:lstStyle/>
          <a:p>
            <a:pPr algn="ctr">
              <a:defRPr/>
            </a:pPr>
            <a:r>
              <a:rPr lang="zh-CN" altLang="en-US" sz="2800" b="1" dirty="0">
                <a:solidFill>
                  <a:srgbClr val="000000"/>
                </a:solidFill>
                <a:latin typeface="黑体" pitchFamily="49" charset="-122"/>
                <a:ea typeface="黑体" pitchFamily="49" charset="-122"/>
                <a:cs typeface="+mj-cs"/>
                <a:sym typeface="Arial" charset="0"/>
              </a:rPr>
              <a:t>融合领域三、</a:t>
            </a:r>
            <a:r>
              <a:rPr lang="zh-CN" altLang="en-US" sz="2800" b="1" dirty="0">
                <a:solidFill>
                  <a:srgbClr val="000000"/>
                </a:solidFill>
                <a:latin typeface="黑体" pitchFamily="49" charset="-122"/>
                <a:ea typeface="黑体" pitchFamily="49" charset="-122"/>
                <a:cs typeface="+mj-cs"/>
                <a:sym typeface="Arial" pitchFamily="34" charset="0"/>
              </a:rPr>
              <a:t>“互联网</a:t>
            </a:r>
            <a:r>
              <a:rPr lang="en-US" altLang="zh-CN" sz="2800" b="1" dirty="0">
                <a:solidFill>
                  <a:srgbClr val="000000"/>
                </a:solidFill>
                <a:latin typeface="黑体" pitchFamily="49" charset="-122"/>
                <a:ea typeface="黑体" pitchFamily="49" charset="-122"/>
                <a:cs typeface="+mj-cs"/>
                <a:sym typeface="Arial" pitchFamily="34" charset="0"/>
              </a:rPr>
              <a:t>+</a:t>
            </a:r>
            <a:r>
              <a:rPr lang="zh-CN" altLang="en-US" sz="2800" b="1" dirty="0">
                <a:solidFill>
                  <a:srgbClr val="000000"/>
                </a:solidFill>
                <a:latin typeface="黑体" pitchFamily="49" charset="-122"/>
                <a:ea typeface="黑体" pitchFamily="49" charset="-122"/>
                <a:cs typeface="+mj-cs"/>
                <a:sym typeface="Arial" pitchFamily="34" charset="0"/>
              </a:rPr>
              <a:t>商务”</a:t>
            </a:r>
          </a:p>
        </p:txBody>
      </p:sp>
      <p:sp>
        <p:nvSpPr>
          <p:cNvPr id="19" name="Rounded Rectangle 18"/>
          <p:cNvSpPr/>
          <p:nvPr/>
        </p:nvSpPr>
        <p:spPr bwMode="auto">
          <a:xfrm>
            <a:off x="285750" y="1143000"/>
            <a:ext cx="8643938" cy="1785938"/>
          </a:xfrm>
          <a:prstGeom prst="roundRect">
            <a:avLst>
              <a:gd name="adj" fmla="val 5129"/>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indent="-342900" eaLnBrk="1" hangingPunct="1">
              <a:lnSpc>
                <a:spcPct val="130000"/>
              </a:lnSpc>
              <a:defRPr/>
            </a:pPr>
            <a:r>
              <a:rPr lang="en-US" altLang="zh-CN" sz="2000" dirty="0">
                <a:solidFill>
                  <a:srgbClr val="FF0000"/>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我国传统商贸发展的</a:t>
            </a:r>
            <a:r>
              <a:rPr lang="zh-CN" altLang="en-US" sz="2000" dirty="0">
                <a:solidFill>
                  <a:srgbClr val="0000FF"/>
                </a:solidFill>
                <a:latin typeface="微软雅黑" pitchFamily="34" charset="-122"/>
                <a:ea typeface="微软雅黑" pitchFamily="34" charset="-122"/>
              </a:rPr>
              <a:t>相对落后</a:t>
            </a:r>
            <a:r>
              <a:rPr lang="zh-CN" altLang="en-US" sz="2000" dirty="0">
                <a:solidFill>
                  <a:schemeClr val="tx1"/>
                </a:solidFill>
                <a:latin typeface="微软雅黑" pitchFamily="34" charset="-122"/>
                <a:ea typeface="微软雅黑" pitchFamily="34" charset="-122"/>
              </a:rPr>
              <a:t>，恰是电子商务实现</a:t>
            </a:r>
            <a:r>
              <a:rPr lang="zh-CN" altLang="en-US" sz="2000" dirty="0">
                <a:solidFill>
                  <a:srgbClr val="0000FF"/>
                </a:solidFill>
                <a:latin typeface="微软雅黑" pitchFamily="34" charset="-122"/>
                <a:ea typeface="微软雅黑" pitchFamily="34" charset="-122"/>
              </a:rPr>
              <a:t>爆发式</a:t>
            </a:r>
            <a:r>
              <a:rPr lang="zh-CN" altLang="en-US" sz="2000" dirty="0">
                <a:solidFill>
                  <a:schemeClr val="tx1"/>
                </a:solidFill>
                <a:latin typeface="微软雅黑" pitchFamily="34" charset="-122"/>
                <a:ea typeface="微软雅黑" pitchFamily="34" charset="-122"/>
              </a:rPr>
              <a:t>发展的领域，</a:t>
            </a:r>
            <a:r>
              <a:rPr lang="en-US" altLang="zh-CN" sz="2000" dirty="0">
                <a:solidFill>
                  <a:schemeClr val="tx1"/>
                </a:solidFill>
                <a:latin typeface="微软雅黑" pitchFamily="34" charset="-122"/>
                <a:ea typeface="微软雅黑" pitchFamily="34" charset="-122"/>
              </a:rPr>
              <a:t>2008-2014</a:t>
            </a:r>
            <a:r>
              <a:rPr lang="zh-CN" altLang="en-US" sz="2000" dirty="0">
                <a:solidFill>
                  <a:schemeClr val="tx1"/>
                </a:solidFill>
                <a:latin typeface="微软雅黑" pitchFamily="34" charset="-122"/>
                <a:ea typeface="微软雅黑" pitchFamily="34" charset="-122"/>
              </a:rPr>
              <a:t>年平均增长率高达</a:t>
            </a:r>
            <a:r>
              <a:rPr lang="en-US" altLang="zh-CN" sz="2000" dirty="0">
                <a:solidFill>
                  <a:srgbClr val="FF0000"/>
                </a:solidFill>
                <a:latin typeface="微软雅黑" pitchFamily="34" charset="-122"/>
                <a:ea typeface="微软雅黑" pitchFamily="34" charset="-122"/>
              </a:rPr>
              <a:t>66%</a:t>
            </a:r>
            <a:r>
              <a:rPr lang="zh-CN" altLang="en-US" sz="2000" dirty="0">
                <a:solidFill>
                  <a:schemeClr val="tx1"/>
                </a:solidFill>
                <a:latin typeface="微软雅黑" pitchFamily="34" charset="-122"/>
                <a:ea typeface="微软雅黑" pitchFamily="34" charset="-122"/>
              </a:rPr>
              <a:t>，是美国平均增速的</a:t>
            </a:r>
            <a:r>
              <a:rPr lang="zh-CN" altLang="en-US" sz="2000" dirty="0">
                <a:solidFill>
                  <a:srgbClr val="FF0000"/>
                </a:solidFill>
                <a:latin typeface="微软雅黑" pitchFamily="34" charset="-122"/>
                <a:ea typeface="微软雅黑" pitchFamily="34" charset="-122"/>
              </a:rPr>
              <a:t>近</a:t>
            </a:r>
            <a:r>
              <a:rPr lang="en-US" altLang="zh-CN" sz="2000" dirty="0">
                <a:solidFill>
                  <a:srgbClr val="FF0000"/>
                </a:solidFill>
                <a:latin typeface="微软雅黑" pitchFamily="34" charset="-122"/>
                <a:ea typeface="微软雅黑" pitchFamily="34" charset="-122"/>
              </a:rPr>
              <a:t>5</a:t>
            </a:r>
            <a:r>
              <a:rPr lang="zh-CN" altLang="en-US" sz="2000" dirty="0">
                <a:solidFill>
                  <a:srgbClr val="FF0000"/>
                </a:solidFill>
                <a:latin typeface="微软雅黑" pitchFamily="34" charset="-122"/>
                <a:ea typeface="微软雅黑" pitchFamily="34" charset="-122"/>
              </a:rPr>
              <a:t>倍</a:t>
            </a:r>
            <a:r>
              <a:rPr lang="zh-CN" altLang="en-US" sz="2000" dirty="0">
                <a:solidFill>
                  <a:schemeClr val="tx1"/>
                </a:solidFill>
                <a:latin typeface="微软雅黑" pitchFamily="34" charset="-122"/>
                <a:ea typeface="微软雅黑" pitchFamily="34" charset="-122"/>
              </a:rPr>
              <a:t>。</a:t>
            </a:r>
            <a:endParaRPr lang="en-US" altLang="zh-CN" sz="2000" dirty="0">
              <a:solidFill>
                <a:schemeClr val="tx1"/>
              </a:solidFill>
              <a:latin typeface="微软雅黑" pitchFamily="34" charset="-122"/>
              <a:ea typeface="微软雅黑" pitchFamily="34" charset="-122"/>
            </a:endParaRPr>
          </a:p>
          <a:p>
            <a:pPr indent="-342900" eaLnBrk="1" hangingPunct="1">
              <a:lnSpc>
                <a:spcPct val="130000"/>
              </a:lnSpc>
              <a:defRPr/>
            </a:pPr>
            <a:r>
              <a:rPr lang="en-US" altLang="zh-CN" sz="2000" dirty="0">
                <a:solidFill>
                  <a:srgbClr val="FF0000"/>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预计</a:t>
            </a:r>
            <a:r>
              <a:rPr lang="en-US" altLang="zh-CN" sz="2000" dirty="0">
                <a:solidFill>
                  <a:schemeClr val="tx1"/>
                </a:solidFill>
                <a:latin typeface="微软雅黑" pitchFamily="34" charset="-122"/>
                <a:ea typeface="微软雅黑" pitchFamily="34" charset="-122"/>
              </a:rPr>
              <a:t>2017</a:t>
            </a:r>
            <a:r>
              <a:rPr lang="zh-CN" altLang="en-US" sz="2000" dirty="0">
                <a:solidFill>
                  <a:schemeClr val="tx1"/>
                </a:solidFill>
                <a:latin typeface="微软雅黑" pitchFamily="34" charset="-122"/>
                <a:ea typeface="微软雅黑" pitchFamily="34" charset="-122"/>
              </a:rPr>
              <a:t>年，我国网络零售交易额将突破</a:t>
            </a:r>
            <a:r>
              <a:rPr lang="en-US" altLang="zh-CN" sz="2000" dirty="0">
                <a:solidFill>
                  <a:srgbClr val="FF0000"/>
                </a:solidFill>
                <a:latin typeface="微软雅黑" pitchFamily="34" charset="-122"/>
                <a:ea typeface="微软雅黑" pitchFamily="34" charset="-122"/>
              </a:rPr>
              <a:t>1</a:t>
            </a:r>
            <a:r>
              <a:rPr lang="zh-CN" altLang="en-US" sz="2000" dirty="0">
                <a:solidFill>
                  <a:srgbClr val="FF0000"/>
                </a:solidFill>
                <a:latin typeface="微软雅黑" pitchFamily="34" charset="-122"/>
                <a:ea typeface="微软雅黑" pitchFamily="34" charset="-122"/>
              </a:rPr>
              <a:t>万亿美元</a:t>
            </a:r>
            <a:r>
              <a:rPr lang="zh-CN" altLang="en-US" sz="2000" dirty="0">
                <a:solidFill>
                  <a:schemeClr val="tx1"/>
                </a:solidFill>
                <a:latin typeface="微软雅黑" pitchFamily="34" charset="-122"/>
                <a:ea typeface="微软雅黑" pitchFamily="34" charset="-122"/>
              </a:rPr>
              <a:t>，占社会消费品零售总额的比重将接</a:t>
            </a:r>
            <a:r>
              <a:rPr lang="zh-CN" altLang="en-US" sz="2000" dirty="0">
                <a:solidFill>
                  <a:srgbClr val="FF0000"/>
                </a:solidFill>
                <a:latin typeface="微软雅黑" pitchFamily="34" charset="-122"/>
                <a:ea typeface="微软雅黑" pitchFamily="34" charset="-122"/>
              </a:rPr>
              <a:t>近</a:t>
            </a:r>
            <a:r>
              <a:rPr lang="en-US" altLang="zh-CN" sz="2000" dirty="0">
                <a:solidFill>
                  <a:srgbClr val="FF0000"/>
                </a:solidFill>
                <a:latin typeface="微软雅黑" pitchFamily="34" charset="-122"/>
                <a:ea typeface="微软雅黑" pitchFamily="34" charset="-122"/>
              </a:rPr>
              <a:t>17%</a:t>
            </a:r>
            <a:r>
              <a:rPr lang="zh-CN" altLang="en-US" sz="2000" dirty="0">
                <a:solidFill>
                  <a:schemeClr val="tx1"/>
                </a:solidFill>
                <a:latin typeface="微软雅黑" pitchFamily="34" charset="-122"/>
                <a:ea typeface="微软雅黑" pitchFamily="34" charset="-122"/>
              </a:rPr>
              <a:t>。</a:t>
            </a:r>
            <a:endParaRPr lang="en-US" altLang="zh-CN" sz="2000" dirty="0">
              <a:solidFill>
                <a:schemeClr val="tx1"/>
              </a:solidFill>
              <a:latin typeface="微软雅黑" pitchFamily="34" charset="-122"/>
              <a:ea typeface="微软雅黑" pitchFamily="34" charset="-122"/>
            </a:endParaRPr>
          </a:p>
        </p:txBody>
      </p:sp>
      <p:graphicFrame>
        <p:nvGraphicFramePr>
          <p:cNvPr id="10" name="Chart 9"/>
          <p:cNvGraphicFramePr/>
          <p:nvPr/>
        </p:nvGraphicFramePr>
        <p:xfrm>
          <a:off x="0" y="0"/>
          <a:ext cx="0" cy="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p:nvPr/>
        </p:nvGraphicFramePr>
        <p:xfrm>
          <a:off x="285720" y="3000372"/>
          <a:ext cx="8501122" cy="3500462"/>
        </p:xfrm>
        <a:graphic>
          <a:graphicData uri="http://schemas.openxmlformats.org/drawingml/2006/chart">
            <c:chart xmlns:c="http://schemas.openxmlformats.org/drawingml/2006/chart" xmlns:r="http://schemas.openxmlformats.org/officeDocument/2006/relationships" r:id="rId4"/>
          </a:graphicData>
        </a:graphic>
      </p:graphicFrame>
      <p:sp>
        <p:nvSpPr>
          <p:cNvPr id="60422"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E4F6E910-4D2A-4F2D-911A-E513E2741477}" type="slidenum">
              <a:rPr lang="zh-CN" altLang="en-US" smtClean="0">
                <a:solidFill>
                  <a:srgbClr val="000000"/>
                </a:solidFill>
              </a:rPr>
              <a:pPr/>
              <a:t>63</a:t>
            </a:fld>
            <a:endParaRPr lang="en-US" altLang="zh-CN" sz="1800" b="0" smtClean="0"/>
          </a:p>
        </p:txBody>
      </p:sp>
    </p:spTree>
    <p:extLst>
      <p:ext uri="{BB962C8B-B14F-4D97-AF65-F5344CB8AC3E}">
        <p14:creationId xmlns:p14="http://schemas.microsoft.com/office/powerpoint/2010/main" val="10615312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37"/>
          <p:cNvSpPr>
            <a:spLocks noChangeArrowheads="1"/>
          </p:cNvSpPr>
          <p:nvPr/>
        </p:nvSpPr>
        <p:spPr bwMode="auto">
          <a:xfrm>
            <a:off x="-123510" y="217488"/>
            <a:ext cx="9396536" cy="523220"/>
          </a:xfrm>
          <a:prstGeom prst="rect">
            <a:avLst/>
          </a:prstGeom>
          <a:noFill/>
          <a:ln w="9525">
            <a:noFill/>
            <a:miter lim="800000"/>
            <a:headEnd/>
            <a:tailEnd/>
          </a:ln>
        </p:spPr>
        <p:txBody>
          <a:bodyPr wrap="square">
            <a:spAutoFit/>
          </a:bodyPr>
          <a:lstStyle/>
          <a:p>
            <a:pPr algn="ctr">
              <a:defRPr/>
            </a:pPr>
            <a:r>
              <a:rPr lang="zh-CN" altLang="en-US" sz="2800" b="1" dirty="0">
                <a:solidFill>
                  <a:srgbClr val="000000"/>
                </a:solidFill>
                <a:latin typeface="黑体" pitchFamily="49" charset="-122"/>
                <a:ea typeface="黑体" pitchFamily="49" charset="-122"/>
                <a:cs typeface="+mj-cs"/>
                <a:sym typeface="Arial" charset="0"/>
              </a:rPr>
              <a:t>融合领域三、</a:t>
            </a:r>
            <a:r>
              <a:rPr lang="zh-CN" altLang="en-US" sz="2800" b="1" dirty="0">
                <a:solidFill>
                  <a:srgbClr val="000000"/>
                </a:solidFill>
                <a:latin typeface="黑体" pitchFamily="49" charset="-122"/>
                <a:ea typeface="黑体" pitchFamily="49" charset="-122"/>
                <a:cs typeface="+mj-cs"/>
                <a:sym typeface="Arial" pitchFamily="34" charset="0"/>
              </a:rPr>
              <a:t>“互联网</a:t>
            </a:r>
            <a:r>
              <a:rPr lang="en-US" altLang="zh-CN" sz="2800" b="1" dirty="0">
                <a:solidFill>
                  <a:srgbClr val="000000"/>
                </a:solidFill>
                <a:latin typeface="黑体" pitchFamily="49" charset="-122"/>
                <a:ea typeface="黑体" pitchFamily="49" charset="-122"/>
                <a:cs typeface="+mj-cs"/>
                <a:sym typeface="Arial" pitchFamily="34" charset="0"/>
              </a:rPr>
              <a:t>+</a:t>
            </a:r>
            <a:r>
              <a:rPr lang="zh-CN" altLang="en-US" sz="2800" b="1" dirty="0">
                <a:solidFill>
                  <a:srgbClr val="000000"/>
                </a:solidFill>
                <a:latin typeface="黑体" pitchFamily="49" charset="-122"/>
                <a:ea typeface="黑体" pitchFamily="49" charset="-122"/>
                <a:cs typeface="+mj-cs"/>
                <a:sym typeface="Arial" pitchFamily="34" charset="0"/>
              </a:rPr>
              <a:t>商务”未来方向</a:t>
            </a:r>
          </a:p>
        </p:txBody>
      </p:sp>
      <p:sp>
        <p:nvSpPr>
          <p:cNvPr id="7" name="Rounded Rectangle 6"/>
          <p:cNvSpPr/>
          <p:nvPr/>
        </p:nvSpPr>
        <p:spPr bwMode="auto">
          <a:xfrm>
            <a:off x="109786" y="1040642"/>
            <a:ext cx="501774" cy="1596270"/>
          </a:xfrm>
          <a:prstGeom prst="roundRect">
            <a:avLst/>
          </a:prstGeom>
          <a:no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r>
              <a:rPr lang="zh-CN" altLang="en-US" b="1" dirty="0" smtClean="0">
                <a:solidFill>
                  <a:schemeClr val="accent1">
                    <a:lumMod val="75000"/>
                  </a:schemeClr>
                </a:solidFill>
                <a:latin typeface="黑体" pitchFamily="49" charset="-122"/>
                <a:ea typeface="黑体" pitchFamily="49" charset="-122"/>
              </a:rPr>
              <a:t>一：农村</a:t>
            </a:r>
            <a:r>
              <a:rPr lang="zh-CN" altLang="en-US" b="1" dirty="0">
                <a:solidFill>
                  <a:schemeClr val="accent1">
                    <a:lumMod val="75000"/>
                  </a:schemeClr>
                </a:solidFill>
                <a:latin typeface="黑体" pitchFamily="49" charset="-122"/>
                <a:ea typeface="黑体" pitchFamily="49" charset="-122"/>
              </a:rPr>
              <a:t>电商</a:t>
            </a:r>
          </a:p>
        </p:txBody>
      </p:sp>
      <p:sp>
        <p:nvSpPr>
          <p:cNvPr id="8" name="Rounded Rectangle 7"/>
          <p:cNvSpPr/>
          <p:nvPr/>
        </p:nvSpPr>
        <p:spPr bwMode="auto">
          <a:xfrm>
            <a:off x="35496" y="2778640"/>
            <a:ext cx="539552" cy="1730480"/>
          </a:xfrm>
          <a:prstGeom prst="roundRect">
            <a:avLst/>
          </a:prstGeom>
          <a:no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anchor="ctr"/>
          <a:lstStyle/>
          <a:p>
            <a:pPr algn="ctr" eaLnBrk="1" hangingPunct="1">
              <a:buFont typeface="Arial" charset="0"/>
              <a:buNone/>
              <a:defRPr/>
            </a:pPr>
            <a:r>
              <a:rPr lang="zh-CN" altLang="en-US" b="1" dirty="0" smtClean="0">
                <a:solidFill>
                  <a:schemeClr val="accent1">
                    <a:lumMod val="75000"/>
                  </a:schemeClr>
                </a:solidFill>
                <a:latin typeface="黑体" pitchFamily="49" charset="-122"/>
                <a:ea typeface="黑体" pitchFamily="49" charset="-122"/>
              </a:rPr>
              <a:t>二</a:t>
            </a:r>
            <a:r>
              <a:rPr lang="zh-CN" altLang="en-US" b="1" dirty="0">
                <a:solidFill>
                  <a:schemeClr val="accent1">
                    <a:lumMod val="75000"/>
                  </a:schemeClr>
                </a:solidFill>
                <a:latin typeface="黑体" pitchFamily="49" charset="-122"/>
                <a:ea typeface="黑体" pitchFamily="49" charset="-122"/>
              </a:rPr>
              <a:t>：跨境电商</a:t>
            </a:r>
          </a:p>
        </p:txBody>
      </p:sp>
      <p:sp>
        <p:nvSpPr>
          <p:cNvPr id="9" name="TextBox 8"/>
          <p:cNvSpPr txBox="1"/>
          <p:nvPr/>
        </p:nvSpPr>
        <p:spPr>
          <a:xfrm>
            <a:off x="2456110" y="1052736"/>
            <a:ext cx="1346200" cy="368300"/>
          </a:xfrm>
          <a:prstGeom prst="rect">
            <a:avLst/>
          </a:prstGeom>
          <a:noFill/>
        </p:spPr>
        <p:txBody>
          <a:bodyPr wrap="none">
            <a:spAutoFit/>
          </a:bodyPr>
          <a:lstStyle/>
          <a:p>
            <a:pPr eaLnBrk="1" hangingPunct="1">
              <a:buFont typeface="Arial" charset="0"/>
              <a:buNone/>
              <a:defRPr/>
            </a:pPr>
            <a:r>
              <a:rPr lang="zh-CN" altLang="en-US" b="1" dirty="0">
                <a:solidFill>
                  <a:schemeClr val="accent6"/>
                </a:solidFill>
                <a:ea typeface="宋体" pitchFamily="2" charset="-122"/>
              </a:rPr>
              <a:t>农产品电商</a:t>
            </a:r>
          </a:p>
        </p:txBody>
      </p:sp>
      <p:cxnSp>
        <p:nvCxnSpPr>
          <p:cNvPr id="12" name="Straight Connector 11"/>
          <p:cNvCxnSpPr/>
          <p:nvPr/>
        </p:nvCxnSpPr>
        <p:spPr bwMode="auto">
          <a:xfrm>
            <a:off x="1098798" y="1438499"/>
            <a:ext cx="4071937" cy="1587"/>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15" name="TextBox 14"/>
          <p:cNvSpPr txBox="1"/>
          <p:nvPr/>
        </p:nvSpPr>
        <p:spPr>
          <a:xfrm>
            <a:off x="6536754" y="1052736"/>
            <a:ext cx="1143000" cy="368300"/>
          </a:xfrm>
          <a:prstGeom prst="rect">
            <a:avLst/>
          </a:prstGeom>
          <a:noFill/>
        </p:spPr>
        <p:txBody>
          <a:bodyPr>
            <a:spAutoFit/>
          </a:bodyPr>
          <a:lstStyle/>
          <a:p>
            <a:pPr eaLnBrk="1" hangingPunct="1">
              <a:buFont typeface="Arial" charset="0"/>
              <a:buNone/>
              <a:defRPr/>
            </a:pPr>
            <a:r>
              <a:rPr lang="zh-CN" altLang="en-US" b="1" dirty="0">
                <a:solidFill>
                  <a:schemeClr val="accent6"/>
                </a:solidFill>
                <a:ea typeface="宋体" pitchFamily="2" charset="-122"/>
              </a:rPr>
              <a:t>农村网购</a:t>
            </a:r>
          </a:p>
        </p:txBody>
      </p:sp>
      <p:cxnSp>
        <p:nvCxnSpPr>
          <p:cNvPr id="16" name="Straight Connector 15"/>
          <p:cNvCxnSpPr/>
          <p:nvPr/>
        </p:nvCxnSpPr>
        <p:spPr bwMode="auto">
          <a:xfrm>
            <a:off x="5250879" y="1438499"/>
            <a:ext cx="3714750" cy="1587"/>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61449" name="TextBox 16"/>
          <p:cNvSpPr txBox="1">
            <a:spLocks noChangeArrowheads="1"/>
          </p:cNvSpPr>
          <p:nvPr/>
        </p:nvSpPr>
        <p:spPr bwMode="auto">
          <a:xfrm>
            <a:off x="1021010" y="1505174"/>
            <a:ext cx="4305300" cy="115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buFont typeface="Wingdings" pitchFamily="2" charset="2"/>
              <a:buChar char="n"/>
            </a:pPr>
            <a:r>
              <a:rPr lang="zh-CN" altLang="en-US" sz="1600" dirty="0">
                <a:latin typeface="微软雅黑" pitchFamily="34" charset="-122"/>
                <a:ea typeface="微软雅黑" pitchFamily="34" charset="-122"/>
              </a:rPr>
              <a:t>继图书、服装、信息产品后，农产品成为电商发展的第四轮热潮；预计</a:t>
            </a:r>
            <a:r>
              <a:rPr lang="en-US" altLang="zh-CN" sz="1600" dirty="0">
                <a:latin typeface="微软雅黑" pitchFamily="34" charset="-122"/>
                <a:ea typeface="微软雅黑" pitchFamily="34" charset="-122"/>
              </a:rPr>
              <a:t>2017</a:t>
            </a:r>
            <a:r>
              <a:rPr lang="zh-CN" altLang="en-US" sz="1600" dirty="0">
                <a:latin typeface="微软雅黑" pitchFamily="34" charset="-122"/>
                <a:ea typeface="微软雅黑" pitchFamily="34" charset="-122"/>
              </a:rPr>
              <a:t>年农产品电商将超过</a:t>
            </a:r>
            <a:r>
              <a:rPr lang="en-US" altLang="zh-CN" sz="1600" dirty="0">
                <a:solidFill>
                  <a:srgbClr val="FF0000"/>
                </a:solidFill>
                <a:latin typeface="微软雅黑" pitchFamily="34" charset="-122"/>
                <a:ea typeface="微软雅黑" pitchFamily="34" charset="-122"/>
              </a:rPr>
              <a:t>3000</a:t>
            </a:r>
            <a:r>
              <a:rPr lang="zh-CN" altLang="en-US" sz="1600" dirty="0">
                <a:solidFill>
                  <a:srgbClr val="FF0000"/>
                </a:solidFill>
                <a:latin typeface="微软雅黑" pitchFamily="34" charset="-122"/>
                <a:ea typeface="微软雅黑" pitchFamily="34" charset="-122"/>
              </a:rPr>
              <a:t>亿元</a:t>
            </a:r>
            <a:r>
              <a:rPr lang="zh-CN" altLang="en-US" sz="1600" dirty="0">
                <a:latin typeface="微软雅黑" pitchFamily="34" charset="-122"/>
                <a:ea typeface="微软雅黑" pitchFamily="34" charset="-122"/>
              </a:rPr>
              <a:t>。</a:t>
            </a:r>
          </a:p>
        </p:txBody>
      </p:sp>
      <p:sp>
        <p:nvSpPr>
          <p:cNvPr id="61450" name="Rectangle 20"/>
          <p:cNvSpPr>
            <a:spLocks noChangeArrowheads="1"/>
          </p:cNvSpPr>
          <p:nvPr/>
        </p:nvSpPr>
        <p:spPr bwMode="auto">
          <a:xfrm>
            <a:off x="5179442" y="1500411"/>
            <a:ext cx="3929062" cy="115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1" hangingPunct="1">
              <a:lnSpc>
                <a:spcPct val="150000"/>
              </a:lnSpc>
              <a:buFont typeface="Wingdings" pitchFamily="2" charset="2"/>
              <a:buChar char="n"/>
            </a:pPr>
            <a:r>
              <a:rPr lang="zh-CN" altLang="en-US" sz="1600" dirty="0">
                <a:latin typeface="微软雅黑" pitchFamily="34" charset="-122"/>
                <a:ea typeface="微软雅黑" pitchFamily="34" charset="-122"/>
              </a:rPr>
              <a:t>最近三年，我国农村网购增速超过</a:t>
            </a:r>
            <a:r>
              <a:rPr lang="en-US" altLang="zh-CN" sz="1600" dirty="0">
                <a:solidFill>
                  <a:srgbClr val="FF0000"/>
                </a:solidFill>
                <a:latin typeface="微软雅黑" pitchFamily="34" charset="-122"/>
                <a:ea typeface="微软雅黑" pitchFamily="34" charset="-122"/>
              </a:rPr>
              <a:t>100%</a:t>
            </a:r>
            <a:r>
              <a:rPr lang="zh-CN" altLang="en-US" sz="1600" dirty="0">
                <a:latin typeface="微软雅黑" pitchFamily="34" charset="-122"/>
                <a:ea typeface="微软雅黑" pitchFamily="34" charset="-122"/>
              </a:rPr>
              <a:t>，预计</a:t>
            </a:r>
            <a:r>
              <a:rPr lang="en-US" altLang="zh-CN" sz="1600" dirty="0">
                <a:latin typeface="微软雅黑" pitchFamily="34" charset="-122"/>
                <a:ea typeface="微软雅黑" pitchFamily="34" charset="-122"/>
              </a:rPr>
              <a:t>2017</a:t>
            </a:r>
            <a:r>
              <a:rPr lang="zh-CN" altLang="en-US" sz="1600" dirty="0">
                <a:latin typeface="微软雅黑" pitchFamily="34" charset="-122"/>
                <a:ea typeface="微软雅黑" pitchFamily="34" charset="-122"/>
              </a:rPr>
              <a:t>年农村网购交易额将达到</a:t>
            </a:r>
            <a:r>
              <a:rPr lang="en-US" altLang="zh-CN" sz="1600" dirty="0">
                <a:solidFill>
                  <a:srgbClr val="FF0000"/>
                </a:solidFill>
                <a:latin typeface="微软雅黑" pitchFamily="34" charset="-122"/>
                <a:ea typeface="微软雅黑" pitchFamily="34" charset="-122"/>
              </a:rPr>
              <a:t>6000</a:t>
            </a:r>
            <a:r>
              <a:rPr lang="zh-CN" altLang="en-US" sz="1600" dirty="0">
                <a:solidFill>
                  <a:srgbClr val="FF0000"/>
                </a:solidFill>
                <a:latin typeface="微软雅黑" pitchFamily="34" charset="-122"/>
                <a:ea typeface="微软雅黑" pitchFamily="34" charset="-122"/>
              </a:rPr>
              <a:t>亿元</a:t>
            </a:r>
            <a:r>
              <a:rPr lang="zh-CN" altLang="en-US" sz="1600" dirty="0">
                <a:latin typeface="微软雅黑" pitchFamily="34" charset="-122"/>
                <a:ea typeface="微软雅黑" pitchFamily="34" charset="-122"/>
              </a:rPr>
              <a:t>。</a:t>
            </a:r>
            <a:endParaRPr lang="en-US" altLang="zh-CN" sz="1600" dirty="0">
              <a:latin typeface="微软雅黑" pitchFamily="34" charset="-122"/>
              <a:ea typeface="微软雅黑" pitchFamily="34" charset="-122"/>
            </a:endParaRPr>
          </a:p>
        </p:txBody>
      </p:sp>
      <p:graphicFrame>
        <p:nvGraphicFramePr>
          <p:cNvPr id="33" name="Chart 32"/>
          <p:cNvGraphicFramePr/>
          <p:nvPr>
            <p:extLst>
              <p:ext uri="{D42A27DB-BD31-4B8C-83A1-F6EECF244321}">
                <p14:modId xmlns:p14="http://schemas.microsoft.com/office/powerpoint/2010/main" val="3916822042"/>
              </p:ext>
            </p:extLst>
          </p:nvPr>
        </p:nvGraphicFramePr>
        <p:xfrm>
          <a:off x="717344" y="2780927"/>
          <a:ext cx="2989566" cy="1443235"/>
        </p:xfrm>
        <a:graphic>
          <a:graphicData uri="http://schemas.openxmlformats.org/drawingml/2006/chart">
            <c:chart xmlns:c="http://schemas.openxmlformats.org/drawingml/2006/chart" xmlns:r="http://schemas.openxmlformats.org/officeDocument/2006/relationships" r:id="rId3"/>
          </a:graphicData>
        </a:graphic>
      </p:graphicFrame>
      <p:sp>
        <p:nvSpPr>
          <p:cNvPr id="61452" name="TextBox 33"/>
          <p:cNvSpPr txBox="1">
            <a:spLocks noChangeArrowheads="1"/>
          </p:cNvSpPr>
          <p:nvPr/>
        </p:nvSpPr>
        <p:spPr bwMode="auto">
          <a:xfrm>
            <a:off x="1000125" y="3638172"/>
            <a:ext cx="433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1400"/>
              <a:t>4.2</a:t>
            </a:r>
            <a:endParaRPr lang="zh-CN" altLang="en-US" sz="1400"/>
          </a:p>
        </p:txBody>
      </p:sp>
      <p:sp>
        <p:nvSpPr>
          <p:cNvPr id="36" name="Up Arrow 35"/>
          <p:cNvSpPr/>
          <p:nvPr/>
        </p:nvSpPr>
        <p:spPr bwMode="auto">
          <a:xfrm rot="2994665">
            <a:off x="1629569" y="2905541"/>
            <a:ext cx="238125" cy="1011237"/>
          </a:xfrm>
          <a:prstGeom prst="upArrow">
            <a:avLst>
              <a:gd name="adj1" fmla="val 50000"/>
              <a:gd name="adj2" fmla="val 125642"/>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a:lstStyle/>
          <a:p>
            <a:pPr eaLnBrk="1" hangingPunct="1">
              <a:buFont typeface="Arial" panose="020B0604020202020204" pitchFamily="34" charset="0"/>
              <a:buNone/>
              <a:defRPr/>
            </a:pPr>
            <a:endParaRPr lang="zh-CN" altLang="en-US">
              <a:solidFill>
                <a:schemeClr val="tx1"/>
              </a:solidFill>
            </a:endParaRPr>
          </a:p>
        </p:txBody>
      </p:sp>
      <p:sp>
        <p:nvSpPr>
          <p:cNvPr id="61454" name="Rectangle 36"/>
          <p:cNvSpPr>
            <a:spLocks noChangeArrowheads="1"/>
          </p:cNvSpPr>
          <p:nvPr/>
        </p:nvSpPr>
        <p:spPr bwMode="auto">
          <a:xfrm>
            <a:off x="3707904" y="2708920"/>
            <a:ext cx="543609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eaLnBrk="1" hangingPunct="1">
              <a:lnSpc>
                <a:spcPct val="150000"/>
              </a:lnSpc>
              <a:buFont typeface="Wingdings" pitchFamily="2" charset="2"/>
              <a:buChar char="n"/>
            </a:pPr>
            <a:r>
              <a:rPr lang="en-US" altLang="zh-CN" sz="1600" dirty="0" smtClean="0">
                <a:latin typeface="微软雅黑" pitchFamily="34" charset="-122"/>
                <a:ea typeface="微软雅黑" pitchFamily="34" charset="-122"/>
              </a:rPr>
              <a:t>2014</a:t>
            </a:r>
            <a:r>
              <a:rPr lang="zh-CN" altLang="en-US" sz="1600" dirty="0" smtClean="0">
                <a:latin typeface="微软雅黑" pitchFamily="34" charset="-122"/>
                <a:ea typeface="微软雅黑" pitchFamily="34" charset="-122"/>
              </a:rPr>
              <a:t>年我国</a:t>
            </a:r>
            <a:r>
              <a:rPr lang="zh-CN" altLang="en-US" sz="1600" dirty="0">
                <a:latin typeface="微软雅黑" pitchFamily="34" charset="-122"/>
                <a:ea typeface="微软雅黑" pitchFamily="34" charset="-122"/>
              </a:rPr>
              <a:t>跨境电商交易</a:t>
            </a:r>
            <a:r>
              <a:rPr lang="zh-CN" altLang="en-US" sz="1600" dirty="0" smtClean="0">
                <a:latin typeface="微软雅黑" pitchFamily="34" charset="-122"/>
                <a:ea typeface="微软雅黑" pitchFamily="34" charset="-122"/>
              </a:rPr>
              <a:t>规模</a:t>
            </a:r>
            <a:r>
              <a:rPr lang="en-US" altLang="zh-CN" sz="1600" dirty="0" smtClean="0">
                <a:solidFill>
                  <a:srgbClr val="FF0000"/>
                </a:solidFill>
                <a:latin typeface="微软雅黑" pitchFamily="34" charset="-122"/>
                <a:ea typeface="微软雅黑" pitchFamily="34" charset="-122"/>
              </a:rPr>
              <a:t>4.2</a:t>
            </a:r>
            <a:r>
              <a:rPr lang="zh-CN" altLang="en-US" sz="1600" dirty="0">
                <a:solidFill>
                  <a:srgbClr val="FF0000"/>
                </a:solidFill>
                <a:latin typeface="微软雅黑" pitchFamily="34" charset="-122"/>
                <a:ea typeface="微软雅黑" pitchFamily="34" charset="-122"/>
              </a:rPr>
              <a:t>万亿元</a:t>
            </a:r>
            <a:r>
              <a:rPr lang="zh-CN" altLang="en-US" sz="1600" dirty="0">
                <a:latin typeface="微软雅黑" pitchFamily="34" charset="-122"/>
                <a:ea typeface="微软雅黑" pitchFamily="34" charset="-122"/>
              </a:rPr>
              <a:t>，同比增长</a:t>
            </a:r>
            <a:r>
              <a:rPr lang="en-US" altLang="zh-CN" sz="1600" dirty="0">
                <a:solidFill>
                  <a:srgbClr val="FF0000"/>
                </a:solidFill>
                <a:latin typeface="微软雅黑" pitchFamily="34" charset="-122"/>
                <a:ea typeface="微软雅黑" pitchFamily="34" charset="-122"/>
              </a:rPr>
              <a:t>33.3%</a:t>
            </a:r>
            <a:r>
              <a:rPr lang="zh-CN" altLang="en-US" sz="1600" dirty="0">
                <a:latin typeface="微软雅黑" pitchFamily="34" charset="-122"/>
                <a:ea typeface="微软雅黑" pitchFamily="34" charset="-122"/>
              </a:rPr>
              <a:t>。 </a:t>
            </a:r>
            <a:endParaRPr lang="en-US" altLang="zh-CN" sz="1600" dirty="0">
              <a:latin typeface="微软雅黑" pitchFamily="34" charset="-122"/>
              <a:ea typeface="微软雅黑" pitchFamily="34" charset="-122"/>
            </a:endParaRPr>
          </a:p>
          <a:p>
            <a:pPr marL="285750" indent="-285750" eaLnBrk="1" hangingPunct="1">
              <a:lnSpc>
                <a:spcPct val="150000"/>
              </a:lnSpc>
              <a:buFont typeface="Wingdings" pitchFamily="2" charset="2"/>
              <a:buChar char="n"/>
            </a:pPr>
            <a:r>
              <a:rPr lang="en-US" altLang="zh-CN" sz="1600" dirty="0">
                <a:latin typeface="微软雅黑" pitchFamily="34" charset="-122"/>
                <a:ea typeface="微软雅黑" pitchFamily="34" charset="-122"/>
              </a:rPr>
              <a:t>2013</a:t>
            </a:r>
            <a:r>
              <a:rPr lang="zh-CN" altLang="en-US" sz="1600" dirty="0">
                <a:latin typeface="微软雅黑" pitchFamily="34" charset="-122"/>
                <a:ea typeface="微软雅黑" pitchFamily="34" charset="-122"/>
              </a:rPr>
              <a:t>年以来，我国跨境电商逐渐进入政策松绑期，预计未来三年，我国跨境电商交易规模将</a:t>
            </a:r>
            <a:r>
              <a:rPr lang="zh-CN" altLang="en-US" sz="1600" dirty="0">
                <a:solidFill>
                  <a:srgbClr val="FF0000"/>
                </a:solidFill>
                <a:latin typeface="微软雅黑" pitchFamily="34" charset="-122"/>
                <a:ea typeface="微软雅黑" pitchFamily="34" charset="-122"/>
              </a:rPr>
              <a:t>翻一番</a:t>
            </a:r>
            <a:r>
              <a:rPr lang="zh-CN" altLang="en-US" sz="1600" dirty="0">
                <a:latin typeface="微软雅黑" pitchFamily="34" charset="-122"/>
                <a:ea typeface="微软雅黑" pitchFamily="34" charset="-122"/>
              </a:rPr>
              <a:t>，达到</a:t>
            </a:r>
            <a:r>
              <a:rPr lang="en-US" altLang="zh-CN" sz="1600" dirty="0">
                <a:solidFill>
                  <a:srgbClr val="FF0000"/>
                </a:solidFill>
                <a:latin typeface="微软雅黑" pitchFamily="34" charset="-122"/>
                <a:ea typeface="微软雅黑" pitchFamily="34" charset="-122"/>
              </a:rPr>
              <a:t>8.6</a:t>
            </a:r>
            <a:r>
              <a:rPr lang="zh-CN" altLang="en-US" sz="1600" dirty="0">
                <a:solidFill>
                  <a:srgbClr val="FF0000"/>
                </a:solidFill>
                <a:latin typeface="微软雅黑" pitchFamily="34" charset="-122"/>
                <a:ea typeface="微软雅黑" pitchFamily="34" charset="-122"/>
              </a:rPr>
              <a:t>万亿元</a:t>
            </a:r>
            <a:r>
              <a:rPr lang="zh-CN" altLang="en-US" sz="1600" dirty="0">
                <a:latin typeface="微软雅黑" pitchFamily="34" charset="-122"/>
                <a:ea typeface="微软雅黑" pitchFamily="34" charset="-122"/>
              </a:rPr>
              <a:t>。</a:t>
            </a:r>
            <a:endParaRPr lang="en-US" altLang="zh-CN" sz="1600" dirty="0">
              <a:latin typeface="微软雅黑" pitchFamily="34" charset="-122"/>
              <a:ea typeface="微软雅黑" pitchFamily="34" charset="-122"/>
            </a:endParaRPr>
          </a:p>
        </p:txBody>
      </p:sp>
      <p:sp>
        <p:nvSpPr>
          <p:cNvPr id="61455" name="Rectangle 37"/>
          <p:cNvSpPr>
            <a:spLocks noChangeArrowheads="1"/>
          </p:cNvSpPr>
          <p:nvPr/>
        </p:nvSpPr>
        <p:spPr bwMode="auto">
          <a:xfrm>
            <a:off x="714375" y="3066672"/>
            <a:ext cx="12112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600" b="1">
                <a:solidFill>
                  <a:srgbClr val="FF0000"/>
                </a:solidFill>
              </a:rPr>
              <a:t>规模翻一番</a:t>
            </a:r>
          </a:p>
        </p:txBody>
      </p:sp>
      <p:sp>
        <p:nvSpPr>
          <p:cNvPr id="61456"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82306BEF-287C-4FBB-A27F-D62D155BBBE3}" type="slidenum">
              <a:rPr lang="zh-CN" altLang="en-US" smtClean="0">
                <a:solidFill>
                  <a:srgbClr val="000000"/>
                </a:solidFill>
              </a:rPr>
              <a:pPr/>
              <a:t>64</a:t>
            </a:fld>
            <a:endParaRPr lang="en-US" altLang="zh-CN" sz="1800" b="0" dirty="0" smtClean="0"/>
          </a:p>
        </p:txBody>
      </p:sp>
      <p:sp>
        <p:nvSpPr>
          <p:cNvPr id="17" name="Rounded Rectangle 6"/>
          <p:cNvSpPr/>
          <p:nvPr/>
        </p:nvSpPr>
        <p:spPr bwMode="auto">
          <a:xfrm>
            <a:off x="35496" y="4813830"/>
            <a:ext cx="606425" cy="1781571"/>
          </a:xfrm>
          <a:prstGeom prst="roundRect">
            <a:avLst/>
          </a:prstGeom>
          <a:solidFill>
            <a:schemeClr val="bg1"/>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r>
              <a:rPr lang="zh-CN" altLang="en-US" b="1" dirty="0" smtClean="0">
                <a:solidFill>
                  <a:schemeClr val="accent1">
                    <a:lumMod val="75000"/>
                  </a:schemeClr>
                </a:solidFill>
                <a:latin typeface="黑体" pitchFamily="49" charset="-122"/>
                <a:ea typeface="黑体" pitchFamily="49" charset="-122"/>
              </a:rPr>
              <a:t>三</a:t>
            </a:r>
            <a:r>
              <a:rPr lang="zh-CN" altLang="en-US" b="1" dirty="0">
                <a:solidFill>
                  <a:schemeClr val="accent1">
                    <a:lumMod val="75000"/>
                  </a:schemeClr>
                </a:solidFill>
                <a:latin typeface="黑体" pitchFamily="49" charset="-122"/>
                <a:ea typeface="黑体" pitchFamily="49" charset="-122"/>
              </a:rPr>
              <a:t>：</a:t>
            </a:r>
            <a:r>
              <a:rPr lang="zh-CN" altLang="en-US" b="1" dirty="0" smtClean="0">
                <a:solidFill>
                  <a:schemeClr val="accent1">
                    <a:lumMod val="75000"/>
                  </a:schemeClr>
                </a:solidFill>
                <a:latin typeface="黑体" pitchFamily="49" charset="-122"/>
                <a:ea typeface="黑体" pitchFamily="49" charset="-122"/>
              </a:rPr>
              <a:t>电商应用</a:t>
            </a:r>
            <a:r>
              <a:rPr lang="zh-CN" altLang="en-US" b="1" dirty="0">
                <a:solidFill>
                  <a:schemeClr val="accent1">
                    <a:lumMod val="75000"/>
                  </a:schemeClr>
                </a:solidFill>
                <a:latin typeface="黑体" pitchFamily="49" charset="-122"/>
                <a:ea typeface="黑体" pitchFamily="49" charset="-122"/>
              </a:rPr>
              <a:t>创新</a:t>
            </a:r>
          </a:p>
        </p:txBody>
      </p:sp>
      <p:sp>
        <p:nvSpPr>
          <p:cNvPr id="18" name="Pentagon 16"/>
          <p:cNvSpPr/>
          <p:nvPr/>
        </p:nvSpPr>
        <p:spPr bwMode="auto">
          <a:xfrm>
            <a:off x="763980" y="4634556"/>
            <a:ext cx="2627435" cy="378620"/>
          </a:xfrm>
          <a:prstGeom prst="homePlate">
            <a:avLst/>
          </a:prstGeom>
          <a:solidFill>
            <a:srgbClr val="92D050"/>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a:lstStyle/>
          <a:p>
            <a:pPr algn="ctr" eaLnBrk="1" hangingPunct="1">
              <a:lnSpc>
                <a:spcPct val="150000"/>
              </a:lnSpc>
              <a:buFont typeface="Arial" charset="0"/>
              <a:buNone/>
              <a:defRPr/>
            </a:pPr>
            <a:r>
              <a:rPr lang="en-US" altLang="zh-CN" sz="2000" dirty="0">
                <a:solidFill>
                  <a:schemeClr val="bg1"/>
                </a:solidFill>
                <a:latin typeface="黑体" pitchFamily="49" charset="-122"/>
                <a:ea typeface="黑体" pitchFamily="49" charset="-122"/>
              </a:rPr>
              <a:t>1.</a:t>
            </a:r>
            <a:r>
              <a:rPr lang="zh-CN" altLang="en-US" sz="2000" dirty="0">
                <a:solidFill>
                  <a:schemeClr val="bg1"/>
                </a:solidFill>
                <a:latin typeface="黑体" pitchFamily="49" charset="-122"/>
                <a:ea typeface="黑体" pitchFamily="49" charset="-122"/>
              </a:rPr>
              <a:t>提升精准营销能力</a:t>
            </a:r>
          </a:p>
        </p:txBody>
      </p:sp>
      <p:sp>
        <p:nvSpPr>
          <p:cNvPr id="19" name="TextBox 18"/>
          <p:cNvSpPr txBox="1"/>
          <p:nvPr/>
        </p:nvSpPr>
        <p:spPr>
          <a:xfrm>
            <a:off x="683568" y="5169307"/>
            <a:ext cx="2529601" cy="1569660"/>
          </a:xfrm>
          <a:prstGeom prst="rect">
            <a:avLst/>
          </a:prstGeom>
          <a:ln>
            <a:solidFill>
              <a:srgbClr val="92D050"/>
            </a:solidFill>
          </a:ln>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eaLnBrk="1" hangingPunct="1">
              <a:lnSpc>
                <a:spcPct val="150000"/>
              </a:lnSpc>
              <a:buFont typeface="Wingdings" panose="05000000000000000000" pitchFamily="2" charset="2"/>
              <a:buChar char="n"/>
              <a:defRPr/>
            </a:pPr>
            <a:r>
              <a:rPr lang="zh-CN" altLang="en-US" sz="1600" dirty="0">
                <a:latin typeface="微软雅黑" pitchFamily="34" charset="-122"/>
                <a:ea typeface="微软雅黑" pitchFamily="34" charset="-122"/>
              </a:rPr>
              <a:t>鼓励电子商务平台开放大数据资源，鼓励企业建立大数据分析能力，实现精准营销</a:t>
            </a:r>
            <a:r>
              <a:rPr lang="zh-CN" altLang="en-US" sz="16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20" name="Pentagon 22"/>
          <p:cNvSpPr/>
          <p:nvPr/>
        </p:nvSpPr>
        <p:spPr bwMode="auto">
          <a:xfrm rot="10800000">
            <a:off x="5911725" y="4623220"/>
            <a:ext cx="3133552" cy="461963"/>
          </a:xfrm>
          <a:prstGeom prst="homePlate">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a:lstStyle/>
          <a:p>
            <a:pPr algn="ctr" eaLnBrk="1" hangingPunct="1">
              <a:lnSpc>
                <a:spcPct val="150000"/>
              </a:lnSpc>
              <a:buFont typeface="Arial" charset="0"/>
              <a:buNone/>
              <a:defRPr/>
            </a:pPr>
            <a:endParaRPr lang="zh-CN" altLang="en-US" sz="2400" dirty="0">
              <a:solidFill>
                <a:schemeClr val="bg1"/>
              </a:solidFill>
            </a:endParaRPr>
          </a:p>
        </p:txBody>
      </p:sp>
      <p:sp>
        <p:nvSpPr>
          <p:cNvPr id="21" name="TextBox 24"/>
          <p:cNvSpPr txBox="1">
            <a:spLocks noChangeArrowheads="1"/>
          </p:cNvSpPr>
          <p:nvPr/>
        </p:nvSpPr>
        <p:spPr bwMode="auto">
          <a:xfrm>
            <a:off x="6299056" y="4653136"/>
            <a:ext cx="24929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dirty="0" smtClean="0">
                <a:solidFill>
                  <a:schemeClr val="bg1"/>
                </a:solidFill>
                <a:latin typeface="黑体" pitchFamily="49" charset="-122"/>
                <a:ea typeface="黑体" pitchFamily="49" charset="-122"/>
              </a:rPr>
              <a:t>2.</a:t>
            </a:r>
            <a:r>
              <a:rPr lang="zh-CN" altLang="en-US" sz="2000" dirty="0" smtClean="0">
                <a:solidFill>
                  <a:schemeClr val="bg1"/>
                </a:solidFill>
                <a:latin typeface="黑体" pitchFamily="49" charset="-122"/>
                <a:ea typeface="黑体" pitchFamily="49" charset="-122"/>
              </a:rPr>
              <a:t>提升平台服务质量</a:t>
            </a:r>
            <a:endParaRPr lang="zh-CN" altLang="en-US" sz="2000" dirty="0">
              <a:solidFill>
                <a:schemeClr val="bg1"/>
              </a:solidFill>
              <a:latin typeface="黑体" pitchFamily="49" charset="-122"/>
              <a:ea typeface="黑体" pitchFamily="49" charset="-122"/>
            </a:endParaRPr>
          </a:p>
        </p:txBody>
      </p:sp>
      <p:sp>
        <p:nvSpPr>
          <p:cNvPr id="22" name="TextBox 21"/>
          <p:cNvSpPr txBox="1"/>
          <p:nvPr/>
        </p:nvSpPr>
        <p:spPr>
          <a:xfrm>
            <a:off x="6199758" y="5171708"/>
            <a:ext cx="2665437" cy="156966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eaLnBrk="1" hangingPunct="1">
              <a:lnSpc>
                <a:spcPct val="150000"/>
              </a:lnSpc>
              <a:buFont typeface="Wingdings" panose="05000000000000000000" pitchFamily="2" charset="2"/>
              <a:buChar char="n"/>
              <a:defRPr/>
            </a:pPr>
            <a:r>
              <a:rPr lang="zh-CN" altLang="en-US" sz="1600" dirty="0">
                <a:latin typeface="微软雅黑" pitchFamily="34" charset="-122"/>
                <a:ea typeface="微软雅黑" pitchFamily="34" charset="-122"/>
              </a:rPr>
              <a:t>建立电子商务产品质量追溯体系，解决消费者维权难、退货难、产品责任追溯难等问题</a:t>
            </a:r>
            <a:r>
              <a:rPr lang="zh-CN" altLang="en-US"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p:txBody>
      </p:sp>
      <p:sp>
        <p:nvSpPr>
          <p:cNvPr id="23" name="Pentagon 26"/>
          <p:cNvSpPr/>
          <p:nvPr/>
        </p:nvSpPr>
        <p:spPr bwMode="auto">
          <a:xfrm>
            <a:off x="3483039" y="4611275"/>
            <a:ext cx="2428687" cy="431007"/>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a:lstStyle/>
          <a:p>
            <a:pPr algn="ctr">
              <a:lnSpc>
                <a:spcPct val="150000"/>
              </a:lnSpc>
              <a:defRPr/>
            </a:pPr>
            <a:r>
              <a:rPr lang="en-US" altLang="zh-CN" dirty="0">
                <a:solidFill>
                  <a:schemeClr val="bg1"/>
                </a:solidFill>
                <a:latin typeface="黑体" pitchFamily="49" charset="-122"/>
                <a:ea typeface="黑体" pitchFamily="49" charset="-122"/>
              </a:rPr>
              <a:t>3.</a:t>
            </a:r>
            <a:r>
              <a:rPr lang="zh-CN" altLang="en-US" dirty="0">
                <a:solidFill>
                  <a:schemeClr val="bg1"/>
                </a:solidFill>
                <a:latin typeface="黑体" pitchFamily="49" charset="-122"/>
                <a:ea typeface="黑体" pitchFamily="49" charset="-122"/>
              </a:rPr>
              <a:t>鼓励营销</a:t>
            </a:r>
            <a:r>
              <a:rPr lang="zh-CN" altLang="en-US" dirty="0" smtClean="0">
                <a:solidFill>
                  <a:schemeClr val="bg1"/>
                </a:solidFill>
                <a:latin typeface="黑体" pitchFamily="49" charset="-122"/>
                <a:ea typeface="黑体" pitchFamily="49" charset="-122"/>
              </a:rPr>
              <a:t>创新</a:t>
            </a:r>
            <a:endParaRPr lang="zh-CN" altLang="en-US" dirty="0">
              <a:solidFill>
                <a:schemeClr val="bg1"/>
              </a:solidFill>
            </a:endParaRPr>
          </a:p>
        </p:txBody>
      </p:sp>
      <p:sp>
        <p:nvSpPr>
          <p:cNvPr id="25" name="TextBox 28"/>
          <p:cNvSpPr txBox="1">
            <a:spLocks noChangeArrowheads="1"/>
          </p:cNvSpPr>
          <p:nvPr/>
        </p:nvSpPr>
        <p:spPr bwMode="auto">
          <a:xfrm>
            <a:off x="3131840" y="5143173"/>
            <a:ext cx="2993901" cy="1526187"/>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285750" indent="-285750">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buFont typeface="Wingdings" pitchFamily="2" charset="2"/>
              <a:buChar char="n"/>
            </a:pPr>
            <a:r>
              <a:rPr lang="zh-CN" altLang="en-US" sz="1600" dirty="0">
                <a:latin typeface="微软雅黑" pitchFamily="34" charset="-122"/>
                <a:ea typeface="微软雅黑" pitchFamily="34" charset="-122"/>
              </a:rPr>
              <a:t>鼓励企业利用移动社交、新媒体等新渠道，发展社交电商、粉丝经济等网络营销新模式</a:t>
            </a:r>
            <a:r>
              <a:rPr lang="zh-CN" altLang="en-US" sz="1600" dirty="0" smtClean="0">
                <a:latin typeface="微软雅黑" pitchFamily="34" charset="-122"/>
                <a:ea typeface="微软雅黑" pitchFamily="34" charset="-122"/>
              </a:rPr>
              <a:t>。（小米）</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192314624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矩形 137"/>
          <p:cNvSpPr>
            <a:spLocks noChangeArrowheads="1"/>
          </p:cNvSpPr>
          <p:nvPr/>
        </p:nvSpPr>
        <p:spPr bwMode="auto">
          <a:xfrm>
            <a:off x="0" y="246063"/>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800" b="1" dirty="0">
                <a:solidFill>
                  <a:srgbClr val="000000"/>
                </a:solidFill>
                <a:latin typeface="黑体" pitchFamily="49" charset="-122"/>
                <a:ea typeface="黑体" pitchFamily="49" charset="-122"/>
                <a:cs typeface="+mj-cs"/>
                <a:sym typeface="Arial" charset="0"/>
              </a:rPr>
              <a:t>融合领域四、“互联网</a:t>
            </a:r>
            <a:r>
              <a:rPr lang="en-US" altLang="zh-CN" sz="2800" b="1" dirty="0">
                <a:solidFill>
                  <a:srgbClr val="000000"/>
                </a:solidFill>
                <a:latin typeface="黑体" pitchFamily="49" charset="-122"/>
                <a:ea typeface="黑体" pitchFamily="49" charset="-122"/>
                <a:cs typeface="+mj-cs"/>
                <a:sym typeface="Arial" charset="0"/>
              </a:rPr>
              <a:t>+</a:t>
            </a:r>
            <a:r>
              <a:rPr lang="zh-CN" altLang="en-US" sz="2800" b="1" dirty="0">
                <a:solidFill>
                  <a:srgbClr val="000000"/>
                </a:solidFill>
                <a:latin typeface="黑体" pitchFamily="49" charset="-122"/>
                <a:ea typeface="黑体" pitchFamily="49" charset="-122"/>
                <a:cs typeface="+mj-cs"/>
                <a:sym typeface="Arial" charset="0"/>
              </a:rPr>
              <a:t>生活服务”</a:t>
            </a:r>
            <a:endParaRPr lang="zh-CN" altLang="en-US" sz="2800" b="1" dirty="0">
              <a:solidFill>
                <a:srgbClr val="000000"/>
              </a:solidFill>
              <a:latin typeface="黑体" pitchFamily="49" charset="-122"/>
              <a:ea typeface="黑体" pitchFamily="49" charset="-122"/>
              <a:cs typeface="+mj-cs"/>
            </a:endParaRPr>
          </a:p>
        </p:txBody>
      </p:sp>
      <p:graphicFrame>
        <p:nvGraphicFramePr>
          <p:cNvPr id="6" name="Diagram 5"/>
          <p:cNvGraphicFramePr/>
          <p:nvPr/>
        </p:nvGraphicFramePr>
        <p:xfrm>
          <a:off x="0" y="1643050"/>
          <a:ext cx="5143504" cy="5214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1748" name="Rectangle 6"/>
          <p:cNvSpPr>
            <a:spLocks noChangeArrowheads="1"/>
          </p:cNvSpPr>
          <p:nvPr/>
        </p:nvSpPr>
        <p:spPr bwMode="auto">
          <a:xfrm>
            <a:off x="285720" y="3786190"/>
            <a:ext cx="1428750" cy="785813"/>
          </a:xfrm>
          <a:prstGeom prst="rect">
            <a:avLst/>
          </a:prstGeom>
          <a:solidFill>
            <a:schemeClr val="bg1">
              <a:alpha val="0"/>
            </a:schemeClr>
          </a:solidFill>
          <a:ln w="9525" algn="ctr">
            <a:solidFill>
              <a:schemeClr val="bg1">
                <a:alpha val="0"/>
              </a:schemeClr>
            </a:solidFill>
            <a:round/>
            <a:headEnd/>
            <a:tailEnd/>
          </a:ln>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hangingPunct="1">
              <a:buFont typeface="Arial" charset="0"/>
              <a:buNone/>
              <a:defRPr/>
            </a:pPr>
            <a:r>
              <a:rPr lang="zh-CN" alt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rPr>
              <a:t>互联网</a:t>
            </a:r>
            <a:r>
              <a:rPr lang="en-US" altLang="zh-CN"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rPr>
              <a:t>+</a:t>
            </a:r>
            <a:r>
              <a:rPr lang="zh-CN" alt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49" charset="-122"/>
                <a:ea typeface="黑体" pitchFamily="49" charset="-122"/>
              </a:rPr>
              <a:t>生活服务</a:t>
            </a:r>
          </a:p>
        </p:txBody>
      </p:sp>
      <p:sp>
        <p:nvSpPr>
          <p:cNvPr id="59397" name="TextBox 7"/>
          <p:cNvSpPr txBox="1">
            <a:spLocks noChangeArrowheads="1"/>
          </p:cNvSpPr>
          <p:nvPr/>
        </p:nvSpPr>
        <p:spPr bwMode="auto">
          <a:xfrm>
            <a:off x="6072188" y="1714500"/>
            <a:ext cx="2928937"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30000"/>
              </a:lnSpc>
              <a:buFont typeface="Wingdings" pitchFamily="2" charset="2"/>
              <a:buChar char="ü"/>
            </a:pPr>
            <a:r>
              <a:rPr lang="zh-CN" altLang="en-US">
                <a:latin typeface="微软雅黑" pitchFamily="34" charset="-122"/>
                <a:ea typeface="微软雅黑" pitchFamily="34" charset="-122"/>
              </a:rPr>
              <a:t>综合利用移动支付、移动商店、室内导航等技术</a:t>
            </a:r>
            <a:endParaRPr lang="en-US" altLang="zh-CN">
              <a:latin typeface="微软雅黑" pitchFamily="34" charset="-122"/>
              <a:ea typeface="微软雅黑" pitchFamily="34" charset="-122"/>
            </a:endParaRPr>
          </a:p>
          <a:p>
            <a:pPr eaLnBrk="1" hangingPunct="1">
              <a:lnSpc>
                <a:spcPct val="130000"/>
              </a:lnSpc>
              <a:buFont typeface="Wingdings" pitchFamily="2" charset="2"/>
              <a:buChar char="ü"/>
            </a:pPr>
            <a:r>
              <a:rPr lang="zh-CN" altLang="en-US">
                <a:latin typeface="微软雅黑" pitchFamily="34" charset="-122"/>
                <a:ea typeface="微软雅黑" pitchFamily="34" charset="-122"/>
              </a:rPr>
              <a:t>打造线下体验、线上交易的体验式购物模式</a:t>
            </a:r>
            <a:endParaRPr lang="en-US" altLang="zh-CN">
              <a:latin typeface="微软雅黑" pitchFamily="34" charset="-122"/>
              <a:ea typeface="微软雅黑" pitchFamily="34" charset="-122"/>
            </a:endParaRPr>
          </a:p>
        </p:txBody>
      </p:sp>
      <p:sp>
        <p:nvSpPr>
          <p:cNvPr id="59398" name="TextBox 8"/>
          <p:cNvSpPr txBox="1">
            <a:spLocks noChangeArrowheads="1"/>
          </p:cNvSpPr>
          <p:nvPr/>
        </p:nvSpPr>
        <p:spPr bwMode="auto">
          <a:xfrm>
            <a:off x="6143625" y="3503613"/>
            <a:ext cx="2857500"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30000"/>
              </a:lnSpc>
              <a:buFont typeface="Wingdings" pitchFamily="2" charset="2"/>
              <a:buChar char="ü"/>
            </a:pPr>
            <a:r>
              <a:rPr lang="zh-CN" altLang="en-US">
                <a:latin typeface="微软雅黑" pitchFamily="34" charset="-122"/>
                <a:ea typeface="微软雅黑" pitchFamily="34" charset="-122"/>
              </a:rPr>
              <a:t>依托</a:t>
            </a:r>
            <a:r>
              <a:rPr lang="en-US" altLang="zh-CN">
                <a:latin typeface="微软雅黑" pitchFamily="34" charset="-122"/>
                <a:ea typeface="微软雅黑" pitchFamily="34" charset="-122"/>
              </a:rPr>
              <a:t>O2O</a:t>
            </a:r>
            <a:r>
              <a:rPr lang="zh-CN" altLang="en-US">
                <a:latin typeface="微软雅黑" pitchFamily="34" charset="-122"/>
                <a:ea typeface="微软雅黑" pitchFamily="34" charset="-122"/>
              </a:rPr>
              <a:t>平台，整合线下社区服务商资源</a:t>
            </a:r>
            <a:endParaRPr lang="en-US" altLang="zh-CN">
              <a:latin typeface="微软雅黑" pitchFamily="34" charset="-122"/>
              <a:ea typeface="微软雅黑" pitchFamily="34" charset="-122"/>
            </a:endParaRPr>
          </a:p>
          <a:p>
            <a:pPr eaLnBrk="1" hangingPunct="1">
              <a:lnSpc>
                <a:spcPct val="130000"/>
              </a:lnSpc>
              <a:buFont typeface="Wingdings" pitchFamily="2" charset="2"/>
              <a:buChar char="ü"/>
            </a:pPr>
            <a:r>
              <a:rPr lang="zh-CN" altLang="en-US">
                <a:latin typeface="微软雅黑" pitchFamily="34" charset="-122"/>
                <a:ea typeface="微软雅黑" pitchFamily="34" charset="-122"/>
              </a:rPr>
              <a:t>发展上门服务、即时配送、智慧物业等新模式</a:t>
            </a:r>
            <a:endParaRPr lang="en-US" altLang="zh-CN">
              <a:latin typeface="微软雅黑" pitchFamily="34" charset="-122"/>
              <a:ea typeface="微软雅黑" pitchFamily="34" charset="-122"/>
            </a:endParaRPr>
          </a:p>
        </p:txBody>
      </p:sp>
      <p:sp>
        <p:nvSpPr>
          <p:cNvPr id="59399" name="TextBox 9"/>
          <p:cNvSpPr txBox="1">
            <a:spLocks noChangeArrowheads="1"/>
          </p:cNvSpPr>
          <p:nvPr/>
        </p:nvSpPr>
        <p:spPr bwMode="auto">
          <a:xfrm>
            <a:off x="6200775" y="5362575"/>
            <a:ext cx="2786063"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buFont typeface="Wingdings" pitchFamily="2" charset="2"/>
              <a:buChar char="ü"/>
            </a:pPr>
            <a:r>
              <a:rPr lang="zh-CN" altLang="en-US">
                <a:latin typeface="微软雅黑" pitchFamily="34" charset="-122"/>
                <a:ea typeface="微软雅黑" pitchFamily="34" charset="-122"/>
              </a:rPr>
              <a:t>鼓励企业</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个体将汽车、房屋等闲置资源共享，提升社会资源利用效率</a:t>
            </a:r>
            <a:endParaRPr lang="en-US" altLang="zh-CN">
              <a:latin typeface="微软雅黑" pitchFamily="34" charset="-122"/>
              <a:ea typeface="微软雅黑" pitchFamily="34" charset="-122"/>
            </a:endParaRPr>
          </a:p>
        </p:txBody>
      </p:sp>
      <p:sp>
        <p:nvSpPr>
          <p:cNvPr id="13" name="Chevron 12"/>
          <p:cNvSpPr/>
          <p:nvPr/>
        </p:nvSpPr>
        <p:spPr bwMode="auto">
          <a:xfrm>
            <a:off x="0" y="1071563"/>
            <a:ext cx="3429000" cy="500062"/>
          </a:xfrm>
          <a:prstGeom prst="chevron">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a:lstStyle/>
          <a:p>
            <a:pPr algn="ctr" eaLnBrk="1" hangingPunct="1">
              <a:buFont typeface="Arial" panose="020B0604020202020204" pitchFamily="34" charset="0"/>
              <a:buNone/>
              <a:defRPr/>
            </a:pPr>
            <a:r>
              <a:rPr lang="zh-CN" altLang="en-US" sz="2400" dirty="0">
                <a:solidFill>
                  <a:srgbClr val="FF0000"/>
                </a:solidFill>
                <a:latin typeface="黑体" pitchFamily="49" charset="-122"/>
                <a:ea typeface="黑体" pitchFamily="49" charset="-122"/>
              </a:rPr>
              <a:t>发展方向</a:t>
            </a:r>
          </a:p>
        </p:txBody>
      </p:sp>
      <p:sp>
        <p:nvSpPr>
          <p:cNvPr id="14" name="Chevron 13"/>
          <p:cNvSpPr/>
          <p:nvPr/>
        </p:nvSpPr>
        <p:spPr bwMode="auto">
          <a:xfrm>
            <a:off x="3357563" y="1071563"/>
            <a:ext cx="2643187" cy="500062"/>
          </a:xfrm>
          <a:prstGeom prst="chevron">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a:lstStyle/>
          <a:p>
            <a:pPr algn="ctr" eaLnBrk="1" hangingPunct="1">
              <a:buFont typeface="Arial" panose="020B0604020202020204" pitchFamily="34" charset="0"/>
              <a:buNone/>
              <a:defRPr/>
            </a:pPr>
            <a:r>
              <a:rPr lang="zh-CN" altLang="en-US" sz="2400" dirty="0">
                <a:solidFill>
                  <a:srgbClr val="FF0000"/>
                </a:solidFill>
                <a:latin typeface="黑体" pitchFamily="49" charset="-122"/>
                <a:ea typeface="黑体" pitchFamily="49" charset="-122"/>
              </a:rPr>
              <a:t>应用领域</a:t>
            </a:r>
          </a:p>
        </p:txBody>
      </p:sp>
      <p:sp>
        <p:nvSpPr>
          <p:cNvPr id="15" name="Chevron 14"/>
          <p:cNvSpPr/>
          <p:nvPr/>
        </p:nvSpPr>
        <p:spPr bwMode="auto">
          <a:xfrm>
            <a:off x="5929313" y="1071563"/>
            <a:ext cx="3143250" cy="500062"/>
          </a:xfrm>
          <a:prstGeom prst="chevron">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a:lstStyle/>
          <a:p>
            <a:pPr algn="ctr" eaLnBrk="1" hangingPunct="1">
              <a:buFont typeface="Arial" panose="020B0604020202020204" pitchFamily="34" charset="0"/>
              <a:buNone/>
              <a:defRPr/>
            </a:pPr>
            <a:r>
              <a:rPr lang="zh-CN" altLang="en-US" sz="2400" dirty="0">
                <a:solidFill>
                  <a:srgbClr val="FF0000"/>
                </a:solidFill>
                <a:latin typeface="黑体" pitchFamily="49" charset="-122"/>
                <a:ea typeface="黑体" pitchFamily="49" charset="-122"/>
              </a:rPr>
              <a:t>推进路径</a:t>
            </a:r>
          </a:p>
        </p:txBody>
      </p:sp>
      <p:cxnSp>
        <p:nvCxnSpPr>
          <p:cNvPr id="17" name="Straight Connector 16"/>
          <p:cNvCxnSpPr/>
          <p:nvPr/>
        </p:nvCxnSpPr>
        <p:spPr bwMode="auto">
          <a:xfrm>
            <a:off x="1500188" y="3286125"/>
            <a:ext cx="7643812" cy="1588"/>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pic>
        <p:nvPicPr>
          <p:cNvPr id="31753" name="Picture 9"/>
          <p:cNvPicPr>
            <a:picLocks noChangeAspect="1" noChangeArrowheads="1"/>
          </p:cNvPicPr>
          <p:nvPr/>
        </p:nvPicPr>
        <p:blipFill>
          <a:blip r:embed="rId7" cstate="print"/>
          <a:srcRect/>
          <a:stretch>
            <a:fillRect/>
          </a:stretch>
        </p:blipFill>
        <p:spPr bwMode="auto">
          <a:xfrm>
            <a:off x="3357563" y="1714500"/>
            <a:ext cx="1214437" cy="642938"/>
          </a:xfrm>
          <a:prstGeom prst="rect">
            <a:avLst/>
          </a:prstGeom>
          <a:ln>
            <a:noFill/>
          </a:ln>
          <a:effectLst>
            <a:outerShdw blurRad="190500" algn="tl" rotWithShape="0">
              <a:srgbClr val="000000">
                <a:alpha val="70000"/>
              </a:srgbClr>
            </a:outerShdw>
          </a:effectLst>
        </p:spPr>
      </p:pic>
      <p:pic>
        <p:nvPicPr>
          <p:cNvPr id="31754" name="Picture 10"/>
          <p:cNvPicPr>
            <a:picLocks noChangeAspect="1" noChangeArrowheads="1"/>
          </p:cNvPicPr>
          <p:nvPr/>
        </p:nvPicPr>
        <p:blipFill>
          <a:blip r:embed="rId8" cstate="print"/>
          <a:srcRect/>
          <a:stretch>
            <a:fillRect/>
          </a:stretch>
        </p:blipFill>
        <p:spPr bwMode="auto">
          <a:xfrm>
            <a:off x="3357563" y="2500313"/>
            <a:ext cx="2428875" cy="647700"/>
          </a:xfrm>
          <a:prstGeom prst="rect">
            <a:avLst/>
          </a:prstGeom>
          <a:ln>
            <a:noFill/>
          </a:ln>
          <a:effectLst>
            <a:outerShdw blurRad="190500" algn="tl" rotWithShape="0">
              <a:srgbClr val="000000">
                <a:alpha val="70000"/>
              </a:srgbClr>
            </a:outerShdw>
          </a:effectLst>
        </p:spPr>
      </p:pic>
      <p:pic>
        <p:nvPicPr>
          <p:cNvPr id="31755" name="Picture 11"/>
          <p:cNvPicPr>
            <a:picLocks noChangeAspect="1" noChangeArrowheads="1"/>
          </p:cNvPicPr>
          <p:nvPr/>
        </p:nvPicPr>
        <p:blipFill>
          <a:blip r:embed="rId9" cstate="print"/>
          <a:srcRect/>
          <a:stretch>
            <a:fillRect/>
          </a:stretch>
        </p:blipFill>
        <p:spPr bwMode="auto">
          <a:xfrm>
            <a:off x="4572000" y="1714500"/>
            <a:ext cx="1214438" cy="642938"/>
          </a:xfrm>
          <a:prstGeom prst="rect">
            <a:avLst/>
          </a:prstGeom>
          <a:ln>
            <a:noFill/>
          </a:ln>
          <a:effectLst>
            <a:outerShdw blurRad="190500" algn="tl" rotWithShape="0">
              <a:srgbClr val="000000">
                <a:alpha val="70000"/>
              </a:srgbClr>
            </a:outerShdw>
          </a:effectLst>
        </p:spPr>
      </p:pic>
      <p:cxnSp>
        <p:nvCxnSpPr>
          <p:cNvPr id="24" name="Straight Connector 23"/>
          <p:cNvCxnSpPr/>
          <p:nvPr/>
        </p:nvCxnSpPr>
        <p:spPr bwMode="auto">
          <a:xfrm>
            <a:off x="1571625" y="5214938"/>
            <a:ext cx="7572375" cy="71437"/>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pic>
        <p:nvPicPr>
          <p:cNvPr id="31756" name="Picture 12"/>
          <p:cNvPicPr>
            <a:picLocks noChangeAspect="1" noChangeArrowheads="1"/>
          </p:cNvPicPr>
          <p:nvPr/>
        </p:nvPicPr>
        <p:blipFill>
          <a:blip r:embed="rId10" cstate="print"/>
          <a:srcRect/>
          <a:stretch>
            <a:fillRect/>
          </a:stretch>
        </p:blipFill>
        <p:spPr bwMode="auto">
          <a:xfrm>
            <a:off x="3643313" y="3357563"/>
            <a:ext cx="1000125" cy="803275"/>
          </a:xfrm>
          <a:prstGeom prst="rect">
            <a:avLst/>
          </a:prstGeom>
          <a:ln>
            <a:noFill/>
          </a:ln>
          <a:effectLst>
            <a:outerShdw blurRad="190500" algn="tl" rotWithShape="0">
              <a:srgbClr val="000000">
                <a:alpha val="70000"/>
              </a:srgbClr>
            </a:outerShdw>
          </a:effectLst>
        </p:spPr>
      </p:pic>
      <p:pic>
        <p:nvPicPr>
          <p:cNvPr id="31757" name="Picture 13"/>
          <p:cNvPicPr>
            <a:picLocks noChangeAspect="1" noChangeArrowheads="1"/>
          </p:cNvPicPr>
          <p:nvPr/>
        </p:nvPicPr>
        <p:blipFill>
          <a:blip r:embed="rId11" cstate="print"/>
          <a:srcRect/>
          <a:stretch>
            <a:fillRect/>
          </a:stretch>
        </p:blipFill>
        <p:spPr bwMode="auto">
          <a:xfrm>
            <a:off x="4857750" y="3357563"/>
            <a:ext cx="955675" cy="785812"/>
          </a:xfrm>
          <a:prstGeom prst="rect">
            <a:avLst/>
          </a:prstGeom>
          <a:ln>
            <a:noFill/>
          </a:ln>
          <a:effectLst>
            <a:outerShdw blurRad="190500" algn="tl" rotWithShape="0">
              <a:srgbClr val="000000">
                <a:alpha val="70000"/>
              </a:srgbClr>
            </a:outerShdw>
          </a:effectLst>
        </p:spPr>
      </p:pic>
      <p:pic>
        <p:nvPicPr>
          <p:cNvPr id="31758" name="Picture 14"/>
          <p:cNvPicPr>
            <a:picLocks noChangeAspect="1" noChangeArrowheads="1"/>
          </p:cNvPicPr>
          <p:nvPr/>
        </p:nvPicPr>
        <p:blipFill>
          <a:blip r:embed="rId12" cstate="print"/>
          <a:srcRect/>
          <a:stretch>
            <a:fillRect/>
          </a:stretch>
        </p:blipFill>
        <p:spPr bwMode="auto">
          <a:xfrm>
            <a:off x="3643313" y="4429125"/>
            <a:ext cx="1000125" cy="709613"/>
          </a:xfrm>
          <a:prstGeom prst="rect">
            <a:avLst/>
          </a:prstGeom>
          <a:ln>
            <a:noFill/>
          </a:ln>
          <a:effectLst>
            <a:outerShdw blurRad="190500" algn="tl" rotWithShape="0">
              <a:srgbClr val="000000">
                <a:alpha val="70000"/>
              </a:srgbClr>
            </a:outerShdw>
          </a:effectLst>
        </p:spPr>
      </p:pic>
      <p:pic>
        <p:nvPicPr>
          <p:cNvPr id="31759" name="Picture 15"/>
          <p:cNvPicPr>
            <a:picLocks noChangeAspect="1" noChangeArrowheads="1"/>
          </p:cNvPicPr>
          <p:nvPr/>
        </p:nvPicPr>
        <p:blipFill>
          <a:blip r:embed="rId13" cstate="print"/>
          <a:srcRect/>
          <a:stretch>
            <a:fillRect/>
          </a:stretch>
        </p:blipFill>
        <p:spPr bwMode="auto">
          <a:xfrm>
            <a:off x="4929188" y="4357688"/>
            <a:ext cx="900112" cy="800100"/>
          </a:xfrm>
          <a:prstGeom prst="rect">
            <a:avLst/>
          </a:prstGeom>
          <a:ln>
            <a:noFill/>
          </a:ln>
          <a:effectLst>
            <a:outerShdw blurRad="190500" algn="tl" rotWithShape="0">
              <a:srgbClr val="000000">
                <a:alpha val="70000"/>
              </a:srgbClr>
            </a:outerShdw>
          </a:effectLst>
        </p:spPr>
      </p:pic>
      <p:pic>
        <p:nvPicPr>
          <p:cNvPr id="31760" name="Picture 16"/>
          <p:cNvPicPr>
            <a:picLocks noChangeAspect="1" noChangeArrowheads="1"/>
          </p:cNvPicPr>
          <p:nvPr/>
        </p:nvPicPr>
        <p:blipFill>
          <a:blip r:embed="rId14" cstate="print"/>
          <a:srcRect/>
          <a:stretch>
            <a:fillRect/>
          </a:stretch>
        </p:blipFill>
        <p:spPr bwMode="auto">
          <a:xfrm>
            <a:off x="4243388" y="3857625"/>
            <a:ext cx="1042987" cy="785813"/>
          </a:xfrm>
          <a:prstGeom prst="rect">
            <a:avLst/>
          </a:prstGeom>
          <a:ln>
            <a:noFill/>
          </a:ln>
          <a:effectLst>
            <a:outerShdw blurRad="190500" algn="tl" rotWithShape="0">
              <a:srgbClr val="000000">
                <a:alpha val="70000"/>
              </a:srgbClr>
            </a:outerShdw>
          </a:effectLst>
        </p:spPr>
      </p:pic>
      <p:pic>
        <p:nvPicPr>
          <p:cNvPr id="31761" name="Picture 17"/>
          <p:cNvPicPr>
            <a:picLocks noChangeAspect="1" noChangeArrowheads="1"/>
          </p:cNvPicPr>
          <p:nvPr/>
        </p:nvPicPr>
        <p:blipFill>
          <a:blip r:embed="rId15" cstate="print"/>
          <a:srcRect/>
          <a:stretch>
            <a:fillRect/>
          </a:stretch>
        </p:blipFill>
        <p:spPr bwMode="auto">
          <a:xfrm>
            <a:off x="3357563" y="5357813"/>
            <a:ext cx="1500187" cy="642937"/>
          </a:xfrm>
          <a:prstGeom prst="rect">
            <a:avLst/>
          </a:prstGeom>
          <a:ln>
            <a:noFill/>
          </a:ln>
          <a:effectLst>
            <a:outerShdw blurRad="190500" algn="tl" rotWithShape="0">
              <a:srgbClr val="000000">
                <a:alpha val="70000"/>
              </a:srgbClr>
            </a:outerShdw>
          </a:effectLst>
        </p:spPr>
      </p:pic>
      <p:pic>
        <p:nvPicPr>
          <p:cNvPr id="31762" name="Picture 18"/>
          <p:cNvPicPr>
            <a:picLocks noChangeAspect="1" noChangeArrowheads="1"/>
          </p:cNvPicPr>
          <p:nvPr/>
        </p:nvPicPr>
        <p:blipFill>
          <a:blip r:embed="rId16" cstate="print"/>
          <a:srcRect/>
          <a:stretch>
            <a:fillRect/>
          </a:stretch>
        </p:blipFill>
        <p:spPr bwMode="auto">
          <a:xfrm>
            <a:off x="3371850" y="6099175"/>
            <a:ext cx="1485900" cy="704850"/>
          </a:xfrm>
          <a:prstGeom prst="rect">
            <a:avLst/>
          </a:prstGeom>
          <a:ln>
            <a:noFill/>
          </a:ln>
          <a:effectLst>
            <a:outerShdw blurRad="190500" algn="tl" rotWithShape="0">
              <a:srgbClr val="000000">
                <a:alpha val="70000"/>
              </a:srgbClr>
            </a:outerShdw>
          </a:effectLst>
        </p:spPr>
      </p:pic>
      <p:pic>
        <p:nvPicPr>
          <p:cNvPr id="31763" name="Picture 19"/>
          <p:cNvPicPr>
            <a:picLocks noChangeAspect="1" noChangeArrowheads="1"/>
          </p:cNvPicPr>
          <p:nvPr/>
        </p:nvPicPr>
        <p:blipFill>
          <a:blip r:embed="rId17" cstate="print"/>
          <a:srcRect/>
          <a:stretch>
            <a:fillRect/>
          </a:stretch>
        </p:blipFill>
        <p:spPr bwMode="auto">
          <a:xfrm>
            <a:off x="5041900" y="5319713"/>
            <a:ext cx="771525" cy="1524000"/>
          </a:xfrm>
          <a:prstGeom prst="rect">
            <a:avLst/>
          </a:prstGeom>
          <a:ln>
            <a:noFill/>
          </a:ln>
          <a:effectLst>
            <a:outerShdw blurRad="190500" algn="tl" rotWithShape="0">
              <a:srgbClr val="000000">
                <a:alpha val="70000"/>
              </a:srgbClr>
            </a:outerShdw>
          </a:effectLst>
        </p:spPr>
      </p:pic>
      <p:sp>
        <p:nvSpPr>
          <p:cNvPr id="37" name="TextBox 36"/>
          <p:cNvSpPr txBox="1"/>
          <p:nvPr/>
        </p:nvSpPr>
        <p:spPr>
          <a:xfrm>
            <a:off x="3357563" y="3382963"/>
            <a:ext cx="500062" cy="277812"/>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餐饮</a:t>
            </a:r>
          </a:p>
        </p:txBody>
      </p:sp>
      <p:sp>
        <p:nvSpPr>
          <p:cNvPr id="38" name="TextBox 37"/>
          <p:cNvSpPr txBox="1"/>
          <p:nvPr/>
        </p:nvSpPr>
        <p:spPr>
          <a:xfrm>
            <a:off x="3357563" y="3751263"/>
            <a:ext cx="500062" cy="2762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家政</a:t>
            </a:r>
          </a:p>
        </p:txBody>
      </p:sp>
      <p:sp>
        <p:nvSpPr>
          <p:cNvPr id="39" name="TextBox 38"/>
          <p:cNvSpPr txBox="1"/>
          <p:nvPr/>
        </p:nvSpPr>
        <p:spPr>
          <a:xfrm>
            <a:off x="3351213" y="4478338"/>
            <a:ext cx="500062" cy="277812"/>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洗车</a:t>
            </a:r>
          </a:p>
        </p:txBody>
      </p:sp>
      <p:sp>
        <p:nvSpPr>
          <p:cNvPr id="40" name="TextBox 39"/>
          <p:cNvSpPr txBox="1"/>
          <p:nvPr/>
        </p:nvSpPr>
        <p:spPr>
          <a:xfrm>
            <a:off x="3357563" y="4851400"/>
            <a:ext cx="501650" cy="277813"/>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美业</a:t>
            </a:r>
          </a:p>
        </p:txBody>
      </p:sp>
      <p:sp>
        <p:nvSpPr>
          <p:cNvPr id="41" name="TextBox 40"/>
          <p:cNvSpPr txBox="1"/>
          <p:nvPr/>
        </p:nvSpPr>
        <p:spPr>
          <a:xfrm>
            <a:off x="3357563" y="4108450"/>
            <a:ext cx="500062" cy="2762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生鲜</a:t>
            </a:r>
          </a:p>
        </p:txBody>
      </p:sp>
      <p:sp>
        <p:nvSpPr>
          <p:cNvPr id="42" name="TextBox 41"/>
          <p:cNvSpPr txBox="1"/>
          <p:nvPr/>
        </p:nvSpPr>
        <p:spPr>
          <a:xfrm>
            <a:off x="3357563" y="5581650"/>
            <a:ext cx="500062" cy="2762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打车</a:t>
            </a:r>
          </a:p>
        </p:txBody>
      </p:sp>
      <p:sp>
        <p:nvSpPr>
          <p:cNvPr id="43" name="TextBox 42"/>
          <p:cNvSpPr txBox="1"/>
          <p:nvPr/>
        </p:nvSpPr>
        <p:spPr>
          <a:xfrm>
            <a:off x="3352800" y="5924550"/>
            <a:ext cx="500063" cy="2762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停车</a:t>
            </a:r>
          </a:p>
        </p:txBody>
      </p:sp>
      <p:sp>
        <p:nvSpPr>
          <p:cNvPr id="44" name="TextBox 43"/>
          <p:cNvSpPr txBox="1"/>
          <p:nvPr/>
        </p:nvSpPr>
        <p:spPr>
          <a:xfrm>
            <a:off x="3357563" y="6310313"/>
            <a:ext cx="500062" cy="277812"/>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租房</a:t>
            </a:r>
          </a:p>
        </p:txBody>
      </p:sp>
      <p:sp>
        <p:nvSpPr>
          <p:cNvPr id="45" name="TextBox 44"/>
          <p:cNvSpPr txBox="1"/>
          <p:nvPr/>
        </p:nvSpPr>
        <p:spPr>
          <a:xfrm>
            <a:off x="3357563" y="1795463"/>
            <a:ext cx="500062" cy="2762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商场</a:t>
            </a:r>
          </a:p>
        </p:txBody>
      </p:sp>
      <p:sp>
        <p:nvSpPr>
          <p:cNvPr id="47" name="TextBox 46"/>
          <p:cNvSpPr txBox="1"/>
          <p:nvPr/>
        </p:nvSpPr>
        <p:spPr>
          <a:xfrm>
            <a:off x="3357563" y="2643188"/>
            <a:ext cx="500062" cy="2762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百货</a:t>
            </a:r>
          </a:p>
        </p:txBody>
      </p:sp>
      <p:sp>
        <p:nvSpPr>
          <p:cNvPr id="48" name="TextBox 47"/>
          <p:cNvSpPr txBox="1"/>
          <p:nvPr/>
        </p:nvSpPr>
        <p:spPr>
          <a:xfrm>
            <a:off x="3357563" y="2214563"/>
            <a:ext cx="500062" cy="2762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charset="0"/>
              <a:buNone/>
              <a:defRPr/>
            </a:pPr>
            <a:r>
              <a:rPr lang="zh-CN" altLang="en-US" sz="1200" dirty="0"/>
              <a:t>超市</a:t>
            </a:r>
          </a:p>
        </p:txBody>
      </p:sp>
      <p:sp>
        <p:nvSpPr>
          <p:cNvPr id="59427" name="灯片编号占位符 1"/>
          <p:cNvSpPr>
            <a:spLocks noGrp="1"/>
          </p:cNvSpPr>
          <p:nvPr>
            <p:ph type="sldNum" sz="quarter" idx="12"/>
          </p:nvPr>
        </p:nvSpPr>
        <p:spPr>
          <a:xfrm>
            <a:off x="6904038" y="6481763"/>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B098BE21-6D30-440B-85EC-EE0297622F5B}" type="slidenum">
              <a:rPr lang="zh-CN" altLang="en-US" smtClean="0">
                <a:solidFill>
                  <a:srgbClr val="000000"/>
                </a:solidFill>
              </a:rPr>
              <a:pPr/>
              <a:t>65</a:t>
            </a:fld>
            <a:endParaRPr lang="en-US" altLang="zh-CN" sz="1800" b="0" smtClean="0"/>
          </a:p>
        </p:txBody>
      </p:sp>
    </p:spTree>
    <p:extLst>
      <p:ext uri="{BB962C8B-B14F-4D97-AF65-F5344CB8AC3E}">
        <p14:creationId xmlns:p14="http://schemas.microsoft.com/office/powerpoint/2010/main" val="368742043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8520" y="1916832"/>
            <a:ext cx="9756576" cy="2376214"/>
          </a:xfrm>
        </p:spPr>
        <p:txBody>
          <a:bodyPr/>
          <a:lstStyle/>
          <a:p>
            <a:pPr>
              <a:lnSpc>
                <a:spcPct val="150000"/>
              </a:lnSpc>
              <a:defRPr/>
            </a:pPr>
            <a:r>
              <a:rPr lang="en-US" altLang="zh-CN" sz="4800" kern="1200" dirty="0" smtClean="0">
                <a:latin typeface="黑体" pitchFamily="49" charset="-122"/>
                <a:ea typeface="黑体" pitchFamily="49" charset="-122"/>
                <a:cs typeface="+mn-cs"/>
              </a:rPr>
              <a:t>ICT</a:t>
            </a:r>
            <a:r>
              <a:rPr lang="zh-CN" altLang="en-US" sz="4800" kern="1200" dirty="0" smtClean="0">
                <a:latin typeface="黑体" pitchFamily="49" charset="-122"/>
                <a:ea typeface="黑体" pitchFamily="49" charset="-122"/>
                <a:cs typeface="+mn-cs"/>
              </a:rPr>
              <a:t>领域</a:t>
            </a:r>
            <a:r>
              <a:rPr lang="en-US" altLang="zh-CN" sz="4800" kern="1200" dirty="0" smtClean="0">
                <a:latin typeface="黑体" pitchFamily="49" charset="-122"/>
                <a:ea typeface="黑体" pitchFamily="49" charset="-122"/>
                <a:cs typeface="+mn-cs"/>
              </a:rPr>
              <a:t/>
            </a:r>
            <a:br>
              <a:rPr lang="en-US" altLang="zh-CN" sz="4800" kern="1200" dirty="0" smtClean="0">
                <a:latin typeface="黑体" pitchFamily="49" charset="-122"/>
                <a:ea typeface="黑体" pitchFamily="49" charset="-122"/>
                <a:cs typeface="+mn-cs"/>
              </a:rPr>
            </a:br>
            <a:r>
              <a:rPr lang="zh-CN" altLang="en-US" sz="4800" kern="1200" dirty="0" smtClean="0">
                <a:latin typeface="黑体" pitchFamily="49" charset="-122"/>
                <a:ea typeface="黑体" pitchFamily="49" charset="-122"/>
                <a:cs typeface="+mn-cs"/>
              </a:rPr>
              <a:t>面临变革、孕育</a:t>
            </a:r>
            <a:r>
              <a:rPr lang="zh-CN" altLang="en-US" sz="4800" kern="1200" dirty="0" smtClean="0">
                <a:latin typeface="黑体" pitchFamily="49" charset="-122"/>
                <a:ea typeface="黑体" pitchFamily="49" charset="-122"/>
              </a:rPr>
              <a:t>创新、支撑发展！</a:t>
            </a:r>
            <a:endParaRPr lang="zh-CN" altLang="en-US" sz="4800" kern="1200" dirty="0">
              <a:latin typeface="黑体" pitchFamily="49" charset="-122"/>
              <a:ea typeface="黑体" pitchFamily="49" charset="-122"/>
              <a:cs typeface="+mn-cs"/>
            </a:endParaRPr>
          </a:p>
        </p:txBody>
      </p:sp>
      <p:sp>
        <p:nvSpPr>
          <p:cNvPr id="98307" name="灯片编号占位符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fld id="{16DCE489-C48D-4AD8-A272-F0B139B848F3}" type="slidenum">
              <a:rPr lang="zh-CN" altLang="en-US" smtClean="0">
                <a:solidFill>
                  <a:srgbClr val="000000"/>
                </a:solidFill>
              </a:rPr>
              <a:pPr/>
              <a:t>66</a:t>
            </a:fld>
            <a:endParaRPr lang="en-US" altLang="zh-CN" sz="1800" b="0" smtClean="0"/>
          </a:p>
        </p:txBody>
      </p:sp>
    </p:spTree>
    <p:extLst>
      <p:ext uri="{BB962C8B-B14F-4D97-AF65-F5344CB8AC3E}">
        <p14:creationId xmlns:p14="http://schemas.microsoft.com/office/powerpoint/2010/main" val="8972773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eaLnBrk="0" fontAlgn="base" hangingPunct="0">
              <a:spcAft>
                <a:spcPct val="0"/>
              </a:spcAft>
            </a:pPr>
            <a:r>
              <a:rPr lang="zh-CN" altLang="en-US" sz="2800" b="1" dirty="0">
                <a:latin typeface="黑体" pitchFamily="49" charset="-122"/>
                <a:ea typeface="黑体" pitchFamily="49" charset="-122"/>
              </a:rPr>
              <a:t>电信用户加速向宽带化、移动化升级</a:t>
            </a:r>
          </a:p>
        </p:txBody>
      </p:sp>
      <p:sp>
        <p:nvSpPr>
          <p:cNvPr id="15" name="TextBox 43"/>
          <p:cNvSpPr>
            <a:spLocks noChangeArrowheads="1"/>
          </p:cNvSpPr>
          <p:nvPr/>
        </p:nvSpPr>
        <p:spPr bwMode="auto">
          <a:xfrm>
            <a:off x="223990" y="6345493"/>
            <a:ext cx="7180420" cy="2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0" rIns="91420" bIns="4571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Font typeface="Wingdings" pitchFamily="2" charset="2"/>
              <a:buNone/>
            </a:pPr>
            <a:r>
              <a:rPr lang="zh-CN" altLang="en-US" sz="1050" dirty="0">
                <a:solidFill>
                  <a:srgbClr val="000000"/>
                </a:solidFill>
                <a:latin typeface="微软雅黑" pitchFamily="34" charset="-122"/>
                <a:ea typeface="微软雅黑" pitchFamily="34" charset="-122"/>
              </a:rPr>
              <a:t>数据来源：</a:t>
            </a:r>
            <a:r>
              <a:rPr lang="en-US" altLang="zh-CN" sz="1050" dirty="0">
                <a:solidFill>
                  <a:srgbClr val="000000"/>
                </a:solidFill>
                <a:latin typeface="微软雅黑" pitchFamily="34" charset="-122"/>
                <a:ea typeface="微软雅黑" pitchFamily="34" charset="-122"/>
              </a:rPr>
              <a:t>GSMA</a:t>
            </a:r>
            <a:r>
              <a:rPr lang="zh-CN" altLang="en-US" sz="1050" dirty="0">
                <a:solidFill>
                  <a:srgbClr val="000000"/>
                </a:solidFill>
                <a:latin typeface="微软雅黑" pitchFamily="34" charset="-122"/>
                <a:ea typeface="微软雅黑" pitchFamily="34" charset="-122"/>
              </a:rPr>
              <a:t>、</a:t>
            </a:r>
            <a:r>
              <a:rPr lang="en-US" altLang="zh-CN" sz="1050" dirty="0">
                <a:solidFill>
                  <a:srgbClr val="000000"/>
                </a:solidFill>
                <a:latin typeface="微软雅黑" pitchFamily="34" charset="-122"/>
                <a:ea typeface="微软雅黑" pitchFamily="34" charset="-122"/>
              </a:rPr>
              <a:t>Point Topic</a:t>
            </a:r>
            <a:r>
              <a:rPr lang="zh-CN" altLang="en-US" sz="1050" dirty="0">
                <a:solidFill>
                  <a:srgbClr val="000000"/>
                </a:solidFill>
                <a:latin typeface="微软雅黑" pitchFamily="34" charset="-122"/>
                <a:ea typeface="微软雅黑" pitchFamily="34" charset="-122"/>
              </a:rPr>
              <a:t>、</a:t>
            </a:r>
            <a:r>
              <a:rPr lang="en-US" altLang="zh-CN" sz="1050" dirty="0">
                <a:solidFill>
                  <a:srgbClr val="000000"/>
                </a:solidFill>
                <a:latin typeface="微软雅黑" pitchFamily="34" charset="-122"/>
                <a:ea typeface="微软雅黑" pitchFamily="34" charset="-122"/>
              </a:rPr>
              <a:t>Cisco </a:t>
            </a:r>
            <a:r>
              <a:rPr lang="en-US" altLang="zh-CN" sz="1050" dirty="0" smtClean="0">
                <a:solidFill>
                  <a:srgbClr val="000000"/>
                </a:solidFill>
                <a:latin typeface="微软雅黑" pitchFamily="34" charset="-122"/>
                <a:ea typeface="微软雅黑" pitchFamily="34" charset="-122"/>
              </a:rPr>
              <a:t>VNI</a:t>
            </a:r>
            <a:r>
              <a:rPr lang="zh-CN" altLang="en-US" sz="1050" dirty="0" smtClean="0">
                <a:solidFill>
                  <a:srgbClr val="000000"/>
                </a:solidFill>
                <a:latin typeface="微软雅黑" pitchFamily="34" charset="-122"/>
                <a:ea typeface="微软雅黑" pitchFamily="34" charset="-122"/>
              </a:rPr>
              <a:t>、</a:t>
            </a:r>
            <a:r>
              <a:rPr lang="en-US" altLang="zh-CN" sz="1050" dirty="0" smtClean="0">
                <a:solidFill>
                  <a:srgbClr val="000000"/>
                </a:solidFill>
                <a:latin typeface="微软雅黑" pitchFamily="34" charset="-122"/>
                <a:ea typeface="微软雅黑" pitchFamily="34" charset="-122"/>
              </a:rPr>
              <a:t>MIIT</a:t>
            </a:r>
            <a:r>
              <a:rPr lang="zh-CN" altLang="en-US" sz="1050" dirty="0" smtClean="0">
                <a:solidFill>
                  <a:srgbClr val="000000"/>
                </a:solidFill>
                <a:latin typeface="微软雅黑" pitchFamily="34" charset="-122"/>
                <a:ea typeface="微软雅黑" pitchFamily="34" charset="-122"/>
              </a:rPr>
              <a:t>，  移动宽带用户包括</a:t>
            </a:r>
            <a:r>
              <a:rPr lang="en-US" altLang="zh-CN" sz="1050" dirty="0" smtClean="0">
                <a:solidFill>
                  <a:srgbClr val="000000"/>
                </a:solidFill>
                <a:latin typeface="微软雅黑" pitchFamily="34" charset="-122"/>
                <a:ea typeface="微软雅黑" pitchFamily="34" charset="-122"/>
              </a:rPr>
              <a:t>3G</a:t>
            </a:r>
            <a:r>
              <a:rPr lang="zh-CN" altLang="en-US" sz="1050" dirty="0" smtClean="0">
                <a:solidFill>
                  <a:srgbClr val="000000"/>
                </a:solidFill>
                <a:latin typeface="微软雅黑" pitchFamily="34" charset="-122"/>
                <a:ea typeface="微软雅黑" pitchFamily="34" charset="-122"/>
              </a:rPr>
              <a:t>、</a:t>
            </a:r>
            <a:r>
              <a:rPr lang="en-US" altLang="zh-CN" sz="1050" dirty="0" smtClean="0">
                <a:solidFill>
                  <a:srgbClr val="000000"/>
                </a:solidFill>
                <a:latin typeface="微软雅黑" pitchFamily="34" charset="-122"/>
                <a:ea typeface="微软雅黑" pitchFamily="34" charset="-122"/>
              </a:rPr>
              <a:t>4G</a:t>
            </a:r>
            <a:endParaRPr lang="zh-CN" altLang="en-US" sz="1050" dirty="0">
              <a:solidFill>
                <a:srgbClr val="000000"/>
              </a:solidFill>
              <a:latin typeface="微软雅黑" pitchFamily="34" charset="-122"/>
              <a:ea typeface="微软雅黑" pitchFamily="34" charset="-122"/>
            </a:endParaRPr>
          </a:p>
        </p:txBody>
      </p:sp>
      <p:graphicFrame>
        <p:nvGraphicFramePr>
          <p:cNvPr id="13" name="图表 12"/>
          <p:cNvGraphicFramePr/>
          <p:nvPr/>
        </p:nvGraphicFramePr>
        <p:xfrm>
          <a:off x="223991" y="2871788"/>
          <a:ext cx="4348009" cy="349951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图表 13"/>
          <p:cNvGraphicFramePr/>
          <p:nvPr/>
        </p:nvGraphicFramePr>
        <p:xfrm>
          <a:off x="4686300" y="2871787"/>
          <a:ext cx="4186238" cy="3499515"/>
        </p:xfrm>
        <a:graphic>
          <a:graphicData uri="http://schemas.openxmlformats.org/drawingml/2006/chart">
            <c:chart xmlns:c="http://schemas.openxmlformats.org/drawingml/2006/chart" xmlns:r="http://schemas.openxmlformats.org/officeDocument/2006/relationships" r:id="rId3"/>
          </a:graphicData>
        </a:graphic>
      </p:graphicFrame>
      <p:sp>
        <p:nvSpPr>
          <p:cNvPr id="19" name="矩形 18"/>
          <p:cNvSpPr/>
          <p:nvPr/>
        </p:nvSpPr>
        <p:spPr>
          <a:xfrm>
            <a:off x="556565" y="980728"/>
            <a:ext cx="8341134" cy="2031325"/>
          </a:xfrm>
          <a:prstGeom prst="rect">
            <a:avLst/>
          </a:prstGeom>
        </p:spPr>
        <p:txBody>
          <a:bodyPr wrap="square">
            <a:spAutoFit/>
          </a:bodyPr>
          <a:lstStyle/>
          <a:p>
            <a:pPr>
              <a:lnSpc>
                <a:spcPct val="150000"/>
              </a:lnSpc>
              <a:buClr>
                <a:prstClr val="black"/>
              </a:buClr>
              <a:buSzPct val="80000"/>
              <a:defRPr/>
            </a:pPr>
            <a:r>
              <a:rPr kumimoji="1" lang="zh-CN" altLang="en-US" sz="2000" dirty="0">
                <a:solidFill>
                  <a:prstClr val="black"/>
                </a:solidFill>
                <a:latin typeface="微软雅黑" pitchFamily="34" charset="-122"/>
                <a:ea typeface="微软雅黑" pitchFamily="34" charset="-122"/>
              </a:rPr>
              <a:t>移动用户加快向</a:t>
            </a:r>
            <a:r>
              <a:rPr kumimoji="1" lang="en-US" altLang="zh-CN" sz="2000" dirty="0">
                <a:solidFill>
                  <a:prstClr val="black"/>
                </a:solidFill>
                <a:latin typeface="微软雅黑" pitchFamily="34" charset="-122"/>
                <a:ea typeface="微软雅黑" pitchFamily="34" charset="-122"/>
              </a:rPr>
              <a:t>4G</a:t>
            </a:r>
            <a:r>
              <a:rPr kumimoji="1" lang="zh-CN" altLang="en-US" sz="2000" dirty="0">
                <a:solidFill>
                  <a:prstClr val="black"/>
                </a:solidFill>
                <a:latin typeface="微软雅黑" pitchFamily="34" charset="-122"/>
                <a:ea typeface="微软雅黑" pitchFamily="34" charset="-122"/>
              </a:rPr>
              <a:t>迁移</a:t>
            </a:r>
            <a:r>
              <a:rPr kumimoji="1" lang="zh-CN" altLang="en-US" sz="2000" dirty="0" smtClean="0">
                <a:solidFill>
                  <a:prstClr val="black"/>
                </a:solidFill>
                <a:latin typeface="微软雅黑" pitchFamily="34" charset="-122"/>
                <a:ea typeface="微软雅黑" pitchFamily="34" charset="-122"/>
              </a:rPr>
              <a:t>，</a:t>
            </a:r>
            <a:r>
              <a:rPr kumimoji="1" lang="en-US" altLang="zh-CN" sz="2000" dirty="0">
                <a:solidFill>
                  <a:prstClr val="black"/>
                </a:solidFill>
                <a:latin typeface="微软雅黑" pitchFamily="34" charset="-122"/>
                <a:ea typeface="微软雅黑" pitchFamily="34" charset="-122"/>
              </a:rPr>
              <a:t> 2015</a:t>
            </a:r>
            <a:r>
              <a:rPr kumimoji="1" lang="zh-CN" altLang="en-US" sz="2000" dirty="0">
                <a:solidFill>
                  <a:prstClr val="black"/>
                </a:solidFill>
                <a:latin typeface="微软雅黑" pitchFamily="34" charset="-122"/>
                <a:ea typeface="微软雅黑" pitchFamily="34" charset="-122"/>
              </a:rPr>
              <a:t>年</a:t>
            </a:r>
            <a:r>
              <a:rPr kumimoji="1" lang="zh-CN" altLang="en-US" sz="2000" dirty="0" smtClean="0">
                <a:solidFill>
                  <a:prstClr val="black"/>
                </a:solidFill>
                <a:latin typeface="微软雅黑" pitchFamily="34" charset="-122"/>
                <a:ea typeface="微软雅黑" pitchFamily="34" charset="-122"/>
              </a:rPr>
              <a:t>我国</a:t>
            </a:r>
            <a:r>
              <a:rPr kumimoji="1" lang="zh-CN" altLang="en-US" sz="2000" dirty="0">
                <a:solidFill>
                  <a:prstClr val="black"/>
                </a:solidFill>
                <a:latin typeface="微软雅黑" pitchFamily="34" charset="-122"/>
                <a:ea typeface="微软雅黑" pitchFamily="34" charset="-122"/>
              </a:rPr>
              <a:t>移动宽带用户占比已经超过</a:t>
            </a:r>
            <a:r>
              <a:rPr kumimoji="1" lang="en-US" altLang="zh-CN" sz="2800" dirty="0">
                <a:solidFill>
                  <a:srgbClr val="C00000"/>
                </a:solidFill>
                <a:latin typeface="微软雅黑" pitchFamily="34" charset="-122"/>
                <a:ea typeface="微软雅黑" pitchFamily="34" charset="-122"/>
              </a:rPr>
              <a:t>60</a:t>
            </a:r>
            <a:r>
              <a:rPr kumimoji="1" lang="en-US" altLang="zh-CN" sz="2000" dirty="0">
                <a:solidFill>
                  <a:srgbClr val="C00000"/>
                </a:solidFill>
                <a:latin typeface="微软雅黑" pitchFamily="34" charset="-122"/>
                <a:ea typeface="微软雅黑" pitchFamily="34" charset="-122"/>
              </a:rPr>
              <a:t>%</a:t>
            </a:r>
          </a:p>
          <a:p>
            <a:pPr>
              <a:lnSpc>
                <a:spcPct val="150000"/>
              </a:lnSpc>
              <a:buClr>
                <a:prstClr val="black"/>
              </a:buClr>
              <a:buSzPct val="80000"/>
              <a:defRPr/>
            </a:pPr>
            <a:r>
              <a:rPr kumimoji="1" lang="zh-CN" altLang="en-US" sz="2000" dirty="0">
                <a:solidFill>
                  <a:prstClr val="black"/>
                </a:solidFill>
                <a:latin typeface="微软雅黑" pitchFamily="34" charset="-122"/>
                <a:ea typeface="微软雅黑" pitchFamily="34" charset="-122"/>
              </a:rPr>
              <a:t>宽带接入全面</a:t>
            </a:r>
            <a:r>
              <a:rPr kumimoji="1" lang="zh-CN" altLang="en-US" sz="2000" dirty="0" smtClean="0">
                <a:solidFill>
                  <a:prstClr val="black"/>
                </a:solidFill>
                <a:latin typeface="微软雅黑" pitchFamily="34" charset="-122"/>
                <a:ea typeface="微软雅黑" pitchFamily="34" charset="-122"/>
              </a:rPr>
              <a:t>进入</a:t>
            </a:r>
            <a:r>
              <a:rPr kumimoji="1" lang="zh-CN" altLang="en-US" sz="2800" dirty="0">
                <a:solidFill>
                  <a:srgbClr val="C00000"/>
                </a:solidFill>
                <a:latin typeface="微软雅黑" pitchFamily="34" charset="-122"/>
                <a:ea typeface="微软雅黑" pitchFamily="34" charset="-122"/>
              </a:rPr>
              <a:t>高速时代</a:t>
            </a:r>
            <a:r>
              <a:rPr kumimoji="1" lang="zh-CN" altLang="en-US" sz="2000" dirty="0" smtClean="0">
                <a:solidFill>
                  <a:prstClr val="black"/>
                </a:solidFill>
                <a:latin typeface="微软雅黑" pitchFamily="34" charset="-122"/>
                <a:ea typeface="微软雅黑" pitchFamily="34" charset="-122"/>
              </a:rPr>
              <a:t>，</a:t>
            </a:r>
            <a:r>
              <a:rPr kumimoji="1" lang="en-US" altLang="zh-CN" sz="2000" dirty="0">
                <a:solidFill>
                  <a:prstClr val="black"/>
                </a:solidFill>
                <a:latin typeface="微软雅黑" pitchFamily="34" charset="-122"/>
                <a:ea typeface="微软雅黑" pitchFamily="34" charset="-122"/>
              </a:rPr>
              <a:t> 2015</a:t>
            </a:r>
            <a:r>
              <a:rPr kumimoji="1" lang="zh-CN" altLang="en-US" sz="2000" dirty="0">
                <a:solidFill>
                  <a:prstClr val="black"/>
                </a:solidFill>
                <a:latin typeface="微软雅黑" pitchFamily="34" charset="-122"/>
                <a:ea typeface="微软雅黑" pitchFamily="34" charset="-122"/>
              </a:rPr>
              <a:t>年</a:t>
            </a:r>
            <a:r>
              <a:rPr kumimoji="1" lang="zh-CN" altLang="en-US" sz="2000" dirty="0" smtClean="0">
                <a:solidFill>
                  <a:prstClr val="black"/>
                </a:solidFill>
                <a:latin typeface="微软雅黑" pitchFamily="34" charset="-122"/>
                <a:ea typeface="微软雅黑" pitchFamily="34" charset="-122"/>
              </a:rPr>
              <a:t>光纤</a:t>
            </a:r>
            <a:r>
              <a:rPr kumimoji="1" lang="zh-CN" altLang="en-US" sz="2000" dirty="0">
                <a:solidFill>
                  <a:prstClr val="black"/>
                </a:solidFill>
                <a:latin typeface="微软雅黑" pitchFamily="34" charset="-122"/>
                <a:ea typeface="微软雅黑" pitchFamily="34" charset="-122"/>
              </a:rPr>
              <a:t>接入用户数突破</a:t>
            </a:r>
            <a:r>
              <a:rPr kumimoji="1" lang="en-US" altLang="zh-CN" sz="2800" dirty="0">
                <a:solidFill>
                  <a:srgbClr val="C00000"/>
                </a:solidFill>
                <a:latin typeface="微软雅黑" pitchFamily="34" charset="-122"/>
                <a:ea typeface="微软雅黑" pitchFamily="34" charset="-122"/>
              </a:rPr>
              <a:t>1</a:t>
            </a:r>
            <a:r>
              <a:rPr kumimoji="1" lang="zh-CN" altLang="en-US" sz="2000" dirty="0">
                <a:solidFill>
                  <a:srgbClr val="C00000"/>
                </a:solidFill>
                <a:latin typeface="微软雅黑" pitchFamily="34" charset="-122"/>
                <a:ea typeface="微软雅黑" pitchFamily="34" charset="-122"/>
              </a:rPr>
              <a:t>亿户</a:t>
            </a:r>
            <a:endParaRPr kumimoji="1" lang="en-US" altLang="zh-CN" sz="2000" dirty="0">
              <a:solidFill>
                <a:srgbClr val="C00000"/>
              </a:solidFill>
              <a:latin typeface="微软雅黑" pitchFamily="34" charset="-122"/>
              <a:ea typeface="微软雅黑" pitchFamily="34" charset="-122"/>
            </a:endParaRPr>
          </a:p>
          <a:p>
            <a:pPr>
              <a:lnSpc>
                <a:spcPct val="150000"/>
              </a:lnSpc>
              <a:buClr>
                <a:prstClr val="black"/>
              </a:buClr>
              <a:buSzPct val="80000"/>
              <a:defRPr/>
            </a:pPr>
            <a:r>
              <a:rPr kumimoji="1" lang="zh-CN" altLang="en-US" sz="2000" dirty="0">
                <a:solidFill>
                  <a:prstClr val="black"/>
                </a:solidFill>
                <a:latin typeface="微软雅黑" pitchFamily="34" charset="-122"/>
                <a:ea typeface="微软雅黑" pitchFamily="34" charset="-122"/>
                <a:sym typeface="Times New Roman" pitchFamily="18" charset="0"/>
              </a:rPr>
              <a:t>我国移动宽带、光纤用户占</a:t>
            </a:r>
            <a:r>
              <a:rPr kumimoji="1" lang="zh-CN" altLang="en-US" sz="2000" dirty="0" smtClean="0">
                <a:solidFill>
                  <a:prstClr val="black"/>
                </a:solidFill>
                <a:latin typeface="微软雅黑" pitchFamily="34" charset="-122"/>
                <a:ea typeface="微软雅黑" pitchFamily="34" charset="-122"/>
                <a:sym typeface="Times New Roman" pitchFamily="18" charset="0"/>
              </a:rPr>
              <a:t>比</a:t>
            </a:r>
            <a:r>
              <a:rPr kumimoji="1" lang="zh-CN" altLang="en-US" sz="2800" dirty="0" smtClean="0">
                <a:solidFill>
                  <a:srgbClr val="C00000"/>
                </a:solidFill>
                <a:latin typeface="微软雅黑" pitchFamily="34" charset="-122"/>
                <a:ea typeface="微软雅黑" pitchFamily="34" charset="-122"/>
                <a:sym typeface="Times New Roman" pitchFamily="18" charset="0"/>
              </a:rPr>
              <a:t>赶超</a:t>
            </a:r>
            <a:r>
              <a:rPr kumimoji="1" lang="zh-CN" altLang="en-US" sz="2000" dirty="0" smtClean="0">
                <a:solidFill>
                  <a:srgbClr val="C00000"/>
                </a:solidFill>
                <a:latin typeface="微软雅黑" pitchFamily="34" charset="-122"/>
                <a:ea typeface="微软雅黑" pitchFamily="34" charset="-122"/>
                <a:sym typeface="Times New Roman" pitchFamily="18" charset="0"/>
              </a:rPr>
              <a:t>全球</a:t>
            </a:r>
            <a:r>
              <a:rPr kumimoji="1" lang="zh-CN" altLang="en-US" sz="2000" dirty="0">
                <a:solidFill>
                  <a:srgbClr val="C00000"/>
                </a:solidFill>
                <a:latin typeface="微软雅黑" pitchFamily="34" charset="-122"/>
                <a:ea typeface="微软雅黑" pitchFamily="34" charset="-122"/>
                <a:sym typeface="Times New Roman" pitchFamily="18" charset="0"/>
              </a:rPr>
              <a:t>平均水平</a:t>
            </a:r>
            <a:endParaRPr kumimoji="1" lang="en-US" altLang="zh-CN" sz="2000" dirty="0">
              <a:solidFill>
                <a:srgbClr val="C00000"/>
              </a:solidFill>
              <a:latin typeface="微软雅黑" pitchFamily="34" charset="-122"/>
              <a:ea typeface="微软雅黑" pitchFamily="34" charset="-122"/>
              <a:sym typeface="Times New Roman" pitchFamily="18" charset="0"/>
            </a:endParaRPr>
          </a:p>
        </p:txBody>
      </p:sp>
      <p:sp>
        <p:nvSpPr>
          <p:cNvPr id="20" name="椭圆 19"/>
          <p:cNvSpPr/>
          <p:nvPr/>
        </p:nvSpPr>
        <p:spPr>
          <a:xfrm>
            <a:off x="3643313" y="2828926"/>
            <a:ext cx="814388" cy="161448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8067675" y="2838451"/>
            <a:ext cx="814388" cy="161448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7366637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eaLnBrk="0" fontAlgn="base" hangingPunct="0">
              <a:spcAft>
                <a:spcPct val="0"/>
              </a:spcAft>
            </a:pPr>
            <a:r>
              <a:rPr lang="zh-CN" altLang="en-US" sz="2800" b="1" dirty="0">
                <a:latin typeface="黑体" pitchFamily="49" charset="-122"/>
                <a:ea typeface="黑体" pitchFamily="49" charset="-122"/>
              </a:rPr>
              <a:t>用户消费需求升级，移动互联网消费需求旺盛</a:t>
            </a:r>
          </a:p>
        </p:txBody>
      </p:sp>
      <p:sp>
        <p:nvSpPr>
          <p:cNvPr id="20" name="文本框 1"/>
          <p:cNvSpPr txBox="1">
            <a:spLocks noChangeArrowheads="1"/>
          </p:cNvSpPr>
          <p:nvPr/>
        </p:nvSpPr>
        <p:spPr bwMode="auto">
          <a:xfrm>
            <a:off x="4898740" y="3014489"/>
            <a:ext cx="1079142" cy="253916"/>
          </a:xfrm>
          <a:prstGeom prst="rect">
            <a:avLst/>
          </a:prstGeom>
        </p:spPr>
        <p:txBody>
          <a:bodyPr wrap="none">
            <a:spAutoFit/>
          </a:bodyPr>
          <a:lstStyle>
            <a:defPPr>
              <a:defRPr lang="zh-CN"/>
            </a:defPPr>
            <a:lvl1pPr>
              <a:defRPr sz="1050">
                <a:latin typeface="+mn-ea"/>
              </a:defRPr>
            </a:lvl1pPr>
          </a:lstStyle>
          <a:p>
            <a:r>
              <a:rPr lang="zh-CN" altLang="en-US" dirty="0">
                <a:solidFill>
                  <a:prstClr val="black"/>
                </a:solidFill>
                <a:latin typeface="微软雅黑" pitchFamily="34" charset="-122"/>
                <a:ea typeface="微软雅黑" pitchFamily="34" charset="-122"/>
                <a:sym typeface="Times New Roman" pitchFamily="18" charset="0"/>
              </a:rPr>
              <a:t>单位：</a:t>
            </a:r>
            <a:r>
              <a:rPr lang="en-US" altLang="zh-CN" dirty="0">
                <a:solidFill>
                  <a:prstClr val="black"/>
                </a:solidFill>
                <a:latin typeface="微软雅黑" pitchFamily="34" charset="-122"/>
                <a:ea typeface="微软雅黑" pitchFamily="34" charset="-122"/>
                <a:sym typeface="Times New Roman" pitchFamily="18" charset="0"/>
              </a:rPr>
              <a:t>M/</a:t>
            </a:r>
            <a:r>
              <a:rPr lang="zh-CN" altLang="en-US" dirty="0">
                <a:solidFill>
                  <a:prstClr val="black"/>
                </a:solidFill>
                <a:latin typeface="微软雅黑" pitchFamily="34" charset="-122"/>
                <a:ea typeface="微软雅黑" pitchFamily="34" charset="-122"/>
                <a:sym typeface="Times New Roman" pitchFamily="18" charset="0"/>
              </a:rPr>
              <a:t>户</a:t>
            </a:r>
            <a:r>
              <a:rPr lang="en-US" altLang="zh-CN" dirty="0">
                <a:solidFill>
                  <a:prstClr val="black"/>
                </a:solidFill>
                <a:latin typeface="微软雅黑" pitchFamily="34" charset="-122"/>
                <a:ea typeface="微软雅黑" pitchFamily="34" charset="-122"/>
                <a:sym typeface="Times New Roman" pitchFamily="18" charset="0"/>
              </a:rPr>
              <a:t>·</a:t>
            </a:r>
            <a:r>
              <a:rPr lang="zh-CN" altLang="en-US" dirty="0">
                <a:solidFill>
                  <a:prstClr val="black"/>
                </a:solidFill>
                <a:latin typeface="微软雅黑" pitchFamily="34" charset="-122"/>
                <a:ea typeface="微软雅黑" pitchFamily="34" charset="-122"/>
                <a:sym typeface="Times New Roman" pitchFamily="18" charset="0"/>
              </a:rPr>
              <a:t>月</a:t>
            </a:r>
          </a:p>
        </p:txBody>
      </p:sp>
      <p:sp>
        <p:nvSpPr>
          <p:cNvPr id="30" name="矩形 29"/>
          <p:cNvSpPr/>
          <p:nvPr/>
        </p:nvSpPr>
        <p:spPr>
          <a:xfrm>
            <a:off x="529424" y="1009367"/>
            <a:ext cx="8472976" cy="1384995"/>
          </a:xfrm>
          <a:prstGeom prst="rect">
            <a:avLst/>
          </a:prstGeom>
        </p:spPr>
        <p:txBody>
          <a:bodyPr wrap="square">
            <a:spAutoFit/>
          </a:bodyPr>
          <a:lstStyle/>
          <a:p>
            <a:pPr>
              <a:lnSpc>
                <a:spcPct val="150000"/>
              </a:lnSpc>
              <a:buClr>
                <a:prstClr val="black"/>
              </a:buClr>
              <a:buSzPct val="80000"/>
              <a:defRPr/>
            </a:pPr>
            <a:r>
              <a:rPr kumimoji="1" lang="zh-CN" altLang="en-US" sz="2000" dirty="0">
                <a:solidFill>
                  <a:prstClr val="black"/>
                </a:solidFill>
                <a:latin typeface="微软雅黑" pitchFamily="34" charset="-122"/>
                <a:ea typeface="微软雅黑" pitchFamily="34" charset="-122"/>
              </a:rPr>
              <a:t>电信业务量</a:t>
            </a:r>
            <a:r>
              <a:rPr kumimoji="1" lang="zh-CN" altLang="en-US" sz="2000" dirty="0" smtClean="0">
                <a:solidFill>
                  <a:prstClr val="black"/>
                </a:solidFill>
                <a:latin typeface="微软雅黑" pitchFamily="34" charset="-122"/>
                <a:ea typeface="微软雅黑" pitchFamily="34" charset="-122"/>
              </a:rPr>
              <a:t>增幅创</a:t>
            </a:r>
            <a:r>
              <a:rPr kumimoji="1" lang="en-US" altLang="zh-CN" sz="2000" dirty="0" smtClean="0">
                <a:solidFill>
                  <a:prstClr val="black"/>
                </a:solidFill>
                <a:latin typeface="微软雅黑" pitchFamily="34" charset="-122"/>
                <a:ea typeface="微软雅黑" pitchFamily="34" charset="-122"/>
              </a:rPr>
              <a:t>2009</a:t>
            </a:r>
            <a:r>
              <a:rPr kumimoji="1" lang="zh-CN" altLang="en-US" sz="2000" dirty="0">
                <a:solidFill>
                  <a:prstClr val="black"/>
                </a:solidFill>
                <a:latin typeface="微软雅黑" pitchFamily="34" charset="-122"/>
                <a:ea typeface="微软雅黑" pitchFamily="34" charset="-122"/>
              </a:rPr>
              <a:t>年以来</a:t>
            </a:r>
            <a:r>
              <a:rPr kumimoji="1" lang="zh-CN" altLang="en-US" sz="2800" dirty="0">
                <a:solidFill>
                  <a:srgbClr val="C00000"/>
                </a:solidFill>
                <a:latin typeface="微软雅黑" pitchFamily="34" charset="-122"/>
                <a:ea typeface="微软雅黑" pitchFamily="34" charset="-122"/>
              </a:rPr>
              <a:t>新高</a:t>
            </a:r>
            <a:r>
              <a:rPr kumimoji="1" lang="zh-CN" altLang="en-US" sz="2000" dirty="0" smtClean="0">
                <a:solidFill>
                  <a:prstClr val="black"/>
                </a:solidFill>
                <a:latin typeface="微软雅黑" pitchFamily="34" charset="-122"/>
                <a:ea typeface="微软雅黑" pitchFamily="34" charset="-122"/>
              </a:rPr>
              <a:t>，通信</a:t>
            </a:r>
            <a:r>
              <a:rPr kumimoji="1" lang="zh-CN" altLang="en-US" sz="2000" dirty="0">
                <a:solidFill>
                  <a:prstClr val="black"/>
                </a:solidFill>
                <a:latin typeface="微软雅黑" pitchFamily="34" charset="-122"/>
                <a:ea typeface="微软雅黑" pitchFamily="34" charset="-122"/>
              </a:rPr>
              <a:t>消费需求仍然</a:t>
            </a:r>
            <a:r>
              <a:rPr kumimoji="1" lang="zh-CN" altLang="en-US" sz="2000" dirty="0" smtClean="0">
                <a:solidFill>
                  <a:prstClr val="black"/>
                </a:solidFill>
                <a:latin typeface="微软雅黑" pitchFamily="34" charset="-122"/>
                <a:ea typeface="微软雅黑" pitchFamily="34" charset="-122"/>
              </a:rPr>
              <a:t>强劲</a:t>
            </a:r>
            <a:endParaRPr kumimoji="1" lang="en-US" altLang="zh-CN" sz="2000" dirty="0" smtClean="0">
              <a:solidFill>
                <a:prstClr val="black"/>
              </a:solidFill>
              <a:latin typeface="微软雅黑" pitchFamily="34" charset="-122"/>
              <a:ea typeface="微软雅黑" pitchFamily="34" charset="-122"/>
            </a:endParaRPr>
          </a:p>
          <a:p>
            <a:pPr>
              <a:lnSpc>
                <a:spcPct val="150000"/>
              </a:lnSpc>
              <a:buClr>
                <a:prstClr val="black"/>
              </a:buClr>
              <a:buSzPct val="80000"/>
              <a:defRPr/>
            </a:pPr>
            <a:r>
              <a:rPr kumimoji="1" lang="en-US" altLang="zh-CN" sz="2000" dirty="0" smtClean="0">
                <a:solidFill>
                  <a:prstClr val="black"/>
                </a:solidFill>
                <a:latin typeface="微软雅黑" pitchFamily="34" charset="-122"/>
                <a:ea typeface="微软雅黑" pitchFamily="34" charset="-122"/>
              </a:rPr>
              <a:t>2015</a:t>
            </a:r>
            <a:r>
              <a:rPr kumimoji="1" lang="zh-CN" altLang="en-US" sz="2000" dirty="0" smtClean="0">
                <a:solidFill>
                  <a:prstClr val="black"/>
                </a:solidFill>
                <a:latin typeface="微软雅黑" pitchFamily="34" charset="-122"/>
                <a:ea typeface="微软雅黑" pitchFamily="34" charset="-122"/>
              </a:rPr>
              <a:t>年手机</a:t>
            </a:r>
            <a:r>
              <a:rPr kumimoji="1" lang="zh-CN" altLang="en-US" sz="2000" dirty="0">
                <a:solidFill>
                  <a:prstClr val="black"/>
                </a:solidFill>
                <a:latin typeface="微软雅黑" pitchFamily="34" charset="-122"/>
                <a:ea typeface="微软雅黑" pitchFamily="34" charset="-122"/>
              </a:rPr>
              <a:t>上网流量增速超过</a:t>
            </a:r>
            <a:r>
              <a:rPr kumimoji="1" lang="en-US" altLang="zh-CN" sz="2800" dirty="0" smtClean="0">
                <a:solidFill>
                  <a:srgbClr val="C00000"/>
                </a:solidFill>
                <a:latin typeface="微软雅黑" pitchFamily="34" charset="-122"/>
                <a:ea typeface="微软雅黑" pitchFamily="34" charset="-122"/>
              </a:rPr>
              <a:t>100</a:t>
            </a:r>
            <a:r>
              <a:rPr kumimoji="1" lang="en-US" altLang="zh-CN" sz="2000" dirty="0" smtClean="0">
                <a:solidFill>
                  <a:srgbClr val="C00000"/>
                </a:solidFill>
                <a:latin typeface="微软雅黑" pitchFamily="34" charset="-122"/>
                <a:ea typeface="微软雅黑" pitchFamily="34" charset="-122"/>
              </a:rPr>
              <a:t>%</a:t>
            </a:r>
            <a:r>
              <a:rPr kumimoji="1" lang="zh-CN" altLang="en-US" sz="2000" dirty="0" smtClean="0">
                <a:solidFill>
                  <a:prstClr val="black"/>
                </a:solidFill>
                <a:latin typeface="微软雅黑" pitchFamily="34" charset="-122"/>
                <a:ea typeface="微软雅黑" pitchFamily="34" charset="-122"/>
              </a:rPr>
              <a:t>，户均移动流量突破</a:t>
            </a:r>
            <a:r>
              <a:rPr kumimoji="1" lang="en-US" altLang="zh-CN" sz="2800" dirty="0" smtClean="0">
                <a:solidFill>
                  <a:srgbClr val="C00000"/>
                </a:solidFill>
                <a:latin typeface="微软雅黑" pitchFamily="34" charset="-122"/>
                <a:ea typeface="微软雅黑" pitchFamily="34" charset="-122"/>
              </a:rPr>
              <a:t>380</a:t>
            </a:r>
            <a:r>
              <a:rPr kumimoji="1" lang="en-US" altLang="zh-CN" sz="2000" dirty="0" smtClean="0">
                <a:solidFill>
                  <a:srgbClr val="C00000"/>
                </a:solidFill>
                <a:latin typeface="微软雅黑" pitchFamily="34" charset="-122"/>
                <a:ea typeface="微软雅黑" pitchFamily="34" charset="-122"/>
              </a:rPr>
              <a:t>M</a:t>
            </a:r>
            <a:endParaRPr kumimoji="1" lang="en-US" altLang="zh-CN" sz="2000" dirty="0">
              <a:solidFill>
                <a:srgbClr val="C00000"/>
              </a:solidFill>
              <a:latin typeface="微软雅黑" pitchFamily="34" charset="-122"/>
              <a:ea typeface="微软雅黑" pitchFamily="34" charset="-122"/>
            </a:endParaRPr>
          </a:p>
        </p:txBody>
      </p:sp>
      <p:graphicFrame>
        <p:nvGraphicFramePr>
          <p:cNvPr id="27" name="图表 26"/>
          <p:cNvGraphicFramePr/>
          <p:nvPr>
            <p:extLst>
              <p:ext uri="{D42A27DB-BD31-4B8C-83A1-F6EECF244321}">
                <p14:modId xmlns:p14="http://schemas.microsoft.com/office/powerpoint/2010/main" val="3953576612"/>
              </p:ext>
            </p:extLst>
          </p:nvPr>
        </p:nvGraphicFramePr>
        <p:xfrm>
          <a:off x="331511" y="2463177"/>
          <a:ext cx="4171343" cy="3955613"/>
        </p:xfrm>
        <a:graphic>
          <a:graphicData uri="http://schemas.openxmlformats.org/drawingml/2006/chart">
            <c:chart xmlns:c="http://schemas.openxmlformats.org/drawingml/2006/chart" xmlns:r="http://schemas.openxmlformats.org/officeDocument/2006/relationships" r:id="rId2"/>
          </a:graphicData>
        </a:graphic>
      </p:graphicFrame>
      <p:sp>
        <p:nvSpPr>
          <p:cNvPr id="28" name="TextBox 43"/>
          <p:cNvSpPr>
            <a:spLocks noChangeArrowheads="1"/>
          </p:cNvSpPr>
          <p:nvPr/>
        </p:nvSpPr>
        <p:spPr bwMode="auto">
          <a:xfrm>
            <a:off x="223990" y="6390097"/>
            <a:ext cx="7180420" cy="2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0" rIns="91420" bIns="4571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buFont typeface="Wingdings" pitchFamily="2" charset="2"/>
              <a:buNone/>
            </a:pPr>
            <a:r>
              <a:rPr lang="zh-CN" altLang="en-US" sz="1050" dirty="0">
                <a:solidFill>
                  <a:srgbClr val="000000"/>
                </a:solidFill>
                <a:latin typeface="微软雅黑" pitchFamily="34" charset="-122"/>
                <a:ea typeface="微软雅黑" pitchFamily="34" charset="-122"/>
              </a:rPr>
              <a:t>数据来源</a:t>
            </a:r>
            <a:r>
              <a:rPr lang="zh-CN" altLang="en-US" sz="1050" dirty="0" smtClean="0">
                <a:solidFill>
                  <a:srgbClr val="000000"/>
                </a:solidFill>
                <a:latin typeface="微软雅黑" pitchFamily="34" charset="-122"/>
                <a:ea typeface="微软雅黑" pitchFamily="34" charset="-122"/>
              </a:rPr>
              <a:t>：</a:t>
            </a:r>
            <a:r>
              <a:rPr lang="en-US" altLang="zh-CN" sz="1050" dirty="0" smtClean="0">
                <a:solidFill>
                  <a:srgbClr val="000000"/>
                </a:solidFill>
                <a:latin typeface="微软雅黑" pitchFamily="34" charset="-122"/>
                <a:ea typeface="微软雅黑" pitchFamily="34" charset="-122"/>
              </a:rPr>
              <a:t>MIIT</a:t>
            </a:r>
            <a:endParaRPr lang="zh-CN" altLang="en-US" sz="1050" dirty="0">
              <a:solidFill>
                <a:srgbClr val="000000"/>
              </a:solidFill>
              <a:latin typeface="微软雅黑" pitchFamily="34" charset="-122"/>
              <a:ea typeface="微软雅黑" pitchFamily="34" charset="-122"/>
            </a:endParaRPr>
          </a:p>
        </p:txBody>
      </p:sp>
      <p:graphicFrame>
        <p:nvGraphicFramePr>
          <p:cNvPr id="11" name="图表 10"/>
          <p:cNvGraphicFramePr>
            <a:graphicFrameLocks/>
          </p:cNvGraphicFramePr>
          <p:nvPr>
            <p:extLst>
              <p:ext uri="{D42A27DB-BD31-4B8C-83A1-F6EECF244321}">
                <p14:modId xmlns:p14="http://schemas.microsoft.com/office/powerpoint/2010/main" val="4198864260"/>
              </p:ext>
            </p:extLst>
          </p:nvPr>
        </p:nvGraphicFramePr>
        <p:xfrm>
          <a:off x="4610375" y="2463177"/>
          <a:ext cx="4095184" cy="39556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400439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表 13"/>
          <p:cNvGraphicFramePr/>
          <p:nvPr/>
        </p:nvGraphicFramePr>
        <p:xfrm>
          <a:off x="232605" y="3077802"/>
          <a:ext cx="8632484" cy="3417512"/>
        </p:xfrm>
        <a:graphic>
          <a:graphicData uri="http://schemas.openxmlformats.org/drawingml/2006/chart">
            <c:chart xmlns:c="http://schemas.openxmlformats.org/drawingml/2006/chart" xmlns:r="http://schemas.openxmlformats.org/officeDocument/2006/relationships" r:id="rId2"/>
          </a:graphicData>
        </a:graphic>
      </p:graphicFrame>
      <p:sp>
        <p:nvSpPr>
          <p:cNvPr id="2" name="标题 1"/>
          <p:cNvSpPr>
            <a:spLocks noGrp="1"/>
          </p:cNvSpPr>
          <p:nvPr>
            <p:ph type="title"/>
          </p:nvPr>
        </p:nvSpPr>
        <p:spPr>
          <a:xfrm>
            <a:off x="231431" y="275421"/>
            <a:ext cx="8633658" cy="656657"/>
          </a:xfrm>
        </p:spPr>
        <p:txBody>
          <a:bodyPr>
            <a:noAutofit/>
          </a:bodyPr>
          <a:lstStyle/>
          <a:p>
            <a:pPr algn="ctr" eaLnBrk="0" fontAlgn="base" hangingPunct="0">
              <a:spcAft>
                <a:spcPct val="0"/>
              </a:spcAft>
            </a:pPr>
            <a:r>
              <a:rPr lang="zh-CN" altLang="en-US" sz="2800" b="1" dirty="0">
                <a:latin typeface="黑体" pitchFamily="49" charset="-122"/>
                <a:ea typeface="黑体" pitchFamily="49" charset="-122"/>
              </a:rPr>
              <a:t>拓展经营范围和提升运行效率是全球运营商转型方向</a:t>
            </a:r>
          </a:p>
        </p:txBody>
      </p:sp>
      <p:sp>
        <p:nvSpPr>
          <p:cNvPr id="7" name="矩形 6"/>
          <p:cNvSpPr>
            <a:spLocks noChangeArrowheads="1"/>
          </p:cNvSpPr>
          <p:nvPr/>
        </p:nvSpPr>
        <p:spPr bwMode="auto">
          <a:xfrm>
            <a:off x="6627643" y="6495314"/>
            <a:ext cx="2140609"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spcBef>
                <a:spcPct val="0"/>
              </a:spcBef>
              <a:buFont typeface="Arial" pitchFamily="34" charset="0"/>
              <a:buNone/>
            </a:pPr>
            <a:r>
              <a:rPr lang="zh-CN" altLang="en-US" sz="1100" dirty="0">
                <a:solidFill>
                  <a:srgbClr val="000000"/>
                </a:solidFill>
                <a:latin typeface="微软雅黑" pitchFamily="34" charset="-122"/>
                <a:ea typeface="微软雅黑" pitchFamily="34" charset="-122"/>
                <a:sym typeface="微软雅黑" pitchFamily="34" charset="-122"/>
              </a:rPr>
              <a:t>数据来源</a:t>
            </a:r>
            <a:r>
              <a:rPr lang="zh-CN" altLang="en-US" sz="1100" dirty="0" smtClean="0">
                <a:solidFill>
                  <a:srgbClr val="000000"/>
                </a:solidFill>
                <a:latin typeface="微软雅黑" pitchFamily="34" charset="-122"/>
                <a:ea typeface="微软雅黑" pitchFamily="34" charset="-122"/>
                <a:sym typeface="微软雅黑" pitchFamily="34" charset="-122"/>
              </a:rPr>
              <a:t>：根据企业财报整理</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11" name="矩形 10"/>
          <p:cNvSpPr/>
          <p:nvPr/>
        </p:nvSpPr>
        <p:spPr bwMode="auto">
          <a:xfrm>
            <a:off x="1878350" y="2958774"/>
            <a:ext cx="5731726" cy="504056"/>
          </a:xfrm>
          <a:prstGeom prst="rect">
            <a:avLst/>
          </a:prstGeom>
          <a:no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eaLnBrk="0" fontAlgn="base" hangingPunct="0">
              <a:spcBef>
                <a:spcPct val="0"/>
              </a:spcBef>
              <a:spcAft>
                <a:spcPct val="0"/>
              </a:spcAft>
              <a:buFont typeface="Arial" pitchFamily="34" charset="0"/>
              <a:buNone/>
            </a:pPr>
            <a:r>
              <a:rPr lang="en-US" altLang="zh-CN" sz="1600" b="1" dirty="0" smtClean="0">
                <a:solidFill>
                  <a:prstClr val="black"/>
                </a:solidFill>
                <a:latin typeface="微软雅黑" pitchFamily="34" charset="-122"/>
                <a:ea typeface="微软雅黑" pitchFamily="34" charset="-122"/>
              </a:rPr>
              <a:t>2015</a:t>
            </a:r>
            <a:r>
              <a:rPr lang="zh-CN" altLang="en-US" sz="1600" b="1" dirty="0" smtClean="0">
                <a:solidFill>
                  <a:prstClr val="black"/>
                </a:solidFill>
                <a:latin typeface="微软雅黑" pitchFamily="34" charset="-122"/>
                <a:ea typeface="微软雅黑" pitchFamily="34" charset="-122"/>
              </a:rPr>
              <a:t>年</a:t>
            </a:r>
            <a:r>
              <a:rPr lang="en-US" altLang="zh-CN" sz="1600" b="1" dirty="0" smtClean="0">
                <a:solidFill>
                  <a:prstClr val="black"/>
                </a:solidFill>
                <a:latin typeface="微软雅黑" pitchFamily="34" charset="-122"/>
                <a:ea typeface="微软雅黑" pitchFamily="34" charset="-122"/>
              </a:rPr>
              <a:t>1-9</a:t>
            </a:r>
            <a:r>
              <a:rPr lang="zh-CN" altLang="en-US" sz="1600" b="1" dirty="0" smtClean="0">
                <a:solidFill>
                  <a:prstClr val="black"/>
                </a:solidFill>
                <a:latin typeface="微软雅黑" pitchFamily="34" charset="-122"/>
                <a:ea typeface="微软雅黑" pitchFamily="34" charset="-122"/>
              </a:rPr>
              <a:t>月运营商电信服务收入同比增长和</a:t>
            </a:r>
            <a:r>
              <a:rPr lang="en-US" altLang="zh-CN" sz="1600" b="1" dirty="0" smtClean="0">
                <a:solidFill>
                  <a:prstClr val="black"/>
                </a:solidFill>
                <a:latin typeface="微软雅黑" pitchFamily="34" charset="-122"/>
                <a:ea typeface="微软雅黑" pitchFamily="34" charset="-122"/>
              </a:rPr>
              <a:t>EBITDA</a:t>
            </a:r>
            <a:r>
              <a:rPr lang="zh-CN" altLang="en-US" sz="1600" b="1" dirty="0" smtClean="0">
                <a:solidFill>
                  <a:prstClr val="black"/>
                </a:solidFill>
                <a:latin typeface="微软雅黑" pitchFamily="34" charset="-122"/>
                <a:ea typeface="微软雅黑" pitchFamily="34" charset="-122"/>
              </a:rPr>
              <a:t>率情况</a:t>
            </a:r>
          </a:p>
        </p:txBody>
      </p:sp>
      <p:sp>
        <p:nvSpPr>
          <p:cNvPr id="21" name="Text Box 22"/>
          <p:cNvSpPr txBox="1">
            <a:spLocks noChangeArrowheads="1"/>
          </p:cNvSpPr>
          <p:nvPr/>
        </p:nvSpPr>
        <p:spPr bwMode="auto">
          <a:xfrm>
            <a:off x="231431" y="958583"/>
            <a:ext cx="8778754" cy="2019835"/>
          </a:xfrm>
          <a:prstGeom prst="rect">
            <a:avLst/>
          </a:prstGeom>
          <a:noFill/>
          <a:ln w="12700">
            <a:noFill/>
            <a:miter lim="800000"/>
            <a:headEnd type="none" w="sm" len="sm"/>
            <a:tailEnd type="none" w="sm" len="sm"/>
          </a:ln>
        </p:spPr>
        <p:txBody>
          <a:bodyPr lIns="91435" tIns="45717" rIns="91435" bIns="45717" anchor="ctr"/>
          <a:lstStyle/>
          <a:p>
            <a:pPr marL="285750" indent="-285750">
              <a:lnSpc>
                <a:spcPct val="150000"/>
              </a:lnSpc>
              <a:buFont typeface="Arial" pitchFamily="34" charset="0"/>
              <a:buChar char="•"/>
              <a:defRPr/>
            </a:pPr>
            <a:r>
              <a:rPr kumimoji="1" lang="zh-CN" altLang="en-US" sz="2000" b="1" dirty="0">
                <a:solidFill>
                  <a:srgbClr val="C00000"/>
                </a:solidFill>
                <a:latin typeface="微软雅黑" pitchFamily="34" charset="-122"/>
                <a:ea typeface="微软雅黑" pitchFamily="34" charset="-122"/>
              </a:rPr>
              <a:t>扩规模</a:t>
            </a:r>
            <a:r>
              <a:rPr lang="en-US" altLang="zh-CN" sz="1600" dirty="0" smtClean="0">
                <a:solidFill>
                  <a:prstClr val="black"/>
                </a:solidFill>
                <a:latin typeface="微软雅黑" pitchFamily="34" charset="-122"/>
                <a:ea typeface="微软雅黑" pitchFamily="34" charset="-122"/>
              </a:rPr>
              <a:t>—AT&amp;T</a:t>
            </a:r>
            <a:r>
              <a:rPr lang="zh-CN" altLang="en-US" sz="1600" dirty="0">
                <a:solidFill>
                  <a:prstClr val="black"/>
                </a:solidFill>
                <a:latin typeface="微软雅黑" pitchFamily="34" charset="-122"/>
                <a:ea typeface="微软雅黑" pitchFamily="34" charset="-122"/>
              </a:rPr>
              <a:t>并购</a:t>
            </a:r>
            <a:r>
              <a:rPr lang="en-US" altLang="zh-CN" sz="1600" dirty="0">
                <a:solidFill>
                  <a:prstClr val="black"/>
                </a:solidFill>
                <a:latin typeface="微软雅黑" pitchFamily="34" charset="-122"/>
                <a:ea typeface="微软雅黑" pitchFamily="34" charset="-122"/>
              </a:rPr>
              <a:t>DirecTV</a:t>
            </a:r>
            <a:r>
              <a:rPr lang="zh-CN" altLang="en-US" sz="1600" dirty="0">
                <a:solidFill>
                  <a:prstClr val="black"/>
                </a:solidFill>
                <a:latin typeface="微软雅黑" pitchFamily="34" charset="-122"/>
                <a:ea typeface="微软雅黑" pitchFamily="34" charset="-122"/>
              </a:rPr>
              <a:t>，</a:t>
            </a:r>
            <a:r>
              <a:rPr lang="en-US" altLang="zh-CN" sz="1600" dirty="0">
                <a:solidFill>
                  <a:prstClr val="black"/>
                </a:solidFill>
                <a:latin typeface="微软雅黑" pitchFamily="34" charset="-122"/>
                <a:ea typeface="微软雅黑" pitchFamily="34" charset="-122"/>
              </a:rPr>
              <a:t>Telefonica</a:t>
            </a:r>
            <a:r>
              <a:rPr lang="zh-CN" altLang="en-US" sz="1600" dirty="0">
                <a:solidFill>
                  <a:prstClr val="black"/>
                </a:solidFill>
                <a:latin typeface="微软雅黑" pitchFamily="34" charset="-122"/>
                <a:ea typeface="微软雅黑" pitchFamily="34" charset="-122"/>
              </a:rPr>
              <a:t>在德国、英国、意大利频繁参与业内整合。</a:t>
            </a:r>
            <a:endParaRPr lang="en-US" altLang="zh-CN" sz="1600" dirty="0">
              <a:solidFill>
                <a:prstClr val="black"/>
              </a:solidFill>
              <a:latin typeface="微软雅黑" pitchFamily="34" charset="-122"/>
              <a:ea typeface="微软雅黑" pitchFamily="34" charset="-122"/>
            </a:endParaRPr>
          </a:p>
          <a:p>
            <a:pPr marL="285750" indent="-285750">
              <a:lnSpc>
                <a:spcPct val="150000"/>
              </a:lnSpc>
              <a:buFont typeface="Arial" pitchFamily="34" charset="0"/>
              <a:buChar char="•"/>
              <a:defRPr/>
            </a:pPr>
            <a:r>
              <a:rPr kumimoji="1" lang="zh-CN" altLang="en-US" sz="2000" b="1" dirty="0">
                <a:solidFill>
                  <a:srgbClr val="C00000"/>
                </a:solidFill>
                <a:latin typeface="微软雅黑" pitchFamily="34" charset="-122"/>
                <a:ea typeface="微软雅黑" pitchFamily="34" charset="-122"/>
              </a:rPr>
              <a:t>保增长</a:t>
            </a:r>
            <a:r>
              <a:rPr lang="en-US" altLang="zh-CN" sz="1600" dirty="0" smtClean="0">
                <a:solidFill>
                  <a:prstClr val="black"/>
                </a:solidFill>
                <a:latin typeface="微软雅黑" pitchFamily="34" charset="-122"/>
                <a:ea typeface="微软雅黑" pitchFamily="34" charset="-122"/>
              </a:rPr>
              <a:t>—</a:t>
            </a:r>
            <a:r>
              <a:rPr lang="zh-CN" altLang="en-US" sz="1600" dirty="0">
                <a:solidFill>
                  <a:prstClr val="black"/>
                </a:solidFill>
                <a:latin typeface="微软雅黑" pitchFamily="34" charset="-122"/>
                <a:ea typeface="微软雅黑" pitchFamily="34" charset="-122"/>
              </a:rPr>
              <a:t>日本运营</a:t>
            </a:r>
            <a:r>
              <a:rPr lang="zh-CN" altLang="en-US" sz="1600" dirty="0" smtClean="0">
                <a:solidFill>
                  <a:prstClr val="black"/>
                </a:solidFill>
                <a:latin typeface="微软雅黑" pitchFamily="34" charset="-122"/>
                <a:ea typeface="微软雅黑" pitchFamily="34" charset="-122"/>
              </a:rPr>
              <a:t>商加大移动</a:t>
            </a:r>
            <a:r>
              <a:rPr lang="zh-CN" altLang="en-US" sz="1600" dirty="0">
                <a:solidFill>
                  <a:prstClr val="black"/>
                </a:solidFill>
                <a:latin typeface="微软雅黑" pitchFamily="34" charset="-122"/>
                <a:ea typeface="微软雅黑" pitchFamily="34" charset="-122"/>
              </a:rPr>
              <a:t>互联网入口</a:t>
            </a:r>
            <a:r>
              <a:rPr lang="zh-CN" altLang="en-US" sz="1600" dirty="0" smtClean="0">
                <a:solidFill>
                  <a:prstClr val="black"/>
                </a:solidFill>
                <a:latin typeface="微软雅黑" pitchFamily="34" charset="-122"/>
                <a:ea typeface="微软雅黑" pitchFamily="34" charset="-122"/>
              </a:rPr>
              <a:t>平台控制，发展</a:t>
            </a:r>
            <a:r>
              <a:rPr lang="zh-CN" altLang="en-US" sz="1600" dirty="0">
                <a:solidFill>
                  <a:prstClr val="black"/>
                </a:solidFill>
                <a:latin typeface="微软雅黑" pitchFamily="34" charset="-122"/>
                <a:ea typeface="微软雅黑" pitchFamily="34" charset="-122"/>
              </a:rPr>
              <a:t>应用内容</a:t>
            </a:r>
            <a:r>
              <a:rPr lang="zh-CN" altLang="en-US" sz="1600" dirty="0" smtClean="0">
                <a:solidFill>
                  <a:prstClr val="black"/>
                </a:solidFill>
                <a:latin typeface="微软雅黑" pitchFamily="34" charset="-122"/>
                <a:ea typeface="微软雅黑" pitchFamily="34" charset="-122"/>
              </a:rPr>
              <a:t>服务同时</a:t>
            </a:r>
            <a:r>
              <a:rPr lang="zh-CN" altLang="en-US" sz="1600" dirty="0">
                <a:solidFill>
                  <a:prstClr val="black"/>
                </a:solidFill>
                <a:latin typeface="微软雅黑" pitchFamily="34" charset="-122"/>
                <a:ea typeface="微软雅黑" pitchFamily="34" charset="-122"/>
              </a:rPr>
              <a:t>带动</a:t>
            </a:r>
            <a:r>
              <a:rPr lang="zh-CN" altLang="en-US" sz="1600" dirty="0" smtClean="0">
                <a:solidFill>
                  <a:prstClr val="black"/>
                </a:solidFill>
                <a:latin typeface="微软雅黑" pitchFamily="34" charset="-122"/>
                <a:ea typeface="微软雅黑" pitchFamily="34" charset="-122"/>
              </a:rPr>
              <a:t>流量增长</a:t>
            </a:r>
            <a:r>
              <a:rPr lang="zh-CN" altLang="en-US" sz="1600" dirty="0">
                <a:solidFill>
                  <a:prstClr val="black"/>
                </a:solidFill>
                <a:latin typeface="微软雅黑" pitchFamily="34" charset="-122"/>
                <a:ea typeface="微软雅黑" pitchFamily="34" charset="-122"/>
              </a:rPr>
              <a:t>。</a:t>
            </a:r>
            <a:endParaRPr lang="en-US" altLang="zh-CN" sz="1600" dirty="0">
              <a:solidFill>
                <a:prstClr val="black"/>
              </a:solidFill>
              <a:latin typeface="微软雅黑" pitchFamily="34" charset="-122"/>
              <a:ea typeface="微软雅黑" pitchFamily="34" charset="-122"/>
            </a:endParaRPr>
          </a:p>
          <a:p>
            <a:pPr marL="285750" indent="-285750">
              <a:lnSpc>
                <a:spcPct val="150000"/>
              </a:lnSpc>
              <a:buFont typeface="Arial" pitchFamily="34" charset="0"/>
              <a:buChar char="•"/>
              <a:defRPr/>
            </a:pPr>
            <a:r>
              <a:rPr kumimoji="1" lang="zh-CN" altLang="en-US" sz="2000" b="1" dirty="0">
                <a:solidFill>
                  <a:srgbClr val="C00000"/>
                </a:solidFill>
                <a:latin typeface="微软雅黑" pitchFamily="34" charset="-122"/>
                <a:ea typeface="微软雅黑" pitchFamily="34" charset="-122"/>
              </a:rPr>
              <a:t>稳盈利</a:t>
            </a:r>
            <a:r>
              <a:rPr lang="en-US" altLang="zh-CN" sz="1600" dirty="0" smtClean="0">
                <a:solidFill>
                  <a:prstClr val="black"/>
                </a:solidFill>
                <a:latin typeface="微软雅黑" pitchFamily="34" charset="-122"/>
                <a:ea typeface="微软雅黑" pitchFamily="34" charset="-122"/>
              </a:rPr>
              <a:t>—</a:t>
            </a:r>
            <a:r>
              <a:rPr lang="zh-CN" altLang="en-US" sz="1600" dirty="0" smtClean="0">
                <a:solidFill>
                  <a:prstClr val="black"/>
                </a:solidFill>
                <a:latin typeface="微软雅黑" pitchFamily="34" charset="-122"/>
                <a:ea typeface="微软雅黑" pitchFamily="34" charset="-122"/>
              </a:rPr>
              <a:t>领先运营商注重</a:t>
            </a:r>
            <a:r>
              <a:rPr lang="zh-CN" altLang="en-US" sz="1600" dirty="0">
                <a:solidFill>
                  <a:prstClr val="black"/>
                </a:solidFill>
                <a:latin typeface="微软雅黑" pitchFamily="34" charset="-122"/>
                <a:ea typeface="微软雅黑" pitchFamily="34" charset="-122"/>
              </a:rPr>
              <a:t>成本削减</a:t>
            </a:r>
            <a:r>
              <a:rPr lang="zh-CN" altLang="en-US" sz="1600" dirty="0" smtClean="0">
                <a:solidFill>
                  <a:prstClr val="black"/>
                </a:solidFill>
                <a:latin typeface="微软雅黑" pitchFamily="34" charset="-122"/>
                <a:ea typeface="微软雅黑" pitchFamily="34" charset="-122"/>
              </a:rPr>
              <a:t>，保持盈利水平，</a:t>
            </a:r>
            <a:endParaRPr lang="en-US" altLang="zh-CN" sz="1600" dirty="0">
              <a:solidFill>
                <a:prstClr val="black"/>
              </a:solidFill>
              <a:latin typeface="微软雅黑" pitchFamily="34" charset="-122"/>
              <a:ea typeface="微软雅黑" pitchFamily="34" charset="-122"/>
            </a:endParaRPr>
          </a:p>
          <a:p>
            <a:pPr>
              <a:lnSpc>
                <a:spcPct val="150000"/>
              </a:lnSpc>
              <a:defRPr/>
            </a:pPr>
            <a:r>
              <a:rPr lang="en-US" altLang="zh-CN" sz="1600" dirty="0">
                <a:solidFill>
                  <a:prstClr val="black"/>
                </a:solidFill>
                <a:latin typeface="微软雅黑" pitchFamily="34" charset="-122"/>
                <a:ea typeface="微软雅黑" pitchFamily="34" charset="-122"/>
              </a:rPr>
              <a:t> </a:t>
            </a:r>
            <a:r>
              <a:rPr lang="en-US" altLang="zh-CN" sz="1600" dirty="0" smtClean="0">
                <a:solidFill>
                  <a:prstClr val="black"/>
                </a:solidFill>
                <a:latin typeface="微软雅黑" pitchFamily="34" charset="-122"/>
                <a:ea typeface="微软雅黑" pitchFamily="34" charset="-122"/>
              </a:rPr>
              <a:t>                    </a:t>
            </a:r>
            <a:r>
              <a:rPr lang="zh-CN" altLang="en-US" sz="1600" dirty="0" smtClean="0">
                <a:solidFill>
                  <a:prstClr val="black"/>
                </a:solidFill>
                <a:latin typeface="微软雅黑" pitchFamily="34" charset="-122"/>
                <a:ea typeface="微软雅黑" pitchFamily="34" charset="-122"/>
              </a:rPr>
              <a:t>如美国运营商放弃</a:t>
            </a:r>
            <a:r>
              <a:rPr lang="zh-CN" altLang="en-US" sz="1600" dirty="0">
                <a:solidFill>
                  <a:prstClr val="black"/>
                </a:solidFill>
                <a:latin typeface="微软雅黑" pitchFamily="34" charset="-122"/>
                <a:ea typeface="微软雅黑" pitchFamily="34" charset="-122"/>
              </a:rPr>
              <a:t>或减少合约机</a:t>
            </a:r>
            <a:r>
              <a:rPr lang="zh-CN" altLang="en-US" sz="1600" dirty="0" smtClean="0">
                <a:solidFill>
                  <a:prstClr val="black"/>
                </a:solidFill>
                <a:latin typeface="微软雅黑" pitchFamily="34" charset="-122"/>
                <a:ea typeface="微软雅黑" pitchFamily="34" charset="-122"/>
              </a:rPr>
              <a:t>，</a:t>
            </a:r>
            <a:r>
              <a:rPr lang="en-US" altLang="zh-CN" sz="1600" dirty="0" smtClean="0">
                <a:solidFill>
                  <a:prstClr val="black"/>
                </a:solidFill>
                <a:latin typeface="微软雅黑" pitchFamily="34" charset="-122"/>
                <a:ea typeface="微软雅黑" pitchFamily="34" charset="-122"/>
              </a:rPr>
              <a:t>Vodafone</a:t>
            </a:r>
            <a:r>
              <a:rPr lang="zh-CN" altLang="en-US" sz="1600" dirty="0" smtClean="0">
                <a:solidFill>
                  <a:prstClr val="black"/>
                </a:solidFill>
                <a:latin typeface="微软雅黑" pitchFamily="34" charset="-122"/>
                <a:ea typeface="微软雅黑" pitchFamily="34" charset="-122"/>
              </a:rPr>
              <a:t>等通过</a:t>
            </a:r>
            <a:r>
              <a:rPr lang="zh-CN" altLang="en-US" sz="1600" dirty="0">
                <a:solidFill>
                  <a:prstClr val="black"/>
                </a:solidFill>
                <a:latin typeface="微软雅黑" pitchFamily="34" charset="-122"/>
                <a:ea typeface="微软雅黑" pitchFamily="34" charset="-122"/>
              </a:rPr>
              <a:t>网络</a:t>
            </a:r>
            <a:r>
              <a:rPr lang="zh-CN" altLang="en-US" sz="1600" dirty="0" smtClean="0">
                <a:solidFill>
                  <a:prstClr val="black"/>
                </a:solidFill>
                <a:latin typeface="微软雅黑" pitchFamily="34" charset="-122"/>
                <a:ea typeface="微软雅黑" pitchFamily="34" charset="-122"/>
              </a:rPr>
              <a:t>外包降低</a:t>
            </a:r>
            <a:r>
              <a:rPr lang="zh-CN" altLang="en-US" sz="1600" dirty="0">
                <a:solidFill>
                  <a:prstClr val="black"/>
                </a:solidFill>
                <a:latin typeface="微软雅黑" pitchFamily="34" charset="-122"/>
                <a:ea typeface="微软雅黑" pitchFamily="34" charset="-122"/>
              </a:rPr>
              <a:t>运营成本。</a:t>
            </a:r>
            <a:endParaRPr lang="en-US" altLang="zh-CN" sz="1600" dirty="0">
              <a:solidFill>
                <a:prstClr val="black"/>
              </a:solidFill>
            </a:endParaRPr>
          </a:p>
        </p:txBody>
      </p:sp>
    </p:spTree>
    <p:extLst>
      <p:ext uri="{BB962C8B-B14F-4D97-AF65-F5344CB8AC3E}">
        <p14:creationId xmlns:p14="http://schemas.microsoft.com/office/powerpoint/2010/main" val="29154572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effectLst/>
            <a:latin typeface="宋体" pitchFamily="2" charset="-122"/>
            <a:ea typeface="宋体" pitchFamily="2" charset="-122"/>
          </a:defRPr>
        </a:defPPr>
      </a:lstStyle>
    </a:spDef>
    <a:lnDef>
      <a:spPr bwMode="auto">
        <a:xfrm>
          <a:off x="0" y="0"/>
          <a:ext cx="1" cy="1"/>
        </a:xfrm>
        <a:custGeom>
          <a:avLst/>
          <a:gdLst/>
          <a:ahLst/>
          <a:cxnLst/>
          <a:rect l="0" t="0" r="0" b="0"/>
          <a:pathLst/>
        </a:custGeom>
        <a:no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effectLst/>
            <a:latin typeface="宋体" pitchFamily="2" charset="-122"/>
            <a:ea typeface="宋体" pitchFamily="2" charset="-122"/>
          </a:defRPr>
        </a:defPPr>
      </a:lstStyle>
    </a:lnDef>
    <a:txDef>
      <a:spPr>
        <a:solidFill>
          <a:schemeClr val="tx2">
            <a:lumMod val="40000"/>
            <a:lumOff val="60000"/>
          </a:schemeClr>
        </a:solidFill>
        <a:ln w="9525">
          <a:solidFill>
            <a:schemeClr val="tx2">
              <a:lumMod val="60000"/>
              <a:lumOff val="40000"/>
            </a:schemeClr>
          </a:solidFill>
          <a:miter lim="800000"/>
          <a:headEnd/>
          <a:tailEnd/>
        </a:ln>
        <a:scene3d>
          <a:camera prst="orthographicFront"/>
          <a:lightRig rig="chilly" dir="t"/>
        </a:scene3d>
        <a:sp3d prstMaterial="translucentPowder">
          <a:bevelT w="127000" h="25400" prst="softRound"/>
        </a:sp3d>
      </a:spPr>
      <a:bodyPr>
        <a:spAutoFit/>
      </a:bodyPr>
      <a:lstStyle>
        <a:defPPr>
          <a:spcBef>
            <a:spcPct val="50000"/>
          </a:spcBef>
          <a:buClr>
            <a:srgbClr val="FF0000"/>
          </a:buClr>
          <a:defRPr sz="2400" b="1" dirty="0" smtClean="0">
            <a:solidFill>
              <a:srgbClr val="C00000"/>
            </a:solidFill>
            <a:latin typeface="黑体" pitchFamily="2" charset="-122"/>
            <a:ea typeface="黑体" pitchFamily="2" charset="-122"/>
            <a:sym typeface="Wingdings" pitchFamily="2" charset="2"/>
          </a:defRPr>
        </a:defPPr>
      </a:lstStyle>
      <a: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a:style>
    </a:tx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sz="3600" dirty="0">
            <a:latin typeface="微软雅黑" pitchFamily="34" charset="-122"/>
            <a:ea typeface="微软雅黑"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sz="3600" dirty="0">
            <a:latin typeface="微软雅黑" pitchFamily="34" charset="-122"/>
            <a:ea typeface="微软雅黑"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5042</TotalTime>
  <Words>10832</Words>
  <Application>Microsoft Office PowerPoint</Application>
  <PresentationFormat>全屏显示(4:3)</PresentationFormat>
  <Paragraphs>1329</Paragraphs>
  <Slides>66</Slides>
  <Notes>32</Notes>
  <HiddenSlides>0</HiddenSlides>
  <MMClips>0</MMClips>
  <ScaleCrop>false</ScaleCrop>
  <HeadingPairs>
    <vt:vector size="6" baseType="variant">
      <vt:variant>
        <vt:lpstr>主题</vt:lpstr>
      </vt:variant>
      <vt:variant>
        <vt:i4>4</vt:i4>
      </vt:variant>
      <vt:variant>
        <vt:lpstr>嵌入 OLE 服务器</vt:lpstr>
      </vt:variant>
      <vt:variant>
        <vt:i4>1</vt:i4>
      </vt:variant>
      <vt:variant>
        <vt:lpstr>幻灯片标题</vt:lpstr>
      </vt:variant>
      <vt:variant>
        <vt:i4>66</vt:i4>
      </vt:variant>
    </vt:vector>
  </HeadingPairs>
  <TitlesOfParts>
    <vt:vector size="71" baseType="lpstr">
      <vt:lpstr>Office 主题</vt:lpstr>
      <vt:lpstr>1_默认设计模板</vt:lpstr>
      <vt:lpstr>1_Office 主题</vt:lpstr>
      <vt:lpstr>2_Office 主题</vt:lpstr>
      <vt:lpstr>工作表</vt:lpstr>
      <vt:lpstr>PowerPoint 演示文稿</vt:lpstr>
      <vt:lpstr>主要内容</vt:lpstr>
      <vt:lpstr>信息通信服务业演进趋势</vt:lpstr>
      <vt:lpstr>互联网业务带动下，信息通信服务业增速回升</vt:lpstr>
      <vt:lpstr>基础电信业中低速增长，用户市场趋于饱和</vt:lpstr>
      <vt:lpstr>移动数据高速增长与话音业务加速替代并存</vt:lpstr>
      <vt:lpstr>电信用户加速向宽带化、移动化升级</vt:lpstr>
      <vt:lpstr>用户消费需求升级，移动互联网消费需求旺盛</vt:lpstr>
      <vt:lpstr>拓展经营范围和提升运行效率是全球运营商转型方向</vt:lpstr>
      <vt:lpstr>PowerPoint 演示文稿</vt:lpstr>
      <vt:lpstr>“提速降费”成为宽带网络发展的重要主题</vt:lpstr>
      <vt:lpstr>宽带基础设施建设加快，网络速率大幅提升</vt:lpstr>
      <vt:lpstr>4G跨越式发展，网络建设模式改革全面推进</vt:lpstr>
      <vt:lpstr>网速与社会期望仍有差距，亟需多环节联动提速</vt:lpstr>
      <vt:lpstr>宽带资费持续降低，国际排名大体符合经济发展水平</vt:lpstr>
      <vt:lpstr>固定宽带资费区域差异、城乡差异大</vt:lpstr>
      <vt:lpstr>宽带提速降费需多措并举持续推进</vt:lpstr>
      <vt:lpstr>PowerPoint 演示文稿</vt:lpstr>
      <vt:lpstr>信息通信服务业加速跨界融合步伐</vt:lpstr>
      <vt:lpstr>电信运营商深入推进流量经营</vt:lpstr>
      <vt:lpstr>电信运营商发布“互联网+”行动方案</vt:lpstr>
      <vt:lpstr>虚拟运营商加速业务模式创新</vt:lpstr>
      <vt:lpstr>创新创业下，新产业、新模式、新业态不断涌现</vt:lpstr>
      <vt:lpstr>主要内容</vt:lpstr>
      <vt:lpstr>ICT创新体系：六大热点领域</vt:lpstr>
      <vt:lpstr>热点一：5G竞争前移，争夺激励</vt:lpstr>
      <vt:lpstr>5G国际标准化工作启动</vt:lpstr>
      <vt:lpstr>PowerPoint 演示文稿</vt:lpstr>
      <vt:lpstr>PowerPoint 演示文稿</vt:lpstr>
      <vt:lpstr>PowerPoint 演示文稿</vt:lpstr>
      <vt:lpstr>聚焦SDN/NFV落地，运营商加快网络战略转型步伐</vt:lpstr>
      <vt:lpstr>SDN/NFV深入发展，网络操作系统成为焦点</vt:lpstr>
      <vt:lpstr>两大阵营竞争激烈，初步具备商用条件</vt:lpstr>
      <vt:lpstr>技术架构基本稳定，融合发展态势初步显现</vt:lpstr>
      <vt:lpstr>热点三：应用基础设施：网络发展迅猛，发达国家优势明显</vt:lpstr>
      <vt:lpstr>PowerPoint 演示文稿</vt:lpstr>
      <vt:lpstr>PowerPoint 演示文稿</vt:lpstr>
      <vt:lpstr>PowerPoint 演示文稿</vt:lpstr>
      <vt:lpstr>PowerPoint 演示文稿</vt:lpstr>
      <vt:lpstr>热点四：智能硬件快速发展</vt:lpstr>
      <vt:lpstr>       创新的生态--智能硬件产业生态初步形成</vt:lpstr>
      <vt:lpstr>创新的产品--明星产品带动智能硬件加速增长</vt:lpstr>
      <vt:lpstr>创新的技术--系统和元器件技术路线多元化带来发展机遇</vt:lpstr>
      <vt:lpstr>创新的通信技术：低功耗广域网通信逐步开发和应用</vt:lpstr>
      <vt:lpstr>NB-IoT为运营商切入万物互联市场提供新机遇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主要内容</vt:lpstr>
      <vt:lpstr>历次ICT进步带来产业变革</vt:lpstr>
      <vt:lpstr>PowerPoint 演示文稿</vt:lpstr>
      <vt:lpstr>“互联网+”背景</vt:lpstr>
      <vt:lpstr>PowerPoint 演示文稿</vt:lpstr>
      <vt:lpstr>融合领域一、“互联网+制造”</vt:lpstr>
      <vt:lpstr>融合领域一、“互联网+制造”</vt:lpstr>
      <vt:lpstr>PowerPoint 演示文稿</vt:lpstr>
      <vt:lpstr>PowerPoint 演示文稿</vt:lpstr>
      <vt:lpstr>PowerPoint 演示文稿</vt:lpstr>
      <vt:lpstr>PowerPoint 演示文稿</vt:lpstr>
      <vt:lpstr>PowerPoint 演示文稿</vt:lpstr>
      <vt:lpstr>ICT领域 面临变革、孕育创新、支撑发展！</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SMTP</dc:creator>
  <cp:lastModifiedBy>王志勤</cp:lastModifiedBy>
  <cp:revision>435</cp:revision>
  <dcterms:modified xsi:type="dcterms:W3CDTF">2016-05-12T23:27:58Z</dcterms:modified>
</cp:coreProperties>
</file>